
<file path=[Content_Types].xml><?xml version="1.0" encoding="utf-8"?>
<Types xmlns="http://schemas.openxmlformats.org/package/2006/content-types">
  <Default Extension="bin" ContentType="application/vnd.openxmlformats-officedocument.oleObject"/>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sldIdLst>
    <p:sldId id="256" r:id="rId3"/>
    <p:sldId id="266" r:id="rId4"/>
    <p:sldId id="267" r:id="rId5"/>
    <p:sldId id="268" r:id="rId6"/>
    <p:sldId id="269" r:id="rId7"/>
    <p:sldId id="270" r:id="rId8"/>
    <p:sldId id="271" r:id="rId9"/>
    <p:sldId id="272" r:id="rId10"/>
    <p:sldId id="273" r:id="rId11"/>
    <p:sldId id="274" r:id="rId12"/>
    <p:sldId id="275" r:id="rId13"/>
    <p:sldId id="276" r:id="rId14"/>
    <p:sldId id="278" r:id="rId15"/>
    <p:sldId id="280" r:id="rId16"/>
    <p:sldId id="277" r:id="rId17"/>
    <p:sldId id="265" r:id="rId18"/>
    <p:sldId id="264" r:id="rId19"/>
    <p:sldId id="281" r:id="rId20"/>
    <p:sldId id="282" r:id="rId21"/>
    <p:sldId id="326" r:id="rId22"/>
    <p:sldId id="344" r:id="rId23"/>
    <p:sldId id="345" r:id="rId24"/>
    <p:sldId id="346" r:id="rId25"/>
    <p:sldId id="363" r:id="rId26"/>
    <p:sldId id="364" r:id="rId27"/>
    <p:sldId id="365" r:id="rId28"/>
    <p:sldId id="366" r:id="rId29"/>
    <p:sldId id="352" r:id="rId30"/>
    <p:sldId id="367" r:id="rId31"/>
    <p:sldId id="368" r:id="rId32"/>
    <p:sldId id="347" r:id="rId33"/>
    <p:sldId id="369" r:id="rId34"/>
    <p:sldId id="283" r:id="rId35"/>
    <p:sldId id="258" r:id="rId36"/>
    <p:sldId id="400" r:id="rId37"/>
    <p:sldId id="401" r:id="rId38"/>
    <p:sldId id="402" r:id="rId39"/>
    <p:sldId id="403" r:id="rId40"/>
    <p:sldId id="404" r:id="rId41"/>
    <p:sldId id="405" r:id="rId42"/>
    <p:sldId id="406" r:id="rId43"/>
    <p:sldId id="407" r:id="rId44"/>
    <p:sldId id="408" r:id="rId45"/>
    <p:sldId id="409" r:id="rId46"/>
    <p:sldId id="410" r:id="rId47"/>
    <p:sldId id="414" r:id="rId48"/>
    <p:sldId id="394" r:id="rId49"/>
    <p:sldId id="353" r:id="rId50"/>
    <p:sldId id="354" r:id="rId51"/>
    <p:sldId id="355" r:id="rId52"/>
    <p:sldId id="357" r:id="rId53"/>
    <p:sldId id="358" r:id="rId54"/>
    <p:sldId id="359" r:id="rId55"/>
    <p:sldId id="360" r:id="rId56"/>
    <p:sldId id="361" r:id="rId57"/>
    <p:sldId id="362" r:id="rId58"/>
    <p:sldId id="395" r:id="rId59"/>
    <p:sldId id="415" r:id="rId60"/>
    <p:sldId id="416" r:id="rId61"/>
    <p:sldId id="397" r:id="rId62"/>
    <p:sldId id="396" r:id="rId63"/>
    <p:sldId id="417" r:id="rId64"/>
    <p:sldId id="418" r:id="rId65"/>
    <p:sldId id="419" r:id="rId66"/>
    <p:sldId id="420" r:id="rId67"/>
    <p:sldId id="421" r:id="rId68"/>
    <p:sldId id="371" r:id="rId69"/>
    <p:sldId id="372" r:id="rId70"/>
    <p:sldId id="374" r:id="rId71"/>
    <p:sldId id="373" r:id="rId72"/>
    <p:sldId id="375" r:id="rId73"/>
    <p:sldId id="377" r:id="rId74"/>
    <p:sldId id="378" r:id="rId75"/>
    <p:sldId id="376" r:id="rId76"/>
    <p:sldId id="379" r:id="rId77"/>
    <p:sldId id="380" r:id="rId78"/>
    <p:sldId id="381" r:id="rId79"/>
    <p:sldId id="382" r:id="rId80"/>
    <p:sldId id="383" r:id="rId81"/>
    <p:sldId id="384" r:id="rId82"/>
    <p:sldId id="388" r:id="rId83"/>
    <p:sldId id="389" r:id="rId84"/>
    <p:sldId id="390" r:id="rId85"/>
    <p:sldId id="391" r:id="rId86"/>
    <p:sldId id="392" r:id="rId87"/>
    <p:sldId id="393" r:id="rId88"/>
    <p:sldId id="370" r:id="rId89"/>
    <p:sldId id="422" r:id="rId90"/>
    <p:sldId id="423" r:id="rId91"/>
    <p:sldId id="424" r:id="rId92"/>
    <p:sldId id="425" r:id="rId93"/>
    <p:sldId id="426" r:id="rId94"/>
    <p:sldId id="427" r:id="rId95"/>
    <p:sldId id="428" r:id="rId96"/>
    <p:sldId id="429" r:id="rId97"/>
    <p:sldId id="431" r:id="rId98"/>
    <p:sldId id="432" r:id="rId99"/>
    <p:sldId id="433" r:id="rId100"/>
    <p:sldId id="434" r:id="rId101"/>
    <p:sldId id="435" r:id="rId102"/>
    <p:sldId id="436" r:id="rId103"/>
    <p:sldId id="437" r:id="rId104"/>
    <p:sldId id="439" r:id="rId105"/>
    <p:sldId id="440" r:id="rId106"/>
    <p:sldId id="441" r:id="rId107"/>
    <p:sldId id="442" r:id="rId108"/>
    <p:sldId id="438" r:id="rId109"/>
    <p:sldId id="443" r:id="rId110"/>
    <p:sldId id="445" r:id="rId111"/>
    <p:sldId id="446" r:id="rId112"/>
    <p:sldId id="444" r:id="rId113"/>
    <p:sldId id="430" r:id="rId114"/>
    <p:sldId id="447" r:id="rId115"/>
    <p:sldId id="450" r:id="rId116"/>
    <p:sldId id="451" r:id="rId117"/>
    <p:sldId id="448" r:id="rId118"/>
    <p:sldId id="449" r:id="rId1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A8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63" autoAdjust="0"/>
    <p:restoredTop sz="94660"/>
  </p:normalViewPr>
  <p:slideViewPr>
    <p:cSldViewPr snapToGrid="0">
      <p:cViewPr varScale="1">
        <p:scale>
          <a:sx n="94" d="100"/>
          <a:sy n="94" d="100"/>
        </p:scale>
        <p:origin x="106" y="11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openxmlformats.org/officeDocument/2006/relationships/slide" Target="slides/slide110.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tableStyles" Target="tableStyles.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slide" Target="slides/slide116.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presProps" Target="presProps.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viewProps" Target="viewProps.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E4FAF7-23E5-40A7-8929-20FE5A0C3158}"/>
              </a:ext>
            </a:extLst>
          </p:cNvPr>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endParaRPr lang="en-IN" dirty="0"/>
          </a:p>
        </p:txBody>
      </p:sp>
      <p:sp>
        <p:nvSpPr>
          <p:cNvPr id="3" name="Subtitle 2">
            <a:extLst>
              <a:ext uri="{FF2B5EF4-FFF2-40B4-BE49-F238E27FC236}">
                <a16:creationId xmlns:a16="http://schemas.microsoft.com/office/drawing/2014/main" id="{ABFF4F84-23B8-41B3-B915-77F2E7AEC30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IN" dirty="0"/>
          </a:p>
        </p:txBody>
      </p:sp>
      <p:sp>
        <p:nvSpPr>
          <p:cNvPr id="4" name="Date Placeholder 3">
            <a:extLst>
              <a:ext uri="{FF2B5EF4-FFF2-40B4-BE49-F238E27FC236}">
                <a16:creationId xmlns:a16="http://schemas.microsoft.com/office/drawing/2014/main" id="{2E89A27F-D16C-43C2-BFE4-7269F1F9B594}"/>
              </a:ext>
            </a:extLst>
          </p:cNvPr>
          <p:cNvSpPr>
            <a:spLocks noGrp="1"/>
          </p:cNvSpPr>
          <p:nvPr>
            <p:ph type="dt" sz="half" idx="10"/>
          </p:nvPr>
        </p:nvSpPr>
        <p:spPr/>
        <p:txBody>
          <a:bodyPr/>
          <a:lstStyle/>
          <a:p>
            <a:fld id="{5D8DDB32-36CC-4F27-8AF9-E3E3B9C9BBC0}" type="datetimeFigureOut">
              <a:rPr lang="en-IN" smtClean="0"/>
              <a:t>15-08-2021</a:t>
            </a:fld>
            <a:endParaRPr lang="en-IN"/>
          </a:p>
        </p:txBody>
      </p:sp>
      <p:sp>
        <p:nvSpPr>
          <p:cNvPr id="5" name="Footer Placeholder 4">
            <a:extLst>
              <a:ext uri="{FF2B5EF4-FFF2-40B4-BE49-F238E27FC236}">
                <a16:creationId xmlns:a16="http://schemas.microsoft.com/office/drawing/2014/main" id="{169A222F-2F0A-4FF3-8765-1D5F7DF7A78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BF1CB14-305F-4980-BA67-5A3BA2AFD2D3}"/>
              </a:ext>
            </a:extLst>
          </p:cNvPr>
          <p:cNvSpPr>
            <a:spLocks noGrp="1"/>
          </p:cNvSpPr>
          <p:nvPr>
            <p:ph type="sldNum" sz="quarter" idx="12"/>
          </p:nvPr>
        </p:nvSpPr>
        <p:spPr/>
        <p:txBody>
          <a:bodyPr/>
          <a:lstStyle/>
          <a:p>
            <a:fld id="{731A1BAC-E991-46FA-B189-80DB1D1D668B}" type="slidenum">
              <a:rPr lang="en-IN" smtClean="0"/>
              <a:t>‹#›</a:t>
            </a:fld>
            <a:endParaRPr lang="en-IN"/>
          </a:p>
        </p:txBody>
      </p:sp>
    </p:spTree>
    <p:extLst>
      <p:ext uri="{BB962C8B-B14F-4D97-AF65-F5344CB8AC3E}">
        <p14:creationId xmlns:p14="http://schemas.microsoft.com/office/powerpoint/2010/main" val="41887084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EB4FCE-E059-4A08-92DB-FFB05499027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EA4B0C09-15BA-442C-8987-9A07B7AC263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3157FB0-7503-44CB-AF73-1D782F6465D3}"/>
              </a:ext>
            </a:extLst>
          </p:cNvPr>
          <p:cNvSpPr>
            <a:spLocks noGrp="1"/>
          </p:cNvSpPr>
          <p:nvPr>
            <p:ph type="dt" sz="half" idx="10"/>
          </p:nvPr>
        </p:nvSpPr>
        <p:spPr/>
        <p:txBody>
          <a:bodyPr/>
          <a:lstStyle/>
          <a:p>
            <a:fld id="{5D8DDB32-36CC-4F27-8AF9-E3E3B9C9BBC0}" type="datetimeFigureOut">
              <a:rPr lang="en-IN" smtClean="0"/>
              <a:t>15-08-2021</a:t>
            </a:fld>
            <a:endParaRPr lang="en-IN"/>
          </a:p>
        </p:txBody>
      </p:sp>
      <p:sp>
        <p:nvSpPr>
          <p:cNvPr id="5" name="Footer Placeholder 4">
            <a:extLst>
              <a:ext uri="{FF2B5EF4-FFF2-40B4-BE49-F238E27FC236}">
                <a16:creationId xmlns:a16="http://schemas.microsoft.com/office/drawing/2014/main" id="{EE730276-CEB5-4552-8CFA-5B6D6AFE31F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B1D31F7-ED20-4BE9-967E-DA65F4AAC294}"/>
              </a:ext>
            </a:extLst>
          </p:cNvPr>
          <p:cNvSpPr>
            <a:spLocks noGrp="1"/>
          </p:cNvSpPr>
          <p:nvPr>
            <p:ph type="sldNum" sz="quarter" idx="12"/>
          </p:nvPr>
        </p:nvSpPr>
        <p:spPr/>
        <p:txBody>
          <a:bodyPr/>
          <a:lstStyle/>
          <a:p>
            <a:fld id="{731A1BAC-E991-46FA-B189-80DB1D1D668B}" type="slidenum">
              <a:rPr lang="en-IN" smtClean="0"/>
              <a:t>‹#›</a:t>
            </a:fld>
            <a:endParaRPr lang="en-IN"/>
          </a:p>
        </p:txBody>
      </p:sp>
    </p:spTree>
    <p:extLst>
      <p:ext uri="{BB962C8B-B14F-4D97-AF65-F5344CB8AC3E}">
        <p14:creationId xmlns:p14="http://schemas.microsoft.com/office/powerpoint/2010/main" val="4602218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347E16C-A5BB-402B-A813-6F246B71CE9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FE6895BD-4EC2-41EC-9708-9CAE2EEEF95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44C9887-9E26-4DF5-A25E-FEBE7116C998}"/>
              </a:ext>
            </a:extLst>
          </p:cNvPr>
          <p:cNvSpPr>
            <a:spLocks noGrp="1"/>
          </p:cNvSpPr>
          <p:nvPr>
            <p:ph type="dt" sz="half" idx="10"/>
          </p:nvPr>
        </p:nvSpPr>
        <p:spPr/>
        <p:txBody>
          <a:bodyPr/>
          <a:lstStyle/>
          <a:p>
            <a:fld id="{5D8DDB32-36CC-4F27-8AF9-E3E3B9C9BBC0}" type="datetimeFigureOut">
              <a:rPr lang="en-IN" smtClean="0"/>
              <a:t>15-08-2021</a:t>
            </a:fld>
            <a:endParaRPr lang="en-IN"/>
          </a:p>
        </p:txBody>
      </p:sp>
      <p:sp>
        <p:nvSpPr>
          <p:cNvPr id="5" name="Footer Placeholder 4">
            <a:extLst>
              <a:ext uri="{FF2B5EF4-FFF2-40B4-BE49-F238E27FC236}">
                <a16:creationId xmlns:a16="http://schemas.microsoft.com/office/drawing/2014/main" id="{42941415-5E49-4EDB-A8E3-F5A36ECFC76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8C320F1-5F34-4BA6-9A2F-83E1345697E6}"/>
              </a:ext>
            </a:extLst>
          </p:cNvPr>
          <p:cNvSpPr>
            <a:spLocks noGrp="1"/>
          </p:cNvSpPr>
          <p:nvPr>
            <p:ph type="sldNum" sz="quarter" idx="12"/>
          </p:nvPr>
        </p:nvSpPr>
        <p:spPr/>
        <p:txBody>
          <a:bodyPr/>
          <a:lstStyle/>
          <a:p>
            <a:fld id="{731A1BAC-E991-46FA-B189-80DB1D1D668B}" type="slidenum">
              <a:rPr lang="en-IN" smtClean="0"/>
              <a:t>‹#›</a:t>
            </a:fld>
            <a:endParaRPr lang="en-IN"/>
          </a:p>
        </p:txBody>
      </p:sp>
    </p:spTree>
    <p:extLst>
      <p:ext uri="{BB962C8B-B14F-4D97-AF65-F5344CB8AC3E}">
        <p14:creationId xmlns:p14="http://schemas.microsoft.com/office/powerpoint/2010/main" val="377723581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11379200" cy="685800"/>
          </a:xfrm>
        </p:spPr>
        <p:txBody>
          <a:bodyPr/>
          <a:lstStyle/>
          <a:p>
            <a:r>
              <a:rPr lang="en-US"/>
              <a:t>Click to edit Master title style</a:t>
            </a:r>
            <a:endParaRPr lang="en-IN"/>
          </a:p>
        </p:txBody>
      </p:sp>
      <p:sp>
        <p:nvSpPr>
          <p:cNvPr id="3" name="Text Placeholder 2"/>
          <p:cNvSpPr>
            <a:spLocks noGrp="1"/>
          </p:cNvSpPr>
          <p:nvPr>
            <p:ph type="body" sz="half" idx="1"/>
          </p:nvPr>
        </p:nvSpPr>
        <p:spPr>
          <a:xfrm>
            <a:off x="304800" y="762000"/>
            <a:ext cx="5613400" cy="5715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6121400" y="762000"/>
            <a:ext cx="5615517" cy="5715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Rectangle 12">
            <a:extLst>
              <a:ext uri="{FF2B5EF4-FFF2-40B4-BE49-F238E27FC236}">
                <a16:creationId xmlns:a16="http://schemas.microsoft.com/office/drawing/2014/main" id="{B7DB3626-3C6B-4563-B64D-3FB22AB776CC}"/>
              </a:ext>
            </a:extLst>
          </p:cNvPr>
          <p:cNvSpPr>
            <a:spLocks noGrp="1" noChangeArrowheads="1"/>
          </p:cNvSpPr>
          <p:nvPr>
            <p:ph type="ftr" sz="quarter" idx="10"/>
          </p:nvPr>
        </p:nvSpPr>
        <p:spPr>
          <a:ln/>
        </p:spPr>
        <p:txBody>
          <a:bodyPr/>
          <a:lstStyle>
            <a:lvl1pPr>
              <a:defRPr/>
            </a:lvl1pPr>
          </a:lstStyle>
          <a:p>
            <a:pPr>
              <a:defRPr/>
            </a:pPr>
            <a:r>
              <a:rPr lang="en-US" altLang="en-US"/>
              <a:t>Copyright © 2001, 2003, Andrew W. Moore</a:t>
            </a:r>
          </a:p>
        </p:txBody>
      </p:sp>
    </p:spTree>
    <p:extLst>
      <p:ext uri="{BB962C8B-B14F-4D97-AF65-F5344CB8AC3E}">
        <p14:creationId xmlns:p14="http://schemas.microsoft.com/office/powerpoint/2010/main" val="2914916640"/>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02606-3AA3-4F49-A546-D8F3BADF398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D31CDA5A-37C0-4099-8A74-5D636D3C6DB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6314F507-8AD6-42F1-A3F0-AD54F348A84A}"/>
              </a:ext>
            </a:extLst>
          </p:cNvPr>
          <p:cNvSpPr>
            <a:spLocks noGrp="1"/>
          </p:cNvSpPr>
          <p:nvPr>
            <p:ph type="dt" sz="half" idx="10"/>
          </p:nvPr>
        </p:nvSpPr>
        <p:spPr/>
        <p:txBody>
          <a:bodyPr/>
          <a:lstStyle/>
          <a:p>
            <a:fld id="{2B9ECCAC-32BF-4535-A2F2-4A63F79E76AC}" type="datetimeFigureOut">
              <a:rPr lang="en-IN" smtClean="0"/>
              <a:t>15-08-2021</a:t>
            </a:fld>
            <a:endParaRPr lang="en-IN"/>
          </a:p>
        </p:txBody>
      </p:sp>
      <p:sp>
        <p:nvSpPr>
          <p:cNvPr id="5" name="Footer Placeholder 4">
            <a:extLst>
              <a:ext uri="{FF2B5EF4-FFF2-40B4-BE49-F238E27FC236}">
                <a16:creationId xmlns:a16="http://schemas.microsoft.com/office/drawing/2014/main" id="{CFBD3B0B-6B0A-4CC0-845B-13FAACFDD4D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08388D9-38D1-477C-8DA2-54CA87C5473D}"/>
              </a:ext>
            </a:extLst>
          </p:cNvPr>
          <p:cNvSpPr>
            <a:spLocks noGrp="1"/>
          </p:cNvSpPr>
          <p:nvPr>
            <p:ph type="sldNum" sz="quarter" idx="12"/>
          </p:nvPr>
        </p:nvSpPr>
        <p:spPr/>
        <p:txBody>
          <a:bodyPr/>
          <a:lstStyle/>
          <a:p>
            <a:fld id="{9CF900AB-F399-4A80-9B7A-9F85F0BC6114}" type="slidenum">
              <a:rPr lang="en-IN" smtClean="0"/>
              <a:t>‹#›</a:t>
            </a:fld>
            <a:endParaRPr lang="en-IN"/>
          </a:p>
        </p:txBody>
      </p:sp>
    </p:spTree>
    <p:extLst>
      <p:ext uri="{BB962C8B-B14F-4D97-AF65-F5344CB8AC3E}">
        <p14:creationId xmlns:p14="http://schemas.microsoft.com/office/powerpoint/2010/main" val="72160677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800F6-60EB-4EB5-B5A8-E7EFF9E320A3}"/>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7A8F3D0E-E259-4C27-B4C1-B5BB81324E9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2742C58-37F0-4988-BDCB-ED359748566D}"/>
              </a:ext>
            </a:extLst>
          </p:cNvPr>
          <p:cNvSpPr>
            <a:spLocks noGrp="1"/>
          </p:cNvSpPr>
          <p:nvPr>
            <p:ph type="dt" sz="half" idx="10"/>
          </p:nvPr>
        </p:nvSpPr>
        <p:spPr/>
        <p:txBody>
          <a:bodyPr/>
          <a:lstStyle/>
          <a:p>
            <a:fld id="{2B9ECCAC-32BF-4535-A2F2-4A63F79E76AC}" type="datetimeFigureOut">
              <a:rPr lang="en-IN" smtClean="0"/>
              <a:t>15-08-2021</a:t>
            </a:fld>
            <a:endParaRPr lang="en-IN"/>
          </a:p>
        </p:txBody>
      </p:sp>
      <p:sp>
        <p:nvSpPr>
          <p:cNvPr id="5" name="Footer Placeholder 4">
            <a:extLst>
              <a:ext uri="{FF2B5EF4-FFF2-40B4-BE49-F238E27FC236}">
                <a16:creationId xmlns:a16="http://schemas.microsoft.com/office/drawing/2014/main" id="{CC303F3B-E100-4496-B97F-14D78D37D82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216B4E6-FE7A-440D-8501-427C1A995275}"/>
              </a:ext>
            </a:extLst>
          </p:cNvPr>
          <p:cNvSpPr>
            <a:spLocks noGrp="1"/>
          </p:cNvSpPr>
          <p:nvPr>
            <p:ph type="sldNum" sz="quarter" idx="12"/>
          </p:nvPr>
        </p:nvSpPr>
        <p:spPr/>
        <p:txBody>
          <a:bodyPr/>
          <a:lstStyle/>
          <a:p>
            <a:fld id="{9CF900AB-F399-4A80-9B7A-9F85F0BC6114}" type="slidenum">
              <a:rPr lang="en-IN" smtClean="0"/>
              <a:t>‹#›</a:t>
            </a:fld>
            <a:endParaRPr lang="en-IN"/>
          </a:p>
        </p:txBody>
      </p:sp>
    </p:spTree>
    <p:extLst>
      <p:ext uri="{BB962C8B-B14F-4D97-AF65-F5344CB8AC3E}">
        <p14:creationId xmlns:p14="http://schemas.microsoft.com/office/powerpoint/2010/main" val="218410007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59AF2E-9F99-4534-8DAB-4F0B6FEF18A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A0B46693-8DFD-46A8-B763-1A1677668D3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3102810-1599-42D1-ACA5-B4E4E38A2068}"/>
              </a:ext>
            </a:extLst>
          </p:cNvPr>
          <p:cNvSpPr>
            <a:spLocks noGrp="1"/>
          </p:cNvSpPr>
          <p:nvPr>
            <p:ph type="dt" sz="half" idx="10"/>
          </p:nvPr>
        </p:nvSpPr>
        <p:spPr/>
        <p:txBody>
          <a:bodyPr/>
          <a:lstStyle/>
          <a:p>
            <a:fld id="{2B9ECCAC-32BF-4535-A2F2-4A63F79E76AC}" type="datetimeFigureOut">
              <a:rPr lang="en-IN" smtClean="0"/>
              <a:t>15-08-2021</a:t>
            </a:fld>
            <a:endParaRPr lang="en-IN"/>
          </a:p>
        </p:txBody>
      </p:sp>
      <p:sp>
        <p:nvSpPr>
          <p:cNvPr id="5" name="Footer Placeholder 4">
            <a:extLst>
              <a:ext uri="{FF2B5EF4-FFF2-40B4-BE49-F238E27FC236}">
                <a16:creationId xmlns:a16="http://schemas.microsoft.com/office/drawing/2014/main" id="{870821C6-A7FE-40F6-8FFA-E9A37B69EC4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C30E2D0-5786-4B2B-AF9F-A906E44A5D7D}"/>
              </a:ext>
            </a:extLst>
          </p:cNvPr>
          <p:cNvSpPr>
            <a:spLocks noGrp="1"/>
          </p:cNvSpPr>
          <p:nvPr>
            <p:ph type="sldNum" sz="quarter" idx="12"/>
          </p:nvPr>
        </p:nvSpPr>
        <p:spPr/>
        <p:txBody>
          <a:bodyPr/>
          <a:lstStyle/>
          <a:p>
            <a:fld id="{9CF900AB-F399-4A80-9B7A-9F85F0BC6114}" type="slidenum">
              <a:rPr lang="en-IN" smtClean="0"/>
              <a:t>‹#›</a:t>
            </a:fld>
            <a:endParaRPr lang="en-IN"/>
          </a:p>
        </p:txBody>
      </p:sp>
    </p:spTree>
    <p:extLst>
      <p:ext uri="{BB962C8B-B14F-4D97-AF65-F5344CB8AC3E}">
        <p14:creationId xmlns:p14="http://schemas.microsoft.com/office/powerpoint/2010/main" val="361853090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2B94D9-2C54-4F9E-B9C8-75603695BC8B}"/>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B779CF76-543A-4568-98A3-1DA53C43C63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7AACCDF5-26A4-4C59-92C8-72D3955D33C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5280DA0A-4998-47C0-A912-6A777530C4EA}"/>
              </a:ext>
            </a:extLst>
          </p:cNvPr>
          <p:cNvSpPr>
            <a:spLocks noGrp="1"/>
          </p:cNvSpPr>
          <p:nvPr>
            <p:ph type="dt" sz="half" idx="10"/>
          </p:nvPr>
        </p:nvSpPr>
        <p:spPr/>
        <p:txBody>
          <a:bodyPr/>
          <a:lstStyle/>
          <a:p>
            <a:fld id="{2B9ECCAC-32BF-4535-A2F2-4A63F79E76AC}" type="datetimeFigureOut">
              <a:rPr lang="en-IN" smtClean="0"/>
              <a:t>15-08-2021</a:t>
            </a:fld>
            <a:endParaRPr lang="en-IN"/>
          </a:p>
        </p:txBody>
      </p:sp>
      <p:sp>
        <p:nvSpPr>
          <p:cNvPr id="6" name="Footer Placeholder 5">
            <a:extLst>
              <a:ext uri="{FF2B5EF4-FFF2-40B4-BE49-F238E27FC236}">
                <a16:creationId xmlns:a16="http://schemas.microsoft.com/office/drawing/2014/main" id="{0027459D-92AE-4130-8B2C-476126E77AE7}"/>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3299DE1-41E4-4927-AA06-990F852E2C65}"/>
              </a:ext>
            </a:extLst>
          </p:cNvPr>
          <p:cNvSpPr>
            <a:spLocks noGrp="1"/>
          </p:cNvSpPr>
          <p:nvPr>
            <p:ph type="sldNum" sz="quarter" idx="12"/>
          </p:nvPr>
        </p:nvSpPr>
        <p:spPr/>
        <p:txBody>
          <a:bodyPr/>
          <a:lstStyle/>
          <a:p>
            <a:fld id="{9CF900AB-F399-4A80-9B7A-9F85F0BC6114}" type="slidenum">
              <a:rPr lang="en-IN" smtClean="0"/>
              <a:t>‹#›</a:t>
            </a:fld>
            <a:endParaRPr lang="en-IN"/>
          </a:p>
        </p:txBody>
      </p:sp>
    </p:spTree>
    <p:extLst>
      <p:ext uri="{BB962C8B-B14F-4D97-AF65-F5344CB8AC3E}">
        <p14:creationId xmlns:p14="http://schemas.microsoft.com/office/powerpoint/2010/main" val="273918341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43D1E3-C9DE-4C33-93A0-A62EF323ACFD}"/>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329A1D13-6ED2-4C16-9DCB-6ECAD41327D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23106C0-270A-46E9-BE52-50C7356337F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E6185F0D-E6B5-4A8B-AE0E-B1ADF64641A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D1DC4BF-BECF-4043-9C9E-1DAC21D3601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99561E26-D1C1-4C8B-A558-130F56A57D49}"/>
              </a:ext>
            </a:extLst>
          </p:cNvPr>
          <p:cNvSpPr>
            <a:spLocks noGrp="1"/>
          </p:cNvSpPr>
          <p:nvPr>
            <p:ph type="dt" sz="half" idx="10"/>
          </p:nvPr>
        </p:nvSpPr>
        <p:spPr/>
        <p:txBody>
          <a:bodyPr/>
          <a:lstStyle/>
          <a:p>
            <a:fld id="{2B9ECCAC-32BF-4535-A2F2-4A63F79E76AC}" type="datetimeFigureOut">
              <a:rPr lang="en-IN" smtClean="0"/>
              <a:t>15-08-2021</a:t>
            </a:fld>
            <a:endParaRPr lang="en-IN"/>
          </a:p>
        </p:txBody>
      </p:sp>
      <p:sp>
        <p:nvSpPr>
          <p:cNvPr id="8" name="Footer Placeholder 7">
            <a:extLst>
              <a:ext uri="{FF2B5EF4-FFF2-40B4-BE49-F238E27FC236}">
                <a16:creationId xmlns:a16="http://schemas.microsoft.com/office/drawing/2014/main" id="{4D1C0FA7-7180-4120-A67F-E9268440EDC8}"/>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8C57D145-4684-429A-8B4B-3CB0D719AB1C}"/>
              </a:ext>
            </a:extLst>
          </p:cNvPr>
          <p:cNvSpPr>
            <a:spLocks noGrp="1"/>
          </p:cNvSpPr>
          <p:nvPr>
            <p:ph type="sldNum" sz="quarter" idx="12"/>
          </p:nvPr>
        </p:nvSpPr>
        <p:spPr/>
        <p:txBody>
          <a:bodyPr/>
          <a:lstStyle/>
          <a:p>
            <a:fld id="{9CF900AB-F399-4A80-9B7A-9F85F0BC6114}" type="slidenum">
              <a:rPr lang="en-IN" smtClean="0"/>
              <a:t>‹#›</a:t>
            </a:fld>
            <a:endParaRPr lang="en-IN"/>
          </a:p>
        </p:txBody>
      </p:sp>
    </p:spTree>
    <p:extLst>
      <p:ext uri="{BB962C8B-B14F-4D97-AF65-F5344CB8AC3E}">
        <p14:creationId xmlns:p14="http://schemas.microsoft.com/office/powerpoint/2010/main" val="91443448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7B16C-60B7-4D39-9980-2E81538598F3}"/>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754CDC22-89F3-46E9-90CF-3D98B53CFEE0}"/>
              </a:ext>
            </a:extLst>
          </p:cNvPr>
          <p:cNvSpPr>
            <a:spLocks noGrp="1"/>
          </p:cNvSpPr>
          <p:nvPr>
            <p:ph type="dt" sz="half" idx="10"/>
          </p:nvPr>
        </p:nvSpPr>
        <p:spPr/>
        <p:txBody>
          <a:bodyPr/>
          <a:lstStyle/>
          <a:p>
            <a:fld id="{2B9ECCAC-32BF-4535-A2F2-4A63F79E76AC}" type="datetimeFigureOut">
              <a:rPr lang="en-IN" smtClean="0"/>
              <a:t>15-08-2021</a:t>
            </a:fld>
            <a:endParaRPr lang="en-IN"/>
          </a:p>
        </p:txBody>
      </p:sp>
      <p:sp>
        <p:nvSpPr>
          <p:cNvPr id="4" name="Footer Placeholder 3">
            <a:extLst>
              <a:ext uri="{FF2B5EF4-FFF2-40B4-BE49-F238E27FC236}">
                <a16:creationId xmlns:a16="http://schemas.microsoft.com/office/drawing/2014/main" id="{2053E4B0-471C-4E0B-B097-CCCC246C050D}"/>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3B7B3E00-B33E-4F31-A5CE-F05D814EDDD4}"/>
              </a:ext>
            </a:extLst>
          </p:cNvPr>
          <p:cNvSpPr>
            <a:spLocks noGrp="1"/>
          </p:cNvSpPr>
          <p:nvPr>
            <p:ph type="sldNum" sz="quarter" idx="12"/>
          </p:nvPr>
        </p:nvSpPr>
        <p:spPr/>
        <p:txBody>
          <a:bodyPr/>
          <a:lstStyle/>
          <a:p>
            <a:fld id="{9CF900AB-F399-4A80-9B7A-9F85F0BC6114}" type="slidenum">
              <a:rPr lang="en-IN" smtClean="0"/>
              <a:t>‹#›</a:t>
            </a:fld>
            <a:endParaRPr lang="en-IN"/>
          </a:p>
        </p:txBody>
      </p:sp>
    </p:spTree>
    <p:extLst>
      <p:ext uri="{BB962C8B-B14F-4D97-AF65-F5344CB8AC3E}">
        <p14:creationId xmlns:p14="http://schemas.microsoft.com/office/powerpoint/2010/main" val="241926294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1B624C5-E903-4CE2-A0A1-83E4F82E44F7}"/>
              </a:ext>
            </a:extLst>
          </p:cNvPr>
          <p:cNvSpPr>
            <a:spLocks noGrp="1"/>
          </p:cNvSpPr>
          <p:nvPr>
            <p:ph type="dt" sz="half" idx="10"/>
          </p:nvPr>
        </p:nvSpPr>
        <p:spPr/>
        <p:txBody>
          <a:bodyPr/>
          <a:lstStyle/>
          <a:p>
            <a:fld id="{2B9ECCAC-32BF-4535-A2F2-4A63F79E76AC}" type="datetimeFigureOut">
              <a:rPr lang="en-IN" smtClean="0"/>
              <a:t>15-08-2021</a:t>
            </a:fld>
            <a:endParaRPr lang="en-IN"/>
          </a:p>
        </p:txBody>
      </p:sp>
      <p:sp>
        <p:nvSpPr>
          <p:cNvPr id="3" name="Footer Placeholder 2">
            <a:extLst>
              <a:ext uri="{FF2B5EF4-FFF2-40B4-BE49-F238E27FC236}">
                <a16:creationId xmlns:a16="http://schemas.microsoft.com/office/drawing/2014/main" id="{3D894024-23E6-40D8-8CB6-B09C41067355}"/>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14317EF8-8924-4399-99B6-5B85107964E4}"/>
              </a:ext>
            </a:extLst>
          </p:cNvPr>
          <p:cNvSpPr>
            <a:spLocks noGrp="1"/>
          </p:cNvSpPr>
          <p:nvPr>
            <p:ph type="sldNum" sz="quarter" idx="12"/>
          </p:nvPr>
        </p:nvSpPr>
        <p:spPr/>
        <p:txBody>
          <a:bodyPr/>
          <a:lstStyle/>
          <a:p>
            <a:fld id="{9CF900AB-F399-4A80-9B7A-9F85F0BC6114}" type="slidenum">
              <a:rPr lang="en-IN" smtClean="0"/>
              <a:t>‹#›</a:t>
            </a:fld>
            <a:endParaRPr lang="en-IN"/>
          </a:p>
        </p:txBody>
      </p:sp>
    </p:spTree>
    <p:extLst>
      <p:ext uri="{BB962C8B-B14F-4D97-AF65-F5344CB8AC3E}">
        <p14:creationId xmlns:p14="http://schemas.microsoft.com/office/powerpoint/2010/main" val="28400575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A9C010-C9B2-4DE1-873F-87F6DA107E12}"/>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8A6EF062-B3CE-4B30-8369-A68DB9FC873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A1F8263-6977-401D-B8C5-D131CE40B5D5}"/>
              </a:ext>
            </a:extLst>
          </p:cNvPr>
          <p:cNvSpPr>
            <a:spLocks noGrp="1"/>
          </p:cNvSpPr>
          <p:nvPr>
            <p:ph type="dt" sz="half" idx="10"/>
          </p:nvPr>
        </p:nvSpPr>
        <p:spPr/>
        <p:txBody>
          <a:bodyPr/>
          <a:lstStyle/>
          <a:p>
            <a:fld id="{5D8DDB32-36CC-4F27-8AF9-E3E3B9C9BBC0}" type="datetimeFigureOut">
              <a:rPr lang="en-IN" smtClean="0"/>
              <a:t>15-08-2021</a:t>
            </a:fld>
            <a:endParaRPr lang="en-IN"/>
          </a:p>
        </p:txBody>
      </p:sp>
      <p:sp>
        <p:nvSpPr>
          <p:cNvPr id="5" name="Footer Placeholder 4">
            <a:extLst>
              <a:ext uri="{FF2B5EF4-FFF2-40B4-BE49-F238E27FC236}">
                <a16:creationId xmlns:a16="http://schemas.microsoft.com/office/drawing/2014/main" id="{4CEEAD1B-75B5-4568-9966-01A3DCD2A0C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FFB243F-568F-47B8-9BE1-52216C48255D}"/>
              </a:ext>
            </a:extLst>
          </p:cNvPr>
          <p:cNvSpPr>
            <a:spLocks noGrp="1"/>
          </p:cNvSpPr>
          <p:nvPr>
            <p:ph type="sldNum" sz="quarter" idx="12"/>
          </p:nvPr>
        </p:nvSpPr>
        <p:spPr/>
        <p:txBody>
          <a:bodyPr/>
          <a:lstStyle/>
          <a:p>
            <a:fld id="{731A1BAC-E991-46FA-B189-80DB1D1D668B}" type="slidenum">
              <a:rPr lang="en-IN" smtClean="0"/>
              <a:t>‹#›</a:t>
            </a:fld>
            <a:endParaRPr lang="en-IN"/>
          </a:p>
        </p:txBody>
      </p:sp>
    </p:spTree>
    <p:extLst>
      <p:ext uri="{BB962C8B-B14F-4D97-AF65-F5344CB8AC3E}">
        <p14:creationId xmlns:p14="http://schemas.microsoft.com/office/powerpoint/2010/main" val="76052186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BFB99-E1DB-4046-989A-1BCE4DD115F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F09EF492-2E01-46FD-A41A-39C7B6B9905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DEB2A100-857F-4D44-8D24-FDEE4A333C5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0145A67-BED2-42AA-B7B2-814F1AE8A770}"/>
              </a:ext>
            </a:extLst>
          </p:cNvPr>
          <p:cNvSpPr>
            <a:spLocks noGrp="1"/>
          </p:cNvSpPr>
          <p:nvPr>
            <p:ph type="dt" sz="half" idx="10"/>
          </p:nvPr>
        </p:nvSpPr>
        <p:spPr/>
        <p:txBody>
          <a:bodyPr/>
          <a:lstStyle/>
          <a:p>
            <a:fld id="{2B9ECCAC-32BF-4535-A2F2-4A63F79E76AC}" type="datetimeFigureOut">
              <a:rPr lang="en-IN" smtClean="0"/>
              <a:t>15-08-2021</a:t>
            </a:fld>
            <a:endParaRPr lang="en-IN"/>
          </a:p>
        </p:txBody>
      </p:sp>
      <p:sp>
        <p:nvSpPr>
          <p:cNvPr id="6" name="Footer Placeholder 5">
            <a:extLst>
              <a:ext uri="{FF2B5EF4-FFF2-40B4-BE49-F238E27FC236}">
                <a16:creationId xmlns:a16="http://schemas.microsoft.com/office/drawing/2014/main" id="{6F0B6913-556C-4600-857E-BAFFFA98E21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6E9B6BE-69A9-4089-9ADF-F6622DBF53DB}"/>
              </a:ext>
            </a:extLst>
          </p:cNvPr>
          <p:cNvSpPr>
            <a:spLocks noGrp="1"/>
          </p:cNvSpPr>
          <p:nvPr>
            <p:ph type="sldNum" sz="quarter" idx="12"/>
          </p:nvPr>
        </p:nvSpPr>
        <p:spPr/>
        <p:txBody>
          <a:bodyPr/>
          <a:lstStyle/>
          <a:p>
            <a:fld id="{9CF900AB-F399-4A80-9B7A-9F85F0BC6114}" type="slidenum">
              <a:rPr lang="en-IN" smtClean="0"/>
              <a:t>‹#›</a:t>
            </a:fld>
            <a:endParaRPr lang="en-IN"/>
          </a:p>
        </p:txBody>
      </p:sp>
    </p:spTree>
    <p:extLst>
      <p:ext uri="{BB962C8B-B14F-4D97-AF65-F5344CB8AC3E}">
        <p14:creationId xmlns:p14="http://schemas.microsoft.com/office/powerpoint/2010/main" val="271407475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EFD840-663F-4165-8457-5D95C69F0B6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B71E4EE6-7EFB-465B-A9EE-E8AEF574766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FF52F7CD-0CD8-4584-A953-834FB16EAFB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4F39EA4-3B80-4E52-8F87-B9CD473B7F97}"/>
              </a:ext>
            </a:extLst>
          </p:cNvPr>
          <p:cNvSpPr>
            <a:spLocks noGrp="1"/>
          </p:cNvSpPr>
          <p:nvPr>
            <p:ph type="dt" sz="half" idx="10"/>
          </p:nvPr>
        </p:nvSpPr>
        <p:spPr/>
        <p:txBody>
          <a:bodyPr/>
          <a:lstStyle/>
          <a:p>
            <a:fld id="{2B9ECCAC-32BF-4535-A2F2-4A63F79E76AC}" type="datetimeFigureOut">
              <a:rPr lang="en-IN" smtClean="0"/>
              <a:t>15-08-2021</a:t>
            </a:fld>
            <a:endParaRPr lang="en-IN"/>
          </a:p>
        </p:txBody>
      </p:sp>
      <p:sp>
        <p:nvSpPr>
          <p:cNvPr id="6" name="Footer Placeholder 5">
            <a:extLst>
              <a:ext uri="{FF2B5EF4-FFF2-40B4-BE49-F238E27FC236}">
                <a16:creationId xmlns:a16="http://schemas.microsoft.com/office/drawing/2014/main" id="{4A40565F-2547-4EC4-A36C-BA66C868832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4869F31-5325-461E-997E-35CF114C8249}"/>
              </a:ext>
            </a:extLst>
          </p:cNvPr>
          <p:cNvSpPr>
            <a:spLocks noGrp="1"/>
          </p:cNvSpPr>
          <p:nvPr>
            <p:ph type="sldNum" sz="quarter" idx="12"/>
          </p:nvPr>
        </p:nvSpPr>
        <p:spPr/>
        <p:txBody>
          <a:bodyPr/>
          <a:lstStyle/>
          <a:p>
            <a:fld id="{9CF900AB-F399-4A80-9B7A-9F85F0BC6114}" type="slidenum">
              <a:rPr lang="en-IN" smtClean="0"/>
              <a:t>‹#›</a:t>
            </a:fld>
            <a:endParaRPr lang="en-IN"/>
          </a:p>
        </p:txBody>
      </p:sp>
    </p:spTree>
    <p:extLst>
      <p:ext uri="{BB962C8B-B14F-4D97-AF65-F5344CB8AC3E}">
        <p14:creationId xmlns:p14="http://schemas.microsoft.com/office/powerpoint/2010/main" val="247116700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DB3F8A-D13F-41C0-BC96-F745C97DD77D}"/>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979B16DF-C062-47C3-86F4-F5648C1BE84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A5139AB-B609-41F9-9C57-4DAFBE8FA2D0}"/>
              </a:ext>
            </a:extLst>
          </p:cNvPr>
          <p:cNvSpPr>
            <a:spLocks noGrp="1"/>
          </p:cNvSpPr>
          <p:nvPr>
            <p:ph type="dt" sz="half" idx="10"/>
          </p:nvPr>
        </p:nvSpPr>
        <p:spPr/>
        <p:txBody>
          <a:bodyPr/>
          <a:lstStyle/>
          <a:p>
            <a:fld id="{2B9ECCAC-32BF-4535-A2F2-4A63F79E76AC}" type="datetimeFigureOut">
              <a:rPr lang="en-IN" smtClean="0"/>
              <a:t>15-08-2021</a:t>
            </a:fld>
            <a:endParaRPr lang="en-IN"/>
          </a:p>
        </p:txBody>
      </p:sp>
      <p:sp>
        <p:nvSpPr>
          <p:cNvPr id="5" name="Footer Placeholder 4">
            <a:extLst>
              <a:ext uri="{FF2B5EF4-FFF2-40B4-BE49-F238E27FC236}">
                <a16:creationId xmlns:a16="http://schemas.microsoft.com/office/drawing/2014/main" id="{B2FE08BE-A9BE-49E0-9EBF-254CC98A4C4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2192D99-9F32-458B-BB5E-42ADF4E8D5DA}"/>
              </a:ext>
            </a:extLst>
          </p:cNvPr>
          <p:cNvSpPr>
            <a:spLocks noGrp="1"/>
          </p:cNvSpPr>
          <p:nvPr>
            <p:ph type="sldNum" sz="quarter" idx="12"/>
          </p:nvPr>
        </p:nvSpPr>
        <p:spPr/>
        <p:txBody>
          <a:bodyPr/>
          <a:lstStyle/>
          <a:p>
            <a:fld id="{9CF900AB-F399-4A80-9B7A-9F85F0BC6114}" type="slidenum">
              <a:rPr lang="en-IN" smtClean="0"/>
              <a:t>‹#›</a:t>
            </a:fld>
            <a:endParaRPr lang="en-IN"/>
          </a:p>
        </p:txBody>
      </p:sp>
    </p:spTree>
    <p:extLst>
      <p:ext uri="{BB962C8B-B14F-4D97-AF65-F5344CB8AC3E}">
        <p14:creationId xmlns:p14="http://schemas.microsoft.com/office/powerpoint/2010/main" val="180641945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8DF8074-19F5-4F28-9C96-7446681870AF}"/>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A22E39D4-8A66-4EE5-9223-4D0CB237B33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58695E4-2859-479B-B0D8-E0D57F505A51}"/>
              </a:ext>
            </a:extLst>
          </p:cNvPr>
          <p:cNvSpPr>
            <a:spLocks noGrp="1"/>
          </p:cNvSpPr>
          <p:nvPr>
            <p:ph type="dt" sz="half" idx="10"/>
          </p:nvPr>
        </p:nvSpPr>
        <p:spPr/>
        <p:txBody>
          <a:bodyPr/>
          <a:lstStyle/>
          <a:p>
            <a:fld id="{2B9ECCAC-32BF-4535-A2F2-4A63F79E76AC}" type="datetimeFigureOut">
              <a:rPr lang="en-IN" smtClean="0"/>
              <a:t>15-08-2021</a:t>
            </a:fld>
            <a:endParaRPr lang="en-IN"/>
          </a:p>
        </p:txBody>
      </p:sp>
      <p:sp>
        <p:nvSpPr>
          <p:cNvPr id="5" name="Footer Placeholder 4">
            <a:extLst>
              <a:ext uri="{FF2B5EF4-FFF2-40B4-BE49-F238E27FC236}">
                <a16:creationId xmlns:a16="http://schemas.microsoft.com/office/drawing/2014/main" id="{FF79BD6E-1196-4C1E-AFC7-7241DE1FE71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3D78F0A-DB47-4F6F-A10E-6325200149EB}"/>
              </a:ext>
            </a:extLst>
          </p:cNvPr>
          <p:cNvSpPr>
            <a:spLocks noGrp="1"/>
          </p:cNvSpPr>
          <p:nvPr>
            <p:ph type="sldNum" sz="quarter" idx="12"/>
          </p:nvPr>
        </p:nvSpPr>
        <p:spPr/>
        <p:txBody>
          <a:bodyPr/>
          <a:lstStyle/>
          <a:p>
            <a:fld id="{9CF900AB-F399-4A80-9B7A-9F85F0BC6114}" type="slidenum">
              <a:rPr lang="en-IN" smtClean="0"/>
              <a:t>‹#›</a:t>
            </a:fld>
            <a:endParaRPr lang="en-IN"/>
          </a:p>
        </p:txBody>
      </p:sp>
    </p:spTree>
    <p:extLst>
      <p:ext uri="{BB962C8B-B14F-4D97-AF65-F5344CB8AC3E}">
        <p14:creationId xmlns:p14="http://schemas.microsoft.com/office/powerpoint/2010/main" val="15686932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0DF1A5-75F4-4077-B348-C966B1B4765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21C8AF7D-BCCB-4DF3-A266-267B909037D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12F6424-360E-4BC5-8FF2-9E610AF72702}"/>
              </a:ext>
            </a:extLst>
          </p:cNvPr>
          <p:cNvSpPr>
            <a:spLocks noGrp="1"/>
          </p:cNvSpPr>
          <p:nvPr>
            <p:ph type="dt" sz="half" idx="10"/>
          </p:nvPr>
        </p:nvSpPr>
        <p:spPr/>
        <p:txBody>
          <a:bodyPr/>
          <a:lstStyle/>
          <a:p>
            <a:fld id="{5D8DDB32-36CC-4F27-8AF9-E3E3B9C9BBC0}" type="datetimeFigureOut">
              <a:rPr lang="en-IN" smtClean="0"/>
              <a:t>15-08-2021</a:t>
            </a:fld>
            <a:endParaRPr lang="en-IN"/>
          </a:p>
        </p:txBody>
      </p:sp>
      <p:sp>
        <p:nvSpPr>
          <p:cNvPr id="5" name="Footer Placeholder 4">
            <a:extLst>
              <a:ext uri="{FF2B5EF4-FFF2-40B4-BE49-F238E27FC236}">
                <a16:creationId xmlns:a16="http://schemas.microsoft.com/office/drawing/2014/main" id="{F8BA91E0-AE4F-43A8-A893-5E3D788E4DD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FF615D0-7233-450A-B4FA-4D61E9B0DDD1}"/>
              </a:ext>
            </a:extLst>
          </p:cNvPr>
          <p:cNvSpPr>
            <a:spLocks noGrp="1"/>
          </p:cNvSpPr>
          <p:nvPr>
            <p:ph type="sldNum" sz="quarter" idx="12"/>
          </p:nvPr>
        </p:nvSpPr>
        <p:spPr/>
        <p:txBody>
          <a:bodyPr/>
          <a:lstStyle/>
          <a:p>
            <a:fld id="{731A1BAC-E991-46FA-B189-80DB1D1D668B}" type="slidenum">
              <a:rPr lang="en-IN" smtClean="0"/>
              <a:t>‹#›</a:t>
            </a:fld>
            <a:endParaRPr lang="en-IN"/>
          </a:p>
        </p:txBody>
      </p:sp>
    </p:spTree>
    <p:extLst>
      <p:ext uri="{BB962C8B-B14F-4D97-AF65-F5344CB8AC3E}">
        <p14:creationId xmlns:p14="http://schemas.microsoft.com/office/powerpoint/2010/main" val="17307056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315400-0672-49FE-A05B-88EE4523791A}"/>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2F8AA460-879D-4FED-A1DD-45A436EF021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20BA2408-0E66-4E11-8793-FCA33DEC9D7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716FC97-A456-4684-AC88-1A6242B8753A}"/>
              </a:ext>
            </a:extLst>
          </p:cNvPr>
          <p:cNvSpPr>
            <a:spLocks noGrp="1"/>
          </p:cNvSpPr>
          <p:nvPr>
            <p:ph type="dt" sz="half" idx="10"/>
          </p:nvPr>
        </p:nvSpPr>
        <p:spPr/>
        <p:txBody>
          <a:bodyPr/>
          <a:lstStyle/>
          <a:p>
            <a:fld id="{5D8DDB32-36CC-4F27-8AF9-E3E3B9C9BBC0}" type="datetimeFigureOut">
              <a:rPr lang="en-IN" smtClean="0"/>
              <a:t>15-08-2021</a:t>
            </a:fld>
            <a:endParaRPr lang="en-IN"/>
          </a:p>
        </p:txBody>
      </p:sp>
      <p:sp>
        <p:nvSpPr>
          <p:cNvPr id="6" name="Footer Placeholder 5">
            <a:extLst>
              <a:ext uri="{FF2B5EF4-FFF2-40B4-BE49-F238E27FC236}">
                <a16:creationId xmlns:a16="http://schemas.microsoft.com/office/drawing/2014/main" id="{D9575E1F-D1BF-4DCE-89D3-575551726A7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A77889CD-61CE-4D06-BE5B-38881E73D854}"/>
              </a:ext>
            </a:extLst>
          </p:cNvPr>
          <p:cNvSpPr>
            <a:spLocks noGrp="1"/>
          </p:cNvSpPr>
          <p:nvPr>
            <p:ph type="sldNum" sz="quarter" idx="12"/>
          </p:nvPr>
        </p:nvSpPr>
        <p:spPr/>
        <p:txBody>
          <a:bodyPr/>
          <a:lstStyle/>
          <a:p>
            <a:fld id="{731A1BAC-E991-46FA-B189-80DB1D1D668B}" type="slidenum">
              <a:rPr lang="en-IN" smtClean="0"/>
              <a:t>‹#›</a:t>
            </a:fld>
            <a:endParaRPr lang="en-IN"/>
          </a:p>
        </p:txBody>
      </p:sp>
    </p:spTree>
    <p:extLst>
      <p:ext uri="{BB962C8B-B14F-4D97-AF65-F5344CB8AC3E}">
        <p14:creationId xmlns:p14="http://schemas.microsoft.com/office/powerpoint/2010/main" val="17212269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0DC410-9AB0-4E6D-A703-C9826A79D8F4}"/>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5BAB9561-87B9-49D4-8F9C-F9B74DF1E9E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04844FA-3654-4F33-98E5-67492AA981C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B526EA68-65AF-4E55-997C-922E29CEF35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06C9AB5-7A63-451C-84E5-3427DD4D900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90E0F31E-FDDC-41E2-9DD0-C54410546702}"/>
              </a:ext>
            </a:extLst>
          </p:cNvPr>
          <p:cNvSpPr>
            <a:spLocks noGrp="1"/>
          </p:cNvSpPr>
          <p:nvPr>
            <p:ph type="dt" sz="half" idx="10"/>
          </p:nvPr>
        </p:nvSpPr>
        <p:spPr/>
        <p:txBody>
          <a:bodyPr/>
          <a:lstStyle/>
          <a:p>
            <a:fld id="{5D8DDB32-36CC-4F27-8AF9-E3E3B9C9BBC0}" type="datetimeFigureOut">
              <a:rPr lang="en-IN" smtClean="0"/>
              <a:t>15-08-2021</a:t>
            </a:fld>
            <a:endParaRPr lang="en-IN"/>
          </a:p>
        </p:txBody>
      </p:sp>
      <p:sp>
        <p:nvSpPr>
          <p:cNvPr id="8" name="Footer Placeholder 7">
            <a:extLst>
              <a:ext uri="{FF2B5EF4-FFF2-40B4-BE49-F238E27FC236}">
                <a16:creationId xmlns:a16="http://schemas.microsoft.com/office/drawing/2014/main" id="{590B5F07-F229-402D-A4E6-D59432504441}"/>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C44C1627-9E6C-4DF2-B4C4-940DDA16CDC6}"/>
              </a:ext>
            </a:extLst>
          </p:cNvPr>
          <p:cNvSpPr>
            <a:spLocks noGrp="1"/>
          </p:cNvSpPr>
          <p:nvPr>
            <p:ph type="sldNum" sz="quarter" idx="12"/>
          </p:nvPr>
        </p:nvSpPr>
        <p:spPr/>
        <p:txBody>
          <a:bodyPr/>
          <a:lstStyle/>
          <a:p>
            <a:fld id="{731A1BAC-E991-46FA-B189-80DB1D1D668B}" type="slidenum">
              <a:rPr lang="en-IN" smtClean="0"/>
              <a:t>‹#›</a:t>
            </a:fld>
            <a:endParaRPr lang="en-IN"/>
          </a:p>
        </p:txBody>
      </p:sp>
    </p:spTree>
    <p:extLst>
      <p:ext uri="{BB962C8B-B14F-4D97-AF65-F5344CB8AC3E}">
        <p14:creationId xmlns:p14="http://schemas.microsoft.com/office/powerpoint/2010/main" val="9484650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A404AB-A6F4-4502-B0A5-F3BD3627A95B}"/>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A19CB2C7-091B-4A97-9365-400EEE5A1134}"/>
              </a:ext>
            </a:extLst>
          </p:cNvPr>
          <p:cNvSpPr>
            <a:spLocks noGrp="1"/>
          </p:cNvSpPr>
          <p:nvPr>
            <p:ph type="dt" sz="half" idx="10"/>
          </p:nvPr>
        </p:nvSpPr>
        <p:spPr/>
        <p:txBody>
          <a:bodyPr/>
          <a:lstStyle/>
          <a:p>
            <a:fld id="{5D8DDB32-36CC-4F27-8AF9-E3E3B9C9BBC0}" type="datetimeFigureOut">
              <a:rPr lang="en-IN" smtClean="0"/>
              <a:t>15-08-2021</a:t>
            </a:fld>
            <a:endParaRPr lang="en-IN"/>
          </a:p>
        </p:txBody>
      </p:sp>
      <p:sp>
        <p:nvSpPr>
          <p:cNvPr id="4" name="Footer Placeholder 3">
            <a:extLst>
              <a:ext uri="{FF2B5EF4-FFF2-40B4-BE49-F238E27FC236}">
                <a16:creationId xmlns:a16="http://schemas.microsoft.com/office/drawing/2014/main" id="{F2E8CCF2-3C53-4A3B-8551-CBD1E51A411D}"/>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73482420-A000-4CB3-91B0-10C8F5EA65D3}"/>
              </a:ext>
            </a:extLst>
          </p:cNvPr>
          <p:cNvSpPr>
            <a:spLocks noGrp="1"/>
          </p:cNvSpPr>
          <p:nvPr>
            <p:ph type="sldNum" sz="quarter" idx="12"/>
          </p:nvPr>
        </p:nvSpPr>
        <p:spPr/>
        <p:txBody>
          <a:bodyPr/>
          <a:lstStyle/>
          <a:p>
            <a:fld id="{731A1BAC-E991-46FA-B189-80DB1D1D668B}" type="slidenum">
              <a:rPr lang="en-IN" smtClean="0"/>
              <a:t>‹#›</a:t>
            </a:fld>
            <a:endParaRPr lang="en-IN"/>
          </a:p>
        </p:txBody>
      </p:sp>
    </p:spTree>
    <p:extLst>
      <p:ext uri="{BB962C8B-B14F-4D97-AF65-F5344CB8AC3E}">
        <p14:creationId xmlns:p14="http://schemas.microsoft.com/office/powerpoint/2010/main" val="32261219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7E2ED2A-26DB-4C41-A2ED-F16E58F98CCC}"/>
              </a:ext>
            </a:extLst>
          </p:cNvPr>
          <p:cNvSpPr>
            <a:spLocks noGrp="1"/>
          </p:cNvSpPr>
          <p:nvPr>
            <p:ph type="dt" sz="half" idx="10"/>
          </p:nvPr>
        </p:nvSpPr>
        <p:spPr/>
        <p:txBody>
          <a:bodyPr/>
          <a:lstStyle/>
          <a:p>
            <a:fld id="{5D8DDB32-36CC-4F27-8AF9-E3E3B9C9BBC0}" type="datetimeFigureOut">
              <a:rPr lang="en-IN" smtClean="0"/>
              <a:t>15-08-2021</a:t>
            </a:fld>
            <a:endParaRPr lang="en-IN"/>
          </a:p>
        </p:txBody>
      </p:sp>
      <p:sp>
        <p:nvSpPr>
          <p:cNvPr id="3" name="Footer Placeholder 2">
            <a:extLst>
              <a:ext uri="{FF2B5EF4-FFF2-40B4-BE49-F238E27FC236}">
                <a16:creationId xmlns:a16="http://schemas.microsoft.com/office/drawing/2014/main" id="{DD33547E-896D-4E60-9B67-3C8286663D2B}"/>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CAA14E1D-314B-41B3-93EE-97A7A2917BA0}"/>
              </a:ext>
            </a:extLst>
          </p:cNvPr>
          <p:cNvSpPr>
            <a:spLocks noGrp="1"/>
          </p:cNvSpPr>
          <p:nvPr>
            <p:ph type="sldNum" sz="quarter" idx="12"/>
          </p:nvPr>
        </p:nvSpPr>
        <p:spPr/>
        <p:txBody>
          <a:bodyPr/>
          <a:lstStyle/>
          <a:p>
            <a:fld id="{731A1BAC-E991-46FA-B189-80DB1D1D668B}" type="slidenum">
              <a:rPr lang="en-IN" smtClean="0"/>
              <a:t>‹#›</a:t>
            </a:fld>
            <a:endParaRPr lang="en-IN"/>
          </a:p>
        </p:txBody>
      </p:sp>
    </p:spTree>
    <p:extLst>
      <p:ext uri="{BB962C8B-B14F-4D97-AF65-F5344CB8AC3E}">
        <p14:creationId xmlns:p14="http://schemas.microsoft.com/office/powerpoint/2010/main" val="7902701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009419-9BF0-4FAB-8FFC-46659DD2FAC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8FCCF306-AE5E-46C9-B9CC-9B2E96E0CB7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37F6336D-3D60-44EC-A0FD-2C35B6A07A9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307B133-BDB7-41F0-BEF2-0A0492721B89}"/>
              </a:ext>
            </a:extLst>
          </p:cNvPr>
          <p:cNvSpPr>
            <a:spLocks noGrp="1"/>
          </p:cNvSpPr>
          <p:nvPr>
            <p:ph type="dt" sz="half" idx="10"/>
          </p:nvPr>
        </p:nvSpPr>
        <p:spPr/>
        <p:txBody>
          <a:bodyPr/>
          <a:lstStyle/>
          <a:p>
            <a:fld id="{5D8DDB32-36CC-4F27-8AF9-E3E3B9C9BBC0}" type="datetimeFigureOut">
              <a:rPr lang="en-IN" smtClean="0"/>
              <a:t>15-08-2021</a:t>
            </a:fld>
            <a:endParaRPr lang="en-IN"/>
          </a:p>
        </p:txBody>
      </p:sp>
      <p:sp>
        <p:nvSpPr>
          <p:cNvPr id="6" name="Footer Placeholder 5">
            <a:extLst>
              <a:ext uri="{FF2B5EF4-FFF2-40B4-BE49-F238E27FC236}">
                <a16:creationId xmlns:a16="http://schemas.microsoft.com/office/drawing/2014/main" id="{8AF1D8E8-9F2F-41AF-B879-D859E66412C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E4407BA-E894-4FDF-A4B8-9F84065A7FE1}"/>
              </a:ext>
            </a:extLst>
          </p:cNvPr>
          <p:cNvSpPr>
            <a:spLocks noGrp="1"/>
          </p:cNvSpPr>
          <p:nvPr>
            <p:ph type="sldNum" sz="quarter" idx="12"/>
          </p:nvPr>
        </p:nvSpPr>
        <p:spPr/>
        <p:txBody>
          <a:bodyPr/>
          <a:lstStyle/>
          <a:p>
            <a:fld id="{731A1BAC-E991-46FA-B189-80DB1D1D668B}" type="slidenum">
              <a:rPr lang="en-IN" smtClean="0"/>
              <a:t>‹#›</a:t>
            </a:fld>
            <a:endParaRPr lang="en-IN"/>
          </a:p>
        </p:txBody>
      </p:sp>
    </p:spTree>
    <p:extLst>
      <p:ext uri="{BB962C8B-B14F-4D97-AF65-F5344CB8AC3E}">
        <p14:creationId xmlns:p14="http://schemas.microsoft.com/office/powerpoint/2010/main" val="36941486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D90B86-092A-49D2-9CC4-D98249D5DD1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D5C972AA-8FDF-4D0E-8664-EE7684F014F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D41EC550-35C1-4F06-B219-1DD75436D0E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F0571AB-39E4-422A-B2A9-1F7CD65F7616}"/>
              </a:ext>
            </a:extLst>
          </p:cNvPr>
          <p:cNvSpPr>
            <a:spLocks noGrp="1"/>
          </p:cNvSpPr>
          <p:nvPr>
            <p:ph type="dt" sz="half" idx="10"/>
          </p:nvPr>
        </p:nvSpPr>
        <p:spPr/>
        <p:txBody>
          <a:bodyPr/>
          <a:lstStyle/>
          <a:p>
            <a:fld id="{5D8DDB32-36CC-4F27-8AF9-E3E3B9C9BBC0}" type="datetimeFigureOut">
              <a:rPr lang="en-IN" smtClean="0"/>
              <a:t>15-08-2021</a:t>
            </a:fld>
            <a:endParaRPr lang="en-IN"/>
          </a:p>
        </p:txBody>
      </p:sp>
      <p:sp>
        <p:nvSpPr>
          <p:cNvPr id="6" name="Footer Placeholder 5">
            <a:extLst>
              <a:ext uri="{FF2B5EF4-FFF2-40B4-BE49-F238E27FC236}">
                <a16:creationId xmlns:a16="http://schemas.microsoft.com/office/drawing/2014/main" id="{10F08BC4-6A33-4306-A225-B79B9DCF040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8B60D43-E525-4BA5-BA42-980321E816C0}"/>
              </a:ext>
            </a:extLst>
          </p:cNvPr>
          <p:cNvSpPr>
            <a:spLocks noGrp="1"/>
          </p:cNvSpPr>
          <p:nvPr>
            <p:ph type="sldNum" sz="quarter" idx="12"/>
          </p:nvPr>
        </p:nvSpPr>
        <p:spPr/>
        <p:txBody>
          <a:bodyPr/>
          <a:lstStyle/>
          <a:p>
            <a:fld id="{731A1BAC-E991-46FA-B189-80DB1D1D668B}" type="slidenum">
              <a:rPr lang="en-IN" smtClean="0"/>
              <a:t>‹#›</a:t>
            </a:fld>
            <a:endParaRPr lang="en-IN"/>
          </a:p>
        </p:txBody>
      </p:sp>
    </p:spTree>
    <p:extLst>
      <p:ext uri="{BB962C8B-B14F-4D97-AF65-F5344CB8AC3E}">
        <p14:creationId xmlns:p14="http://schemas.microsoft.com/office/powerpoint/2010/main" val="17116245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0457869-0CB3-43EA-8673-BE77E4AB924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A927578F-81A9-41A3-B147-76B33CB9F94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8F719F4-601C-45DE-A6F3-36DE283FA74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D8DDB32-36CC-4F27-8AF9-E3E3B9C9BBC0}" type="datetimeFigureOut">
              <a:rPr lang="en-IN" smtClean="0"/>
              <a:t>15-08-2021</a:t>
            </a:fld>
            <a:endParaRPr lang="en-IN"/>
          </a:p>
        </p:txBody>
      </p:sp>
      <p:sp>
        <p:nvSpPr>
          <p:cNvPr id="5" name="Footer Placeholder 4">
            <a:extLst>
              <a:ext uri="{FF2B5EF4-FFF2-40B4-BE49-F238E27FC236}">
                <a16:creationId xmlns:a16="http://schemas.microsoft.com/office/drawing/2014/main" id="{3C686A4B-865F-48A5-857C-AF785FAE4DB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CBE80673-1E84-48A6-AD1B-CEB5D925BEB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31A1BAC-E991-46FA-B189-80DB1D1D668B}" type="slidenum">
              <a:rPr lang="en-IN" smtClean="0"/>
              <a:t>‹#›</a:t>
            </a:fld>
            <a:endParaRPr lang="en-IN"/>
          </a:p>
        </p:txBody>
      </p:sp>
    </p:spTree>
    <p:extLst>
      <p:ext uri="{BB962C8B-B14F-4D97-AF65-F5344CB8AC3E}">
        <p14:creationId xmlns:p14="http://schemas.microsoft.com/office/powerpoint/2010/main" val="40788841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7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B076A90-98D3-4947-8FFE-44AB3663D0D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7A8D7FCC-A190-4838-82F4-C3D9B750469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5AD18D2-9D72-420F-841B-F5AE3E4A665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B9ECCAC-32BF-4535-A2F2-4A63F79E76AC}" type="datetimeFigureOut">
              <a:rPr lang="en-IN" smtClean="0"/>
              <a:t>15-08-2021</a:t>
            </a:fld>
            <a:endParaRPr lang="en-IN"/>
          </a:p>
        </p:txBody>
      </p:sp>
      <p:sp>
        <p:nvSpPr>
          <p:cNvPr id="5" name="Footer Placeholder 4">
            <a:extLst>
              <a:ext uri="{FF2B5EF4-FFF2-40B4-BE49-F238E27FC236}">
                <a16:creationId xmlns:a16="http://schemas.microsoft.com/office/drawing/2014/main" id="{04317460-522D-4EAE-855E-CBBE45682AE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19CBDD7E-D437-4768-9869-C4A80E5CDA4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CF900AB-F399-4A80-9B7A-9F85F0BC6114}" type="slidenum">
              <a:rPr lang="en-IN" smtClean="0"/>
              <a:t>‹#›</a:t>
            </a:fld>
            <a:endParaRPr lang="en-IN"/>
          </a:p>
        </p:txBody>
      </p:sp>
    </p:spTree>
    <p:extLst>
      <p:ext uri="{BB962C8B-B14F-4D97-AF65-F5344CB8AC3E}">
        <p14:creationId xmlns:p14="http://schemas.microsoft.com/office/powerpoint/2010/main" val="342707308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2.png"/><Relationship Id="rId1" Type="http://schemas.openxmlformats.org/officeDocument/2006/relationships/slideLayout" Target="../slideLayouts/slideLayout1.xml"/><Relationship Id="rId4" Type="http://schemas.openxmlformats.org/officeDocument/2006/relationships/image" Target="../media/image53.png"/></Relationships>
</file>

<file path=ppt/slides/_rels/slide10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55.png"/></Relationships>
</file>

<file path=ppt/slides/_rels/slide10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6.png"/><Relationship Id="rId1" Type="http://schemas.openxmlformats.org/officeDocument/2006/relationships/slideLayout" Target="../slideLayouts/slideLayout1.xml"/><Relationship Id="rId4" Type="http://schemas.openxmlformats.org/officeDocument/2006/relationships/image" Target="../media/image57.jpeg"/></Relationships>
</file>

<file path=ppt/slides/_rels/slide10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60.png"/></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1.png"/><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63.png"/></Relationships>
</file>

<file path=ppt/slides/_rels/slide1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hyperlink" Target="https://machinelearningmastery.com/rectified-linear-activation-function-for-deep-learning-neural-networks/" TargetMode="External"/><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hyperlink" Target="https://en.wikipedia.org/wiki/Softmax_function" TargetMode="External"/><Relationship Id="rId4" Type="http://schemas.openxmlformats.org/officeDocument/2006/relationships/hyperlink" Target="https://en.wikipedia.org/wiki/Sigmoid_function" TargetMode="External"/></Relationships>
</file>

<file path=ppt/slides/_rels/slide1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66.jp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hyperlink" Target="https://creativecommons.org/licenses/by/3.0/" TargetMode="External"/><Relationship Id="rId4" Type="http://schemas.openxmlformats.org/officeDocument/2006/relationships/hyperlink" Target="https://famvin.org/en/2018/01/28/thank-goes-long-way/" TargetMode="External"/></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hyperlink" Target="https://www.ibm.com/in-en/cloud/learn/what-is-artificial-intelligence" TargetMode="External"/><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hyperlink" Target="http://www.ibm.com/"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hyperlink" Target="https://www.innoarchitech.com/blog/artificial-intelligence-deep-learning-neural-networks-explained"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3" Type="http://schemas.openxmlformats.org/officeDocument/2006/relationships/image" Target="../media/image28.wmf"/><Relationship Id="rId2" Type="http://schemas.openxmlformats.org/officeDocument/2006/relationships/oleObject" Target="../embeddings/oleObject1.bin"/><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64.xml.rels><?xml version="1.0" encoding="UTF-8" standalone="yes"?>
<Relationships xmlns="http://schemas.openxmlformats.org/package/2006/relationships"><Relationship Id="rId8" Type="http://schemas.openxmlformats.org/officeDocument/2006/relationships/oleObject" Target="../embeddings/oleObject5.bin"/><Relationship Id="rId3" Type="http://schemas.openxmlformats.org/officeDocument/2006/relationships/image" Target="../media/image28.wmf"/><Relationship Id="rId7" Type="http://schemas.openxmlformats.org/officeDocument/2006/relationships/image" Target="../media/image30.wmf"/><Relationship Id="rId2" Type="http://schemas.openxmlformats.org/officeDocument/2006/relationships/oleObject" Target="../embeddings/oleObject2.bin"/><Relationship Id="rId1" Type="http://schemas.openxmlformats.org/officeDocument/2006/relationships/slideLayout" Target="../slideLayouts/slideLayout12.xml"/><Relationship Id="rId6" Type="http://schemas.openxmlformats.org/officeDocument/2006/relationships/oleObject" Target="../embeddings/oleObject4.bin"/><Relationship Id="rId5" Type="http://schemas.openxmlformats.org/officeDocument/2006/relationships/image" Target="../media/image29.wmf"/><Relationship Id="rId10" Type="http://schemas.openxmlformats.org/officeDocument/2006/relationships/image" Target="../media/image2.png"/><Relationship Id="rId4" Type="http://schemas.openxmlformats.org/officeDocument/2006/relationships/oleObject" Target="../embeddings/oleObject3.bin"/><Relationship Id="rId9" Type="http://schemas.openxmlformats.org/officeDocument/2006/relationships/image" Target="../media/image31.wmf"/></Relationships>
</file>

<file path=ppt/slides/_rels/slide65.xml.rels><?xml version="1.0" encoding="UTF-8" standalone="yes"?>
<Relationships xmlns="http://schemas.openxmlformats.org/package/2006/relationships"><Relationship Id="rId3" Type="http://schemas.openxmlformats.org/officeDocument/2006/relationships/image" Target="../media/image31.wmf"/><Relationship Id="rId2" Type="http://schemas.openxmlformats.org/officeDocument/2006/relationships/oleObject" Target="../embeddings/oleObject6.bin"/><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6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32.wmf"/><Relationship Id="rId7" Type="http://schemas.openxmlformats.org/officeDocument/2006/relationships/image" Target="../media/image34.wmf"/><Relationship Id="rId2" Type="http://schemas.openxmlformats.org/officeDocument/2006/relationships/oleObject" Target="../embeddings/oleObject7.bin"/><Relationship Id="rId1" Type="http://schemas.openxmlformats.org/officeDocument/2006/relationships/slideLayout" Target="../slideLayouts/slideLayout2.xml"/><Relationship Id="rId6" Type="http://schemas.openxmlformats.org/officeDocument/2006/relationships/oleObject" Target="../embeddings/oleObject9.bin"/><Relationship Id="rId5" Type="http://schemas.openxmlformats.org/officeDocument/2006/relationships/image" Target="../media/image33.wmf"/><Relationship Id="rId4" Type="http://schemas.openxmlformats.org/officeDocument/2006/relationships/oleObject" Target="../embeddings/oleObject8.bin"/></Relationships>
</file>

<file path=ppt/slides/_rels/slide68.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35.wmf"/><Relationship Id="rId7" Type="http://schemas.openxmlformats.org/officeDocument/2006/relationships/image" Target="../media/image34.wmf"/><Relationship Id="rId2" Type="http://schemas.openxmlformats.org/officeDocument/2006/relationships/oleObject" Target="../embeddings/oleObject10.bin"/><Relationship Id="rId1" Type="http://schemas.openxmlformats.org/officeDocument/2006/relationships/slideLayout" Target="../slideLayouts/slideLayout2.xml"/><Relationship Id="rId6" Type="http://schemas.openxmlformats.org/officeDocument/2006/relationships/oleObject" Target="../embeddings/oleObject12.bin"/><Relationship Id="rId5" Type="http://schemas.openxmlformats.org/officeDocument/2006/relationships/image" Target="../media/image33.wmf"/><Relationship Id="rId4" Type="http://schemas.openxmlformats.org/officeDocument/2006/relationships/oleObject" Target="../embeddings/oleObject11.bin"/></Relationships>
</file>

<file path=ppt/slides/_rels/slide69.xml.rels><?xml version="1.0" encoding="UTF-8" standalone="yes"?>
<Relationships xmlns="http://schemas.openxmlformats.org/package/2006/relationships"><Relationship Id="rId3" Type="http://schemas.openxmlformats.org/officeDocument/2006/relationships/image" Target="../media/image31.wmf"/><Relationship Id="rId2" Type="http://schemas.openxmlformats.org/officeDocument/2006/relationships/oleObject" Target="../embeddings/oleObject13.bin"/><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image" Target="../media/image31.wmf"/><Relationship Id="rId2" Type="http://schemas.openxmlformats.org/officeDocument/2006/relationships/oleObject" Target="../embeddings/oleObject14.bin"/><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7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31.wmf"/><Relationship Id="rId2" Type="http://schemas.openxmlformats.org/officeDocument/2006/relationships/oleObject" Target="../embeddings/oleObject15.bin"/><Relationship Id="rId1" Type="http://schemas.openxmlformats.org/officeDocument/2006/relationships/slideLayout" Target="../slideLayouts/slideLayout12.xml"/><Relationship Id="rId4" Type="http://schemas.openxmlformats.org/officeDocument/2006/relationships/image" Target="../media/image1.png"/></Relationships>
</file>

<file path=ppt/slides/_rels/slide77.xml.rels><?xml version="1.0" encoding="UTF-8" standalone="yes"?>
<Relationships xmlns="http://schemas.openxmlformats.org/package/2006/relationships"><Relationship Id="rId3" Type="http://schemas.openxmlformats.org/officeDocument/2006/relationships/image" Target="../media/image31.wmf"/><Relationship Id="rId2" Type="http://schemas.openxmlformats.org/officeDocument/2006/relationships/oleObject" Target="../embeddings/oleObject16.bin"/><Relationship Id="rId1" Type="http://schemas.openxmlformats.org/officeDocument/2006/relationships/slideLayout" Target="../slideLayouts/slideLayout12.xml"/><Relationship Id="rId6" Type="http://schemas.openxmlformats.org/officeDocument/2006/relationships/image" Target="../media/image1.png"/><Relationship Id="rId5" Type="http://schemas.openxmlformats.org/officeDocument/2006/relationships/image" Target="../media/image36.wmf"/><Relationship Id="rId4" Type="http://schemas.openxmlformats.org/officeDocument/2006/relationships/oleObject" Target="../embeddings/oleObject17.bin"/></Relationships>
</file>

<file path=ppt/slides/_rels/slide78.xml.rels><?xml version="1.0" encoding="UTF-8" standalone="yes"?>
<Relationships xmlns="http://schemas.openxmlformats.org/package/2006/relationships"><Relationship Id="rId3" Type="http://schemas.openxmlformats.org/officeDocument/2006/relationships/image" Target="../media/image31.wmf"/><Relationship Id="rId2" Type="http://schemas.openxmlformats.org/officeDocument/2006/relationships/oleObject" Target="../embeddings/oleObject18.bin"/><Relationship Id="rId1" Type="http://schemas.openxmlformats.org/officeDocument/2006/relationships/slideLayout" Target="../slideLayouts/slideLayout12.xml"/><Relationship Id="rId6" Type="http://schemas.openxmlformats.org/officeDocument/2006/relationships/image" Target="../media/image1.png"/><Relationship Id="rId5" Type="http://schemas.openxmlformats.org/officeDocument/2006/relationships/image" Target="../media/image36.wmf"/><Relationship Id="rId4" Type="http://schemas.openxmlformats.org/officeDocument/2006/relationships/oleObject" Target="../embeddings/oleObject19.bin"/></Relationships>
</file>

<file path=ppt/slides/_rels/slide79.xml.rels><?xml version="1.0" encoding="UTF-8" standalone="yes"?>
<Relationships xmlns="http://schemas.openxmlformats.org/package/2006/relationships"><Relationship Id="rId3" Type="http://schemas.openxmlformats.org/officeDocument/2006/relationships/image" Target="../media/image31.wmf"/><Relationship Id="rId2" Type="http://schemas.openxmlformats.org/officeDocument/2006/relationships/oleObject" Target="../embeddings/oleObject20.bin"/><Relationship Id="rId1" Type="http://schemas.openxmlformats.org/officeDocument/2006/relationships/slideLayout" Target="../slideLayouts/slideLayout12.xml"/><Relationship Id="rId6" Type="http://schemas.openxmlformats.org/officeDocument/2006/relationships/image" Target="../media/image1.png"/><Relationship Id="rId5" Type="http://schemas.openxmlformats.org/officeDocument/2006/relationships/image" Target="../media/image36.wmf"/><Relationship Id="rId4" Type="http://schemas.openxmlformats.org/officeDocument/2006/relationships/oleObject" Target="../embeddings/oleObject21.bin"/></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3" Type="http://schemas.openxmlformats.org/officeDocument/2006/relationships/image" Target="../media/image31.wmf"/><Relationship Id="rId2" Type="http://schemas.openxmlformats.org/officeDocument/2006/relationships/oleObject" Target="../embeddings/oleObject22.bin"/><Relationship Id="rId1" Type="http://schemas.openxmlformats.org/officeDocument/2006/relationships/slideLayout" Target="../slideLayouts/slideLayout12.xml"/><Relationship Id="rId6" Type="http://schemas.openxmlformats.org/officeDocument/2006/relationships/image" Target="../media/image1.png"/><Relationship Id="rId5" Type="http://schemas.openxmlformats.org/officeDocument/2006/relationships/image" Target="../media/image36.wmf"/><Relationship Id="rId4" Type="http://schemas.openxmlformats.org/officeDocument/2006/relationships/oleObject" Target="../embeddings/oleObject23.bin"/></Relationships>
</file>

<file path=ppt/slides/_rels/slide8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3" Type="http://schemas.openxmlformats.org/officeDocument/2006/relationships/image" Target="../media/image37.wmf"/><Relationship Id="rId2" Type="http://schemas.openxmlformats.org/officeDocument/2006/relationships/oleObject" Target="../embeddings/oleObject24.bin"/><Relationship Id="rId1" Type="http://schemas.openxmlformats.org/officeDocument/2006/relationships/slideLayout" Target="../slideLayouts/slideLayout6.xml"/><Relationship Id="rId4" Type="http://schemas.openxmlformats.org/officeDocument/2006/relationships/image" Target="../media/image1.png"/></Relationships>
</file>

<file path=ppt/slides/_rels/slide85.xml.rels><?xml version="1.0" encoding="UTF-8" standalone="yes"?>
<Relationships xmlns="http://schemas.openxmlformats.org/package/2006/relationships"><Relationship Id="rId3" Type="http://schemas.openxmlformats.org/officeDocument/2006/relationships/image" Target="../media/image37.wmf"/><Relationship Id="rId2" Type="http://schemas.openxmlformats.org/officeDocument/2006/relationships/oleObject" Target="../embeddings/oleObject25.bin"/><Relationship Id="rId1" Type="http://schemas.openxmlformats.org/officeDocument/2006/relationships/slideLayout" Target="../slideLayouts/slideLayout6.xml"/><Relationship Id="rId4" Type="http://schemas.openxmlformats.org/officeDocument/2006/relationships/image" Target="../media/image1.png"/></Relationships>
</file>

<file path=ppt/slides/_rels/slide86.xml.rels><?xml version="1.0" encoding="UTF-8" standalone="yes"?>
<Relationships xmlns="http://schemas.openxmlformats.org/package/2006/relationships"><Relationship Id="rId3" Type="http://schemas.openxmlformats.org/officeDocument/2006/relationships/image" Target="../media/image38.wmf"/><Relationship Id="rId2" Type="http://schemas.openxmlformats.org/officeDocument/2006/relationships/oleObject" Target="../embeddings/oleObject26.bin"/><Relationship Id="rId1" Type="http://schemas.openxmlformats.org/officeDocument/2006/relationships/slideLayout" Target="../slideLayouts/slideLayout6.xml"/><Relationship Id="rId4" Type="http://schemas.openxmlformats.org/officeDocument/2006/relationships/image" Target="../media/image1.png"/></Relationships>
</file>

<file path=ppt/slides/_rels/slide8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3.png"/><Relationship Id="rId1" Type="http://schemas.openxmlformats.org/officeDocument/2006/relationships/slideLayout" Target="../slideLayouts/slideLayout1.xml"/><Relationship Id="rId4" Type="http://schemas.openxmlformats.org/officeDocument/2006/relationships/hyperlink" Target="https://www.analyticsvidhya.com/blog/2019/08/detailed-guide-7-loss-functions-machine-learning-python-code/" TargetMode="External"/></Relationships>
</file>

<file path=ppt/slides/_rels/slide97.xml.rels><?xml version="1.0" encoding="UTF-8" standalone="yes"?>
<Relationships xmlns="http://schemas.openxmlformats.org/package/2006/relationships"><Relationship Id="rId3" Type="http://schemas.openxmlformats.org/officeDocument/2006/relationships/hyperlink" Target="https://en.wikipedia.org/wiki/Mean_squared_error" TargetMode="External"/><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44.png"/></Relationships>
</file>

<file path=ppt/slides/_rels/slide9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5.png"/><Relationship Id="rId1" Type="http://schemas.openxmlformats.org/officeDocument/2006/relationships/slideLayout" Target="../slideLayouts/slideLayout1.xml"/><Relationship Id="rId4" Type="http://schemas.openxmlformats.org/officeDocument/2006/relationships/image" Target="../media/image46.png"/></Relationships>
</file>

<file path=ppt/slides/_rels/slide9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1.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F8C1A-1837-434B-83AF-32B90916E457}"/>
              </a:ext>
            </a:extLst>
          </p:cNvPr>
          <p:cNvSpPr>
            <a:spLocks noGrp="1"/>
          </p:cNvSpPr>
          <p:nvPr>
            <p:ph type="ctrTitle"/>
          </p:nvPr>
        </p:nvSpPr>
        <p:spPr>
          <a:xfrm>
            <a:off x="1671782" y="1385455"/>
            <a:ext cx="9144000" cy="1265525"/>
          </a:xfrm>
        </p:spPr>
        <p:txBody>
          <a:bodyPr>
            <a:normAutofit/>
          </a:bodyPr>
          <a:lstStyle/>
          <a:p>
            <a:r>
              <a:rPr lang="en-IN" sz="4000" b="1" dirty="0">
                <a:solidFill>
                  <a:srgbClr val="FF0000"/>
                </a:solidFill>
                <a:latin typeface="Bookman Old Style" panose="02050604050505020204" pitchFamily="18" charset="0"/>
              </a:rPr>
              <a:t>SECA4002 – DEEP LEARNING NEURAL NETWORKS</a:t>
            </a:r>
          </a:p>
        </p:txBody>
      </p:sp>
      <p:sp>
        <p:nvSpPr>
          <p:cNvPr id="3" name="Subtitle 2">
            <a:extLst>
              <a:ext uri="{FF2B5EF4-FFF2-40B4-BE49-F238E27FC236}">
                <a16:creationId xmlns:a16="http://schemas.microsoft.com/office/drawing/2014/main" id="{BAEE2E5D-3EEF-4E73-B328-72ADF562C65E}"/>
              </a:ext>
            </a:extLst>
          </p:cNvPr>
          <p:cNvSpPr>
            <a:spLocks noGrp="1"/>
          </p:cNvSpPr>
          <p:nvPr>
            <p:ph type="subTitle" idx="1"/>
          </p:nvPr>
        </p:nvSpPr>
        <p:spPr>
          <a:xfrm>
            <a:off x="1524000" y="3121891"/>
            <a:ext cx="9144000" cy="2135909"/>
          </a:xfrm>
        </p:spPr>
        <p:txBody>
          <a:bodyPr>
            <a:normAutofit fontScale="25000" lnSpcReduction="20000"/>
          </a:bodyPr>
          <a:lstStyle/>
          <a:p>
            <a:endParaRPr lang="en-IN" dirty="0"/>
          </a:p>
          <a:p>
            <a:r>
              <a:rPr lang="en-IN" sz="9600" b="1" dirty="0">
                <a:solidFill>
                  <a:srgbClr val="002060"/>
                </a:solidFill>
                <a:latin typeface="Arial" panose="020B0604020202020204" pitchFamily="34" charset="0"/>
                <a:cs typeface="Arial" panose="020B0604020202020204" pitchFamily="34" charset="0"/>
              </a:rPr>
              <a:t>Dr. V. Vedanarayanan B.E., M.E., PhD</a:t>
            </a:r>
          </a:p>
          <a:p>
            <a:r>
              <a:rPr lang="en-IN" sz="9600" b="1" dirty="0">
                <a:solidFill>
                  <a:srgbClr val="002060"/>
                </a:solidFill>
                <a:latin typeface="Arial" panose="020B0604020202020204" pitchFamily="34" charset="0"/>
                <a:cs typeface="Arial" panose="020B0604020202020204" pitchFamily="34" charset="0"/>
              </a:rPr>
              <a:t>Course Co-ordinator</a:t>
            </a:r>
          </a:p>
          <a:p>
            <a:r>
              <a:rPr lang="en-IN" sz="9600" b="1" dirty="0">
                <a:solidFill>
                  <a:srgbClr val="002060"/>
                </a:solidFill>
                <a:latin typeface="Arial" panose="020B0604020202020204" pitchFamily="34" charset="0"/>
                <a:cs typeface="Arial" panose="020B0604020202020204" pitchFamily="34" charset="0"/>
              </a:rPr>
              <a:t>Assistant Professor, Department of ECE,</a:t>
            </a:r>
          </a:p>
          <a:p>
            <a:r>
              <a:rPr lang="en-IN" sz="9600" b="1" dirty="0">
                <a:solidFill>
                  <a:srgbClr val="002060"/>
                </a:solidFill>
                <a:latin typeface="Arial" panose="020B0604020202020204" pitchFamily="34" charset="0"/>
                <a:cs typeface="Arial" panose="020B0604020202020204" pitchFamily="34" charset="0"/>
              </a:rPr>
              <a:t>School of Electrical and Electronics</a:t>
            </a:r>
          </a:p>
          <a:p>
            <a:r>
              <a:rPr lang="en-IN" sz="9600" b="1" dirty="0">
                <a:solidFill>
                  <a:srgbClr val="002060"/>
                </a:solidFill>
                <a:latin typeface="Arial" panose="020B0604020202020204" pitchFamily="34" charset="0"/>
                <a:cs typeface="Arial" panose="020B0604020202020204" pitchFamily="34" charset="0"/>
              </a:rPr>
              <a:t>SATHYABAMA INSTITUTE OF SCIENCE AND TECHNOLOGY</a:t>
            </a:r>
          </a:p>
        </p:txBody>
      </p:sp>
      <p:pic>
        <p:nvPicPr>
          <p:cNvPr id="4" name="Picture 3">
            <a:extLst>
              <a:ext uri="{FF2B5EF4-FFF2-40B4-BE49-F238E27FC236}">
                <a16:creationId xmlns:a16="http://schemas.microsoft.com/office/drawing/2014/main" id="{F7F2D7CE-40A9-4EB2-BAAB-AFA5B2FF8FC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0"/>
            <a:ext cx="1394692" cy="1521482"/>
          </a:xfrm>
          <a:prstGeom prst="rect">
            <a:avLst/>
          </a:prstGeom>
        </p:spPr>
      </p:pic>
    </p:spTree>
    <p:extLst>
      <p:ext uri="{BB962C8B-B14F-4D97-AF65-F5344CB8AC3E}">
        <p14:creationId xmlns:p14="http://schemas.microsoft.com/office/powerpoint/2010/main" val="6183866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34EB4AF-C059-46F8-95B6-56BB7A0D3CBB}"/>
              </a:ext>
            </a:extLst>
          </p:cNvPr>
          <p:cNvPicPr>
            <a:picLocks noChangeAspect="1"/>
          </p:cNvPicPr>
          <p:nvPr/>
        </p:nvPicPr>
        <p:blipFill>
          <a:blip r:embed="rId2"/>
          <a:stretch>
            <a:fillRect/>
          </a:stretch>
        </p:blipFill>
        <p:spPr>
          <a:xfrm>
            <a:off x="92366" y="0"/>
            <a:ext cx="1348503" cy="1177781"/>
          </a:xfrm>
          <a:prstGeom prst="rect">
            <a:avLst/>
          </a:prstGeom>
        </p:spPr>
      </p:pic>
      <p:sp>
        <p:nvSpPr>
          <p:cNvPr id="6" name="Title 1">
            <a:extLst>
              <a:ext uri="{FF2B5EF4-FFF2-40B4-BE49-F238E27FC236}">
                <a16:creationId xmlns:a16="http://schemas.microsoft.com/office/drawing/2014/main" id="{0453C709-3226-4017-A4B1-B65E1924CA6B}"/>
              </a:ext>
            </a:extLst>
          </p:cNvPr>
          <p:cNvSpPr>
            <a:spLocks noGrp="1"/>
          </p:cNvSpPr>
          <p:nvPr>
            <p:ph type="ctrTitle"/>
          </p:nvPr>
        </p:nvSpPr>
        <p:spPr>
          <a:xfrm>
            <a:off x="674257" y="179600"/>
            <a:ext cx="9910616" cy="780764"/>
          </a:xfrm>
        </p:spPr>
        <p:txBody>
          <a:bodyPr>
            <a:normAutofit/>
          </a:bodyPr>
          <a:lstStyle/>
          <a:p>
            <a:r>
              <a:rPr lang="en-IN" sz="5000" dirty="0">
                <a:solidFill>
                  <a:srgbClr val="FF0000"/>
                </a:solidFill>
                <a:latin typeface="Arial" panose="020B0604020202020204" pitchFamily="34" charset="0"/>
                <a:cs typeface="Arial" panose="020B0604020202020204" pitchFamily="34" charset="0"/>
              </a:rPr>
              <a:t>Course Outcomes</a:t>
            </a:r>
          </a:p>
        </p:txBody>
      </p:sp>
      <p:sp>
        <p:nvSpPr>
          <p:cNvPr id="4" name="Subtitle 2">
            <a:extLst>
              <a:ext uri="{FF2B5EF4-FFF2-40B4-BE49-F238E27FC236}">
                <a16:creationId xmlns:a16="http://schemas.microsoft.com/office/drawing/2014/main" id="{C7B09553-9157-46E7-B27C-8A4514C6AD7D}"/>
              </a:ext>
            </a:extLst>
          </p:cNvPr>
          <p:cNvSpPr txBox="1">
            <a:spLocks/>
          </p:cNvSpPr>
          <p:nvPr/>
        </p:nvSpPr>
        <p:spPr>
          <a:xfrm>
            <a:off x="766618" y="1054422"/>
            <a:ext cx="10658764" cy="1023760"/>
          </a:xfrm>
          <a:prstGeom prst="rect">
            <a:avLst/>
          </a:prstGeom>
        </p:spPr>
        <p:txBody>
          <a:bodyPr vert="horz" lIns="91440" tIns="45720" rIns="91440" bIns="45720" rtlCol="0">
            <a:normAutofit fontScale="77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lnSpc>
                <a:spcPct val="115000"/>
              </a:lnSpc>
              <a:spcAft>
                <a:spcPts val="1000"/>
              </a:spcAft>
            </a:pPr>
            <a:r>
              <a:rPr lang="en-IN" b="1" dirty="0">
                <a:solidFill>
                  <a:srgbClr val="0070C0"/>
                </a:solidFill>
                <a:latin typeface="Arial" panose="020B0604020202020204" pitchFamily="34" charset="0"/>
                <a:cs typeface="Arial" panose="020B0604020202020204" pitchFamily="34" charset="0"/>
              </a:rPr>
              <a:t>SECA4002 – DEEP LEARNING NEURAL NETWORKS</a:t>
            </a:r>
          </a:p>
          <a:p>
            <a:pPr algn="just">
              <a:lnSpc>
                <a:spcPct val="115000"/>
              </a:lnSpc>
              <a:spcAft>
                <a:spcPts val="1000"/>
              </a:spcAft>
            </a:pPr>
            <a:r>
              <a:rPr lang="en-US" b="1" dirty="0">
                <a:solidFill>
                  <a:srgbClr val="FF0000"/>
                </a:solidFill>
                <a:latin typeface="Arial" panose="020B0604020202020204" pitchFamily="34" charset="0"/>
                <a:ea typeface="Calibri" panose="020F0502020204030204" pitchFamily="34" charset="0"/>
                <a:cs typeface="Arial" panose="020B0604020202020204" pitchFamily="34" charset="0"/>
              </a:rPr>
              <a:t>At The end of this Course, Student will be able to </a:t>
            </a:r>
          </a:p>
          <a:p>
            <a:pPr algn="just">
              <a:lnSpc>
                <a:spcPct val="115000"/>
              </a:lnSpc>
              <a:spcAft>
                <a:spcPts val="1000"/>
              </a:spcAft>
            </a:pPr>
            <a:endParaRPr lang="en-IN" dirty="0"/>
          </a:p>
        </p:txBody>
      </p:sp>
      <p:graphicFrame>
        <p:nvGraphicFramePr>
          <p:cNvPr id="9" name="Table 8">
            <a:extLst>
              <a:ext uri="{FF2B5EF4-FFF2-40B4-BE49-F238E27FC236}">
                <a16:creationId xmlns:a16="http://schemas.microsoft.com/office/drawing/2014/main" id="{2AD0B9CB-1AB8-4F43-A24C-67449E0D81BC}"/>
              </a:ext>
            </a:extLst>
          </p:cNvPr>
          <p:cNvGraphicFramePr>
            <a:graphicFrameLocks noGrp="1"/>
          </p:cNvGraphicFramePr>
          <p:nvPr>
            <p:extLst>
              <p:ext uri="{D42A27DB-BD31-4B8C-83A1-F6EECF244321}">
                <p14:modId xmlns:p14="http://schemas.microsoft.com/office/powerpoint/2010/main" val="1534622882"/>
              </p:ext>
            </p:extLst>
          </p:nvPr>
        </p:nvGraphicFramePr>
        <p:xfrm>
          <a:off x="1459346" y="2172240"/>
          <a:ext cx="10150763" cy="4267092"/>
        </p:xfrm>
        <a:graphic>
          <a:graphicData uri="http://schemas.openxmlformats.org/drawingml/2006/table">
            <a:tbl>
              <a:tblPr firstRow="1" firstCol="1" bandRow="1">
                <a:tableStyleId>{5940675A-B579-460E-94D1-54222C63F5DA}</a:tableStyleId>
              </a:tblPr>
              <a:tblGrid>
                <a:gridCol w="950706">
                  <a:extLst>
                    <a:ext uri="{9D8B030D-6E8A-4147-A177-3AD203B41FA5}">
                      <a16:colId xmlns:a16="http://schemas.microsoft.com/office/drawing/2014/main" val="2539621350"/>
                    </a:ext>
                  </a:extLst>
                </a:gridCol>
                <a:gridCol w="9200057">
                  <a:extLst>
                    <a:ext uri="{9D8B030D-6E8A-4147-A177-3AD203B41FA5}">
                      <a16:colId xmlns:a16="http://schemas.microsoft.com/office/drawing/2014/main" val="2457656867"/>
                    </a:ext>
                  </a:extLst>
                </a:gridCol>
              </a:tblGrid>
              <a:tr h="304677">
                <a:tc>
                  <a:txBody>
                    <a:bodyPr/>
                    <a:lstStyle/>
                    <a:p>
                      <a:pPr>
                        <a:lnSpc>
                          <a:spcPct val="115000"/>
                        </a:lnSpc>
                        <a:spcAft>
                          <a:spcPts val="1000"/>
                        </a:spcAft>
                      </a:pPr>
                      <a:r>
                        <a:rPr lang="en-US" sz="2600" dirty="0">
                          <a:effectLst/>
                          <a:latin typeface="Arial" panose="020B0604020202020204" pitchFamily="34" charset="0"/>
                          <a:cs typeface="Arial" panose="020B0604020202020204" pitchFamily="34" charset="0"/>
                        </a:rPr>
                        <a:t>CO1</a:t>
                      </a:r>
                      <a:endParaRPr lang="en-IN" sz="26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just">
                        <a:lnSpc>
                          <a:spcPct val="115000"/>
                        </a:lnSpc>
                        <a:spcAft>
                          <a:spcPts val="1000"/>
                        </a:spcAft>
                      </a:pPr>
                      <a:r>
                        <a:rPr lang="en-US" sz="2400" kern="1200" dirty="0">
                          <a:solidFill>
                            <a:schemeClr val="tx1"/>
                          </a:solidFill>
                          <a:effectLst/>
                          <a:latin typeface="Arial" panose="020B0604020202020204" pitchFamily="34" charset="0"/>
                          <a:ea typeface="+mn-ea"/>
                          <a:cs typeface="Arial" panose="020B0604020202020204" pitchFamily="34" charset="0"/>
                        </a:rPr>
                        <a:t>Select suitable model parameters for different machine learning techniques</a:t>
                      </a:r>
                      <a:endParaRPr lang="en-IN" sz="2400" kern="1200" dirty="0">
                        <a:solidFill>
                          <a:schemeClr val="tx1"/>
                        </a:solidFill>
                        <a:effectLst/>
                        <a:latin typeface="Arial" panose="020B0604020202020204" pitchFamily="34" charset="0"/>
                        <a:ea typeface="+mn-ea"/>
                        <a:cs typeface="Arial" panose="020B0604020202020204" pitchFamily="34"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38608721"/>
                  </a:ext>
                </a:extLst>
              </a:tr>
              <a:tr h="628415">
                <a:tc>
                  <a:txBody>
                    <a:bodyPr/>
                    <a:lstStyle/>
                    <a:p>
                      <a:pPr>
                        <a:lnSpc>
                          <a:spcPct val="115000"/>
                        </a:lnSpc>
                        <a:spcAft>
                          <a:spcPts val="1000"/>
                        </a:spcAft>
                      </a:pPr>
                      <a:r>
                        <a:rPr lang="en-US" sz="2600" dirty="0">
                          <a:effectLst/>
                          <a:latin typeface="Arial" panose="020B0604020202020204" pitchFamily="34" charset="0"/>
                          <a:cs typeface="Arial" panose="020B0604020202020204" pitchFamily="34" charset="0"/>
                        </a:rPr>
                        <a:t>CO2</a:t>
                      </a:r>
                      <a:endParaRPr lang="en-IN" sz="26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just">
                        <a:lnSpc>
                          <a:spcPct val="115000"/>
                        </a:lnSpc>
                        <a:spcAft>
                          <a:spcPts val="1000"/>
                        </a:spcAft>
                      </a:pPr>
                      <a:r>
                        <a:rPr lang="en-US" sz="2400" kern="1200" dirty="0">
                          <a:solidFill>
                            <a:schemeClr val="tx1"/>
                          </a:solidFill>
                          <a:effectLst/>
                          <a:latin typeface="Arial" panose="020B0604020202020204" pitchFamily="34" charset="0"/>
                          <a:ea typeface="+mn-ea"/>
                          <a:cs typeface="Arial" panose="020B0604020202020204" pitchFamily="34" charset="0"/>
                        </a:rPr>
                        <a:t>Evaluate the performance of existing deep learning models for various applications</a:t>
                      </a:r>
                      <a:endParaRPr lang="en-IN" sz="2400" kern="1200" dirty="0">
                        <a:solidFill>
                          <a:schemeClr val="tx1"/>
                        </a:solidFill>
                        <a:effectLst/>
                        <a:latin typeface="Arial" panose="020B0604020202020204" pitchFamily="34" charset="0"/>
                        <a:ea typeface="+mn-ea"/>
                        <a:cs typeface="Arial" panose="020B0604020202020204" pitchFamily="34"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11757540"/>
                  </a:ext>
                </a:extLst>
              </a:tr>
              <a:tr h="628415">
                <a:tc>
                  <a:txBody>
                    <a:bodyPr/>
                    <a:lstStyle/>
                    <a:p>
                      <a:pPr>
                        <a:lnSpc>
                          <a:spcPct val="115000"/>
                        </a:lnSpc>
                        <a:spcAft>
                          <a:spcPts val="1000"/>
                        </a:spcAft>
                      </a:pPr>
                      <a:r>
                        <a:rPr lang="en-US" sz="2600" dirty="0">
                          <a:effectLst/>
                          <a:latin typeface="Arial" panose="020B0604020202020204" pitchFamily="34" charset="0"/>
                          <a:cs typeface="Arial" panose="020B0604020202020204" pitchFamily="34" charset="0"/>
                        </a:rPr>
                        <a:t>CO3</a:t>
                      </a:r>
                      <a:endParaRPr lang="en-IN" sz="26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just">
                        <a:lnSpc>
                          <a:spcPct val="115000"/>
                        </a:lnSpc>
                        <a:spcAft>
                          <a:spcPts val="1000"/>
                        </a:spcAft>
                      </a:pPr>
                      <a:r>
                        <a:rPr lang="en-US" sz="2400" kern="1200" dirty="0">
                          <a:solidFill>
                            <a:schemeClr val="tx1"/>
                          </a:solidFill>
                          <a:effectLst/>
                          <a:latin typeface="Arial" panose="020B0604020202020204" pitchFamily="34" charset="0"/>
                          <a:ea typeface="+mn-ea"/>
                          <a:cs typeface="Arial" panose="020B0604020202020204" pitchFamily="34" charset="0"/>
                        </a:rPr>
                        <a:t>Realign high dimensional data using reduction techniques</a:t>
                      </a:r>
                      <a:endParaRPr lang="en-IN" sz="2400" kern="1200" dirty="0">
                        <a:solidFill>
                          <a:schemeClr val="tx1"/>
                        </a:solidFill>
                        <a:effectLst/>
                        <a:latin typeface="Arial" panose="020B0604020202020204" pitchFamily="34" charset="0"/>
                        <a:ea typeface="+mn-ea"/>
                        <a:cs typeface="Arial" panose="020B0604020202020204" pitchFamily="34"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599011280"/>
                  </a:ext>
                </a:extLst>
              </a:tr>
              <a:tr h="304677">
                <a:tc>
                  <a:txBody>
                    <a:bodyPr/>
                    <a:lstStyle/>
                    <a:p>
                      <a:pPr>
                        <a:lnSpc>
                          <a:spcPct val="115000"/>
                        </a:lnSpc>
                        <a:spcAft>
                          <a:spcPts val="1000"/>
                        </a:spcAft>
                      </a:pPr>
                      <a:r>
                        <a:rPr lang="en-US" sz="2600" dirty="0">
                          <a:effectLst/>
                          <a:latin typeface="Arial" panose="020B0604020202020204" pitchFamily="34" charset="0"/>
                          <a:cs typeface="Arial" panose="020B0604020202020204" pitchFamily="34" charset="0"/>
                        </a:rPr>
                        <a:t>CO4</a:t>
                      </a:r>
                      <a:endParaRPr lang="en-IN" sz="26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just" defTabSz="914400" rtl="0" eaLnBrk="1" fontAlgn="auto" latinLnBrk="0" hangingPunct="1">
                        <a:lnSpc>
                          <a:spcPct val="115000"/>
                        </a:lnSpc>
                        <a:spcBef>
                          <a:spcPts val="0"/>
                        </a:spcBef>
                        <a:spcAft>
                          <a:spcPts val="1000"/>
                        </a:spcAft>
                        <a:buClrTx/>
                        <a:buSzTx/>
                        <a:buFontTx/>
                        <a:buNone/>
                        <a:tabLst/>
                        <a:defRPr/>
                      </a:pPr>
                      <a:r>
                        <a:rPr lang="en-US" sz="2400" kern="1200" dirty="0">
                          <a:solidFill>
                            <a:schemeClr val="tx1"/>
                          </a:solidFill>
                          <a:effectLst/>
                          <a:latin typeface="Arial" panose="020B0604020202020204" pitchFamily="34" charset="0"/>
                          <a:ea typeface="+mn-ea"/>
                          <a:cs typeface="Arial" panose="020B0604020202020204" pitchFamily="34" charset="0"/>
                        </a:rPr>
                        <a:t>Analyze the performance of various optimization and generalization techniques in deep learning</a:t>
                      </a:r>
                      <a:endParaRPr lang="en-IN" sz="2400" dirty="0">
                        <a:effectLst/>
                        <a:latin typeface="Arial" panose="020B0604020202020204" pitchFamily="34" charset="0"/>
                        <a:ea typeface="+mn-ea"/>
                        <a:cs typeface="Arial" panose="020B0604020202020204" pitchFamily="34"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176624405"/>
                  </a:ext>
                </a:extLst>
              </a:tr>
              <a:tr h="304677">
                <a:tc>
                  <a:txBody>
                    <a:bodyPr/>
                    <a:lstStyle/>
                    <a:p>
                      <a:pPr>
                        <a:lnSpc>
                          <a:spcPct val="115000"/>
                        </a:lnSpc>
                        <a:spcAft>
                          <a:spcPts val="1000"/>
                        </a:spcAft>
                      </a:pPr>
                      <a:r>
                        <a:rPr lang="en-US" sz="2600">
                          <a:effectLst/>
                          <a:latin typeface="Arial" panose="020B0604020202020204" pitchFamily="34" charset="0"/>
                          <a:cs typeface="Arial" panose="020B0604020202020204" pitchFamily="34" charset="0"/>
                        </a:rPr>
                        <a:t>CO5</a:t>
                      </a:r>
                      <a:endParaRPr lang="en-IN" sz="26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just">
                        <a:lnSpc>
                          <a:spcPct val="115000"/>
                        </a:lnSpc>
                        <a:spcAft>
                          <a:spcPts val="1000"/>
                        </a:spcAft>
                      </a:pPr>
                      <a:r>
                        <a:rPr lang="en-US" sz="2400" kern="1200" dirty="0">
                          <a:solidFill>
                            <a:schemeClr val="tx1"/>
                          </a:solidFill>
                          <a:effectLst/>
                          <a:latin typeface="Arial" panose="020B0604020202020204" pitchFamily="34" charset="0"/>
                          <a:ea typeface="+mn-ea"/>
                          <a:cs typeface="Arial" panose="020B0604020202020204" pitchFamily="34" charset="0"/>
                        </a:rPr>
                        <a:t>Modify the existing architectures for domain specific applications </a:t>
                      </a:r>
                      <a:endParaRPr lang="en-IN" sz="2400" kern="1200" dirty="0">
                        <a:solidFill>
                          <a:schemeClr val="tx1"/>
                        </a:solidFill>
                        <a:effectLst/>
                        <a:latin typeface="Arial" panose="020B0604020202020204" pitchFamily="34" charset="0"/>
                        <a:ea typeface="+mn-ea"/>
                        <a:cs typeface="Arial" panose="020B0604020202020204" pitchFamily="34"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745935016"/>
                  </a:ext>
                </a:extLst>
              </a:tr>
              <a:tr h="628415">
                <a:tc>
                  <a:txBody>
                    <a:bodyPr/>
                    <a:lstStyle/>
                    <a:p>
                      <a:pPr>
                        <a:lnSpc>
                          <a:spcPct val="115000"/>
                        </a:lnSpc>
                        <a:spcAft>
                          <a:spcPts val="1000"/>
                        </a:spcAft>
                      </a:pPr>
                      <a:r>
                        <a:rPr lang="en-US" sz="2600">
                          <a:effectLst/>
                          <a:latin typeface="Arial" panose="020B0604020202020204" pitchFamily="34" charset="0"/>
                          <a:cs typeface="Arial" panose="020B0604020202020204" pitchFamily="34" charset="0"/>
                        </a:rPr>
                        <a:t>CO6</a:t>
                      </a:r>
                      <a:endParaRPr lang="en-IN" sz="26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algn="just" defTabSz="914400" rtl="0" eaLnBrk="1" latinLnBrk="0" hangingPunct="1">
                        <a:lnSpc>
                          <a:spcPct val="115000"/>
                        </a:lnSpc>
                        <a:spcAft>
                          <a:spcPts val="1000"/>
                        </a:spcAft>
                      </a:pPr>
                      <a:r>
                        <a:rPr lang="en-US" sz="2400" kern="1200" dirty="0">
                          <a:solidFill>
                            <a:schemeClr val="tx1"/>
                          </a:solidFill>
                          <a:effectLst/>
                          <a:latin typeface="Arial" panose="020B0604020202020204" pitchFamily="34" charset="0"/>
                          <a:ea typeface="+mn-ea"/>
                          <a:cs typeface="Arial" panose="020B0604020202020204" pitchFamily="34" charset="0"/>
                        </a:rPr>
                        <a:t>Develop a real time application using deep learning neural networks</a:t>
                      </a:r>
                      <a:endParaRPr lang="en-IN" sz="2400" kern="1200" dirty="0">
                        <a:solidFill>
                          <a:schemeClr val="tx1"/>
                        </a:solidFill>
                        <a:effectLst/>
                        <a:latin typeface="Arial" panose="020B0604020202020204" pitchFamily="34" charset="0"/>
                        <a:ea typeface="+mn-ea"/>
                        <a:cs typeface="Arial" panose="020B0604020202020204" pitchFamily="34"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959759753"/>
                  </a:ext>
                </a:extLst>
              </a:tr>
            </a:tbl>
          </a:graphicData>
        </a:graphic>
      </p:graphicFrame>
      <p:sp>
        <p:nvSpPr>
          <p:cNvPr id="2" name="Slide Number Placeholder 1">
            <a:extLst>
              <a:ext uri="{FF2B5EF4-FFF2-40B4-BE49-F238E27FC236}">
                <a16:creationId xmlns:a16="http://schemas.microsoft.com/office/drawing/2014/main" id="{3FDEABD4-C210-469A-B23A-E0A6424003AA}"/>
              </a:ext>
            </a:extLst>
          </p:cNvPr>
          <p:cNvSpPr>
            <a:spLocks noGrp="1"/>
          </p:cNvSpPr>
          <p:nvPr>
            <p:ph type="sldNum" sz="quarter" idx="12"/>
          </p:nvPr>
        </p:nvSpPr>
        <p:spPr/>
        <p:txBody>
          <a:bodyPr/>
          <a:lstStyle/>
          <a:p>
            <a:fld id="{CFB90EB3-43DD-4781-AA94-EC840833DA96}" type="slidenum">
              <a:rPr lang="en-IN" smtClean="0"/>
              <a:t>10</a:t>
            </a:fld>
            <a:endParaRPr lang="en-IN"/>
          </a:p>
        </p:txBody>
      </p:sp>
    </p:spTree>
    <p:extLst>
      <p:ext uri="{BB962C8B-B14F-4D97-AF65-F5344CB8AC3E}">
        <p14:creationId xmlns:p14="http://schemas.microsoft.com/office/powerpoint/2010/main" val="233143577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F8C1A-1837-434B-83AF-32B90916E457}"/>
              </a:ext>
            </a:extLst>
          </p:cNvPr>
          <p:cNvSpPr>
            <a:spLocks noGrp="1"/>
          </p:cNvSpPr>
          <p:nvPr>
            <p:ph type="ctrTitle"/>
          </p:nvPr>
        </p:nvSpPr>
        <p:spPr>
          <a:xfrm>
            <a:off x="1560945" y="323272"/>
            <a:ext cx="10280073" cy="625555"/>
          </a:xfrm>
        </p:spPr>
        <p:txBody>
          <a:bodyPr>
            <a:normAutofit/>
          </a:bodyPr>
          <a:lstStyle/>
          <a:p>
            <a:pPr defTabSz="799425">
              <a:defRPr/>
            </a:pPr>
            <a:r>
              <a:rPr lang="en-US" sz="3643" b="1" spc="-5" dirty="0">
                <a:solidFill>
                  <a:srgbClr val="0000FF"/>
                </a:solidFill>
                <a:latin typeface="Bookman Old Style" panose="02050604050505020204" pitchFamily="18" charset="0"/>
                <a:ea typeface="+mn-ea"/>
                <a:cs typeface="Times New Roman"/>
              </a:rPr>
              <a:t>Loss Functions - Classifications</a:t>
            </a:r>
            <a:endParaRPr lang="en-IN" sz="3643" b="1" spc="-5" dirty="0">
              <a:solidFill>
                <a:srgbClr val="0000FF"/>
              </a:solidFill>
              <a:latin typeface="Bookman Old Style" panose="02050604050505020204" pitchFamily="18" charset="0"/>
              <a:ea typeface="+mn-ea"/>
              <a:cs typeface="Times New Roman"/>
            </a:endParaRPr>
          </a:p>
        </p:txBody>
      </p:sp>
      <p:pic>
        <p:nvPicPr>
          <p:cNvPr id="4" name="Picture 3">
            <a:extLst>
              <a:ext uri="{FF2B5EF4-FFF2-40B4-BE49-F238E27FC236}">
                <a16:creationId xmlns:a16="http://schemas.microsoft.com/office/drawing/2014/main" id="{F7F2D7CE-40A9-4EB2-BAAB-AFA5B2FF8FC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193942" cy="1135464"/>
          </a:xfrm>
          <a:prstGeom prst="rect">
            <a:avLst/>
          </a:prstGeom>
        </p:spPr>
      </p:pic>
      <p:sp>
        <p:nvSpPr>
          <p:cNvPr id="7" name="TextBox 6">
            <a:extLst>
              <a:ext uri="{FF2B5EF4-FFF2-40B4-BE49-F238E27FC236}">
                <a16:creationId xmlns:a16="http://schemas.microsoft.com/office/drawing/2014/main" id="{6B0828E1-C847-4101-A96C-BA840673047A}"/>
              </a:ext>
            </a:extLst>
          </p:cNvPr>
          <p:cNvSpPr txBox="1"/>
          <p:nvPr/>
        </p:nvSpPr>
        <p:spPr>
          <a:xfrm>
            <a:off x="733528" y="1424069"/>
            <a:ext cx="11033091" cy="4154984"/>
          </a:xfrm>
          <a:prstGeom prst="rect">
            <a:avLst/>
          </a:prstGeom>
          <a:noFill/>
        </p:spPr>
        <p:txBody>
          <a:bodyPr wrap="square" rtlCol="0">
            <a:spAutoFit/>
          </a:bodyPr>
          <a:lstStyle/>
          <a:p>
            <a:r>
              <a:rPr lang="en-IN" sz="2400" dirty="0">
                <a:solidFill>
                  <a:srgbClr val="C00000"/>
                </a:solidFill>
                <a:latin typeface="gt-medium"/>
              </a:rPr>
              <a:t>(2)</a:t>
            </a:r>
            <a:r>
              <a:rPr lang="en-IN" sz="2400" dirty="0">
                <a:solidFill>
                  <a:srgbClr val="0A0B09"/>
                </a:solidFill>
                <a:latin typeface="gt-medium"/>
              </a:rPr>
              <a:t> </a:t>
            </a:r>
            <a:r>
              <a:rPr lang="en-IN" sz="2400" u="sng" dirty="0">
                <a:solidFill>
                  <a:srgbClr val="C00000"/>
                </a:solidFill>
                <a:latin typeface="gt-medium"/>
              </a:rPr>
              <a:t>Categorical Cross Entropy Loss:</a:t>
            </a:r>
          </a:p>
          <a:p>
            <a:r>
              <a:rPr lang="en-US" sz="2400" b="0" i="0" dirty="0">
                <a:solidFill>
                  <a:srgbClr val="404040"/>
                </a:solidFill>
                <a:effectLst/>
                <a:latin typeface="gt-regular"/>
              </a:rPr>
              <a:t> 	Categorical Cross Entropy loss is essentially Binary Cross Entropy Loss expanded to multiple classes. One requirement when categorical cross entropy loss function is used is that the labels should be </a:t>
            </a:r>
            <a:r>
              <a:rPr lang="en-US" sz="2400" b="0" i="0" dirty="0">
                <a:solidFill>
                  <a:srgbClr val="00B050"/>
                </a:solidFill>
                <a:effectLst/>
                <a:latin typeface="gt-regular"/>
              </a:rPr>
              <a:t>one-hot encoded</a:t>
            </a:r>
            <a:r>
              <a:rPr lang="en-US" sz="2400" b="0" i="0" dirty="0">
                <a:solidFill>
                  <a:srgbClr val="404040"/>
                </a:solidFill>
                <a:effectLst/>
                <a:latin typeface="gt-regular"/>
              </a:rPr>
              <a:t>.</a:t>
            </a:r>
            <a:endParaRPr lang="en-IN" sz="2400" u="sng" dirty="0">
              <a:solidFill>
                <a:srgbClr val="C00000"/>
              </a:solidFill>
              <a:latin typeface="gt-medium"/>
            </a:endParaRPr>
          </a:p>
          <a:p>
            <a:pPr algn="just"/>
            <a:r>
              <a:rPr lang="en-US" sz="2400" u="sng" dirty="0">
                <a:solidFill>
                  <a:srgbClr val="C00000"/>
                </a:solidFill>
                <a:latin typeface="gt-medium"/>
              </a:rPr>
              <a:t>(3) </a:t>
            </a:r>
            <a:r>
              <a:rPr lang="en-IN" sz="2400" u="sng" dirty="0">
                <a:solidFill>
                  <a:srgbClr val="C00000"/>
                </a:solidFill>
                <a:latin typeface="gt-medium"/>
              </a:rPr>
              <a:t>Hinge Loss:</a:t>
            </a:r>
          </a:p>
          <a:p>
            <a:pPr algn="just"/>
            <a:r>
              <a:rPr lang="en-US" sz="2400" b="0" i="0" dirty="0">
                <a:solidFill>
                  <a:srgbClr val="404040"/>
                </a:solidFill>
                <a:effectLst/>
                <a:latin typeface="gt-regular"/>
              </a:rPr>
              <a:t>	Commonly used loss function for classification is the hinge loss. Hinge loss is primarily developed for </a:t>
            </a:r>
            <a:r>
              <a:rPr lang="en-US" sz="2400" b="0" i="0" dirty="0">
                <a:solidFill>
                  <a:srgbClr val="00B050"/>
                </a:solidFill>
                <a:effectLst/>
                <a:latin typeface="gt-regular"/>
              </a:rPr>
              <a:t>support vector machines </a:t>
            </a:r>
            <a:r>
              <a:rPr lang="en-US" sz="2400" b="0" i="0" dirty="0">
                <a:solidFill>
                  <a:srgbClr val="404040"/>
                </a:solidFill>
                <a:effectLst/>
                <a:latin typeface="gt-regular"/>
              </a:rPr>
              <a:t>for calculating the maximum margin from the hyperplane to the classes. 	</a:t>
            </a:r>
          </a:p>
          <a:p>
            <a:pPr algn="just"/>
            <a:r>
              <a:rPr lang="en-US" sz="2400" dirty="0">
                <a:solidFill>
                  <a:srgbClr val="404040"/>
                </a:solidFill>
                <a:latin typeface="gt-regular"/>
              </a:rPr>
              <a:t>	Loss functions penalize wrong predictions and does not do so for the right predictions. So, the score of the target label should be greater than the sum of all the incorrect labels by a margin of (at the least) one.</a:t>
            </a:r>
            <a:endParaRPr lang="en-IN" sz="2400" dirty="0">
              <a:solidFill>
                <a:srgbClr val="404040"/>
              </a:solidFill>
              <a:latin typeface="gt-regular"/>
            </a:endParaRPr>
          </a:p>
        </p:txBody>
      </p:sp>
      <p:pic>
        <p:nvPicPr>
          <p:cNvPr id="8" name="Picture 7">
            <a:extLst>
              <a:ext uri="{FF2B5EF4-FFF2-40B4-BE49-F238E27FC236}">
                <a16:creationId xmlns:a16="http://schemas.microsoft.com/office/drawing/2014/main" id="{83D1F68B-A5D4-47C4-A05D-AFFF31BE10E3}"/>
              </a:ext>
            </a:extLst>
          </p:cNvPr>
          <p:cNvPicPr>
            <a:picLocks noChangeAspect="1"/>
          </p:cNvPicPr>
          <p:nvPr/>
        </p:nvPicPr>
        <p:blipFill>
          <a:blip r:embed="rId3"/>
          <a:stretch>
            <a:fillRect/>
          </a:stretch>
        </p:blipFill>
        <p:spPr>
          <a:xfrm>
            <a:off x="2612570" y="5867658"/>
            <a:ext cx="7527995" cy="846975"/>
          </a:xfrm>
          <a:prstGeom prst="rect">
            <a:avLst/>
          </a:prstGeom>
        </p:spPr>
      </p:pic>
    </p:spTree>
    <p:extLst>
      <p:ext uri="{BB962C8B-B14F-4D97-AF65-F5344CB8AC3E}">
        <p14:creationId xmlns:p14="http://schemas.microsoft.com/office/powerpoint/2010/main" val="398493561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F8C1A-1837-434B-83AF-32B90916E457}"/>
              </a:ext>
            </a:extLst>
          </p:cNvPr>
          <p:cNvSpPr>
            <a:spLocks noGrp="1"/>
          </p:cNvSpPr>
          <p:nvPr>
            <p:ph type="ctrTitle"/>
          </p:nvPr>
        </p:nvSpPr>
        <p:spPr>
          <a:xfrm>
            <a:off x="1560945" y="323272"/>
            <a:ext cx="10280073" cy="625555"/>
          </a:xfrm>
        </p:spPr>
        <p:txBody>
          <a:bodyPr>
            <a:normAutofit/>
          </a:bodyPr>
          <a:lstStyle/>
          <a:p>
            <a:pPr defTabSz="799425">
              <a:defRPr/>
            </a:pPr>
            <a:r>
              <a:rPr lang="en-US" sz="3643" b="1" spc="-5" dirty="0">
                <a:solidFill>
                  <a:srgbClr val="0000FF"/>
                </a:solidFill>
                <a:latin typeface="Bookman Old Style" panose="02050604050505020204" pitchFamily="18" charset="0"/>
                <a:ea typeface="+mn-ea"/>
                <a:cs typeface="Times New Roman"/>
              </a:rPr>
              <a:t>Loss Functions - Classifications</a:t>
            </a:r>
            <a:endParaRPr lang="en-IN" sz="3643" b="1" spc="-5" dirty="0">
              <a:solidFill>
                <a:srgbClr val="0000FF"/>
              </a:solidFill>
              <a:latin typeface="Bookman Old Style" panose="02050604050505020204" pitchFamily="18" charset="0"/>
              <a:ea typeface="+mn-ea"/>
              <a:cs typeface="Times New Roman"/>
            </a:endParaRPr>
          </a:p>
        </p:txBody>
      </p:sp>
      <p:pic>
        <p:nvPicPr>
          <p:cNvPr id="4" name="Picture 3">
            <a:extLst>
              <a:ext uri="{FF2B5EF4-FFF2-40B4-BE49-F238E27FC236}">
                <a16:creationId xmlns:a16="http://schemas.microsoft.com/office/drawing/2014/main" id="{F7F2D7CE-40A9-4EB2-BAAB-AFA5B2FF8FC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193942" cy="1135464"/>
          </a:xfrm>
          <a:prstGeom prst="rect">
            <a:avLst/>
          </a:prstGeom>
        </p:spPr>
      </p:pic>
      <p:sp>
        <p:nvSpPr>
          <p:cNvPr id="7" name="TextBox 6">
            <a:extLst>
              <a:ext uri="{FF2B5EF4-FFF2-40B4-BE49-F238E27FC236}">
                <a16:creationId xmlns:a16="http://schemas.microsoft.com/office/drawing/2014/main" id="{6B0828E1-C847-4101-A96C-BA840673047A}"/>
              </a:ext>
            </a:extLst>
          </p:cNvPr>
          <p:cNvSpPr txBox="1"/>
          <p:nvPr/>
        </p:nvSpPr>
        <p:spPr>
          <a:xfrm>
            <a:off x="733528" y="1424069"/>
            <a:ext cx="11033091" cy="2677656"/>
          </a:xfrm>
          <a:prstGeom prst="rect">
            <a:avLst/>
          </a:prstGeom>
          <a:noFill/>
        </p:spPr>
        <p:txBody>
          <a:bodyPr wrap="square" rtlCol="0">
            <a:spAutoFit/>
          </a:bodyPr>
          <a:lstStyle/>
          <a:p>
            <a:r>
              <a:rPr lang="en-IN" sz="2400" dirty="0">
                <a:solidFill>
                  <a:srgbClr val="C00000"/>
                </a:solidFill>
                <a:latin typeface="gt-medium"/>
              </a:rPr>
              <a:t>(4)</a:t>
            </a:r>
            <a:r>
              <a:rPr lang="en-IN" sz="2400" dirty="0">
                <a:solidFill>
                  <a:srgbClr val="0A0B09"/>
                </a:solidFill>
                <a:latin typeface="gt-medium"/>
              </a:rPr>
              <a:t> </a:t>
            </a:r>
            <a:r>
              <a:rPr lang="nb-NO" sz="2400" u="sng" dirty="0">
                <a:solidFill>
                  <a:srgbClr val="C00000"/>
                </a:solidFill>
                <a:latin typeface="gt-medium"/>
              </a:rPr>
              <a:t>Kullback Leibler Divergence Loss (KL Loss)</a:t>
            </a:r>
            <a:r>
              <a:rPr lang="en-IN" sz="2400" u="sng" dirty="0">
                <a:solidFill>
                  <a:srgbClr val="C00000"/>
                </a:solidFill>
                <a:latin typeface="gt-medium"/>
              </a:rPr>
              <a:t>:</a:t>
            </a:r>
          </a:p>
          <a:p>
            <a:r>
              <a:rPr lang="en-US" sz="2400" b="0" i="0" dirty="0">
                <a:solidFill>
                  <a:srgbClr val="404040"/>
                </a:solidFill>
                <a:effectLst/>
                <a:latin typeface="gt-regular"/>
              </a:rPr>
              <a:t> 	 </a:t>
            </a:r>
            <a:r>
              <a:rPr lang="en-US" sz="2400" b="0" i="0" dirty="0" err="1">
                <a:solidFill>
                  <a:srgbClr val="404040"/>
                </a:solidFill>
                <a:effectLst/>
                <a:latin typeface="gt-regular"/>
              </a:rPr>
              <a:t>Kullback</a:t>
            </a:r>
            <a:r>
              <a:rPr lang="en-US" sz="2400" b="0" i="0" dirty="0">
                <a:solidFill>
                  <a:srgbClr val="404040"/>
                </a:solidFill>
                <a:effectLst/>
                <a:latin typeface="gt-regular"/>
              </a:rPr>
              <a:t> </a:t>
            </a:r>
            <a:r>
              <a:rPr lang="en-US" sz="2400" b="0" i="0" dirty="0" err="1">
                <a:solidFill>
                  <a:srgbClr val="404040"/>
                </a:solidFill>
                <a:effectLst/>
                <a:latin typeface="gt-regular"/>
              </a:rPr>
              <a:t>Leibler</a:t>
            </a:r>
            <a:r>
              <a:rPr lang="en-US" sz="2400" b="0" i="0" dirty="0">
                <a:solidFill>
                  <a:srgbClr val="404040"/>
                </a:solidFill>
                <a:effectLst/>
                <a:latin typeface="gt-regular"/>
              </a:rPr>
              <a:t> Divergence Loss is a measure of how a distribution varies from a reference distribution (or a baseline distribution). </a:t>
            </a:r>
          </a:p>
          <a:p>
            <a:r>
              <a:rPr lang="en-US" sz="2400" dirty="0">
                <a:solidFill>
                  <a:srgbClr val="404040"/>
                </a:solidFill>
                <a:latin typeface="gt-regular"/>
              </a:rPr>
              <a:t>	</a:t>
            </a:r>
            <a:r>
              <a:rPr lang="en-US" sz="2400" b="0" i="0" dirty="0">
                <a:solidFill>
                  <a:srgbClr val="404040"/>
                </a:solidFill>
                <a:effectLst/>
                <a:latin typeface="gt-regular"/>
              </a:rPr>
              <a:t>A </a:t>
            </a:r>
            <a:r>
              <a:rPr lang="en-US" sz="2400" b="0" i="0" dirty="0" err="1">
                <a:solidFill>
                  <a:srgbClr val="404040"/>
                </a:solidFill>
                <a:effectLst/>
                <a:latin typeface="gt-regular"/>
              </a:rPr>
              <a:t>Kullback</a:t>
            </a:r>
            <a:r>
              <a:rPr lang="en-US" sz="2400" b="0" i="0" dirty="0">
                <a:solidFill>
                  <a:srgbClr val="404040"/>
                </a:solidFill>
                <a:effectLst/>
                <a:latin typeface="gt-regular"/>
              </a:rPr>
              <a:t> </a:t>
            </a:r>
            <a:r>
              <a:rPr lang="en-US" sz="2400" b="0" i="0" dirty="0" err="1">
                <a:solidFill>
                  <a:srgbClr val="404040"/>
                </a:solidFill>
                <a:effectLst/>
                <a:latin typeface="gt-regular"/>
              </a:rPr>
              <a:t>Leibler</a:t>
            </a:r>
            <a:r>
              <a:rPr lang="en-US" sz="2400" b="0" i="0" dirty="0">
                <a:solidFill>
                  <a:srgbClr val="404040"/>
                </a:solidFill>
                <a:effectLst/>
                <a:latin typeface="gt-regular"/>
              </a:rPr>
              <a:t> Divergence Loss of zero means that both the probability distributions are identical.</a:t>
            </a:r>
          </a:p>
          <a:p>
            <a:r>
              <a:rPr lang="en-US" sz="2400" dirty="0">
                <a:solidFill>
                  <a:srgbClr val="404040"/>
                </a:solidFill>
                <a:latin typeface="gt-regular"/>
              </a:rPr>
              <a:t>	</a:t>
            </a:r>
            <a:r>
              <a:rPr lang="en-US" sz="2400" b="0" i="0" dirty="0">
                <a:solidFill>
                  <a:srgbClr val="404040"/>
                </a:solidFill>
                <a:effectLst/>
                <a:latin typeface="gt-regular"/>
              </a:rPr>
              <a:t> The number of information lost in the predicted distribution is used as a measure.</a:t>
            </a:r>
            <a:endParaRPr lang="en-IN" sz="2400" dirty="0">
              <a:solidFill>
                <a:srgbClr val="404040"/>
              </a:solidFill>
              <a:latin typeface="gt-regular"/>
            </a:endParaRPr>
          </a:p>
        </p:txBody>
      </p:sp>
      <p:pic>
        <p:nvPicPr>
          <p:cNvPr id="5" name="Picture 4">
            <a:extLst>
              <a:ext uri="{FF2B5EF4-FFF2-40B4-BE49-F238E27FC236}">
                <a16:creationId xmlns:a16="http://schemas.microsoft.com/office/drawing/2014/main" id="{210F6173-00FF-420C-9AFD-87322CF094FF}"/>
              </a:ext>
            </a:extLst>
          </p:cNvPr>
          <p:cNvPicPr>
            <a:picLocks noChangeAspect="1"/>
          </p:cNvPicPr>
          <p:nvPr/>
        </p:nvPicPr>
        <p:blipFill>
          <a:blip r:embed="rId3"/>
          <a:stretch>
            <a:fillRect/>
          </a:stretch>
        </p:blipFill>
        <p:spPr>
          <a:xfrm>
            <a:off x="2441173" y="3858203"/>
            <a:ext cx="8696325" cy="2676525"/>
          </a:xfrm>
          <a:prstGeom prst="rect">
            <a:avLst/>
          </a:prstGeom>
        </p:spPr>
      </p:pic>
    </p:spTree>
    <p:extLst>
      <p:ext uri="{BB962C8B-B14F-4D97-AF65-F5344CB8AC3E}">
        <p14:creationId xmlns:p14="http://schemas.microsoft.com/office/powerpoint/2010/main" val="77069938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F8C1A-1837-434B-83AF-32B90916E457}"/>
              </a:ext>
            </a:extLst>
          </p:cNvPr>
          <p:cNvSpPr>
            <a:spLocks noGrp="1"/>
          </p:cNvSpPr>
          <p:nvPr>
            <p:ph type="ctrTitle"/>
          </p:nvPr>
        </p:nvSpPr>
        <p:spPr>
          <a:xfrm>
            <a:off x="1560945" y="323272"/>
            <a:ext cx="10280073" cy="625555"/>
          </a:xfrm>
        </p:spPr>
        <p:txBody>
          <a:bodyPr>
            <a:normAutofit/>
          </a:bodyPr>
          <a:lstStyle/>
          <a:p>
            <a:pPr defTabSz="799425">
              <a:defRPr/>
            </a:pPr>
            <a:r>
              <a:rPr lang="en-US" sz="3700" b="1" spc="-5" dirty="0">
                <a:solidFill>
                  <a:srgbClr val="0000FF"/>
                </a:solidFill>
                <a:latin typeface="Bookman Old Style" panose="02050604050505020204" pitchFamily="18" charset="0"/>
                <a:ea typeface="+mn-ea"/>
                <a:cs typeface="Times New Roman"/>
              </a:rPr>
              <a:t> Back Propagation- Algorithm</a:t>
            </a:r>
            <a:endParaRPr lang="en-IN" sz="3700" b="1" spc="-5" dirty="0">
              <a:solidFill>
                <a:srgbClr val="0000FF"/>
              </a:solidFill>
              <a:latin typeface="Bookman Old Style" panose="02050604050505020204" pitchFamily="18" charset="0"/>
              <a:ea typeface="+mn-ea"/>
              <a:cs typeface="Times New Roman"/>
            </a:endParaRPr>
          </a:p>
        </p:txBody>
      </p:sp>
      <p:pic>
        <p:nvPicPr>
          <p:cNvPr id="4" name="Picture 3">
            <a:extLst>
              <a:ext uri="{FF2B5EF4-FFF2-40B4-BE49-F238E27FC236}">
                <a16:creationId xmlns:a16="http://schemas.microsoft.com/office/drawing/2014/main" id="{F7F2D7CE-40A9-4EB2-BAAB-AFA5B2FF8FC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193942" cy="1135464"/>
          </a:xfrm>
          <a:prstGeom prst="rect">
            <a:avLst/>
          </a:prstGeom>
        </p:spPr>
      </p:pic>
      <p:pic>
        <p:nvPicPr>
          <p:cNvPr id="5" name="Picture 4">
            <a:extLst>
              <a:ext uri="{FF2B5EF4-FFF2-40B4-BE49-F238E27FC236}">
                <a16:creationId xmlns:a16="http://schemas.microsoft.com/office/drawing/2014/main" id="{61C9DAF5-6DF8-4E0C-8E59-23727D806F5A}"/>
              </a:ext>
            </a:extLst>
          </p:cNvPr>
          <p:cNvPicPr>
            <a:picLocks noChangeAspect="1"/>
          </p:cNvPicPr>
          <p:nvPr/>
        </p:nvPicPr>
        <p:blipFill>
          <a:blip r:embed="rId3"/>
          <a:stretch>
            <a:fillRect/>
          </a:stretch>
        </p:blipFill>
        <p:spPr>
          <a:xfrm>
            <a:off x="1062181" y="1135464"/>
            <a:ext cx="9522691" cy="5518728"/>
          </a:xfrm>
          <a:prstGeom prst="rect">
            <a:avLst/>
          </a:prstGeom>
        </p:spPr>
      </p:pic>
    </p:spTree>
    <p:extLst>
      <p:ext uri="{BB962C8B-B14F-4D97-AF65-F5344CB8AC3E}">
        <p14:creationId xmlns:p14="http://schemas.microsoft.com/office/powerpoint/2010/main" val="331393731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F8C1A-1837-434B-83AF-32B90916E457}"/>
              </a:ext>
            </a:extLst>
          </p:cNvPr>
          <p:cNvSpPr>
            <a:spLocks noGrp="1"/>
          </p:cNvSpPr>
          <p:nvPr>
            <p:ph type="ctrTitle"/>
          </p:nvPr>
        </p:nvSpPr>
        <p:spPr>
          <a:xfrm>
            <a:off x="1560945" y="323272"/>
            <a:ext cx="10280073" cy="625555"/>
          </a:xfrm>
        </p:spPr>
        <p:txBody>
          <a:bodyPr>
            <a:normAutofit/>
          </a:bodyPr>
          <a:lstStyle/>
          <a:p>
            <a:pPr defTabSz="799425">
              <a:defRPr/>
            </a:pPr>
            <a:r>
              <a:rPr lang="en-US" sz="3700" b="1" spc="-5" dirty="0">
                <a:solidFill>
                  <a:srgbClr val="0000FF"/>
                </a:solidFill>
                <a:latin typeface="Bookman Old Style" panose="02050604050505020204" pitchFamily="18" charset="0"/>
                <a:ea typeface="+mn-ea"/>
                <a:cs typeface="Times New Roman"/>
              </a:rPr>
              <a:t> Gradient Descent- Algorithm</a:t>
            </a:r>
            <a:endParaRPr lang="en-IN" sz="3700" b="1" spc="-5" dirty="0">
              <a:solidFill>
                <a:srgbClr val="0000FF"/>
              </a:solidFill>
              <a:latin typeface="Bookman Old Style" panose="02050604050505020204" pitchFamily="18" charset="0"/>
              <a:ea typeface="+mn-ea"/>
              <a:cs typeface="Times New Roman"/>
            </a:endParaRPr>
          </a:p>
        </p:txBody>
      </p:sp>
      <p:pic>
        <p:nvPicPr>
          <p:cNvPr id="4" name="Picture 3">
            <a:extLst>
              <a:ext uri="{FF2B5EF4-FFF2-40B4-BE49-F238E27FC236}">
                <a16:creationId xmlns:a16="http://schemas.microsoft.com/office/drawing/2014/main" id="{F7F2D7CE-40A9-4EB2-BAAB-AFA5B2FF8FC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193942" cy="1135464"/>
          </a:xfrm>
          <a:prstGeom prst="rect">
            <a:avLst/>
          </a:prstGeom>
        </p:spPr>
      </p:pic>
      <p:sp>
        <p:nvSpPr>
          <p:cNvPr id="6" name="TextBox 5">
            <a:extLst>
              <a:ext uri="{FF2B5EF4-FFF2-40B4-BE49-F238E27FC236}">
                <a16:creationId xmlns:a16="http://schemas.microsoft.com/office/drawing/2014/main" id="{8C9098C9-015C-40A6-98D2-E295EF6E4BDB}"/>
              </a:ext>
            </a:extLst>
          </p:cNvPr>
          <p:cNvSpPr txBox="1"/>
          <p:nvPr/>
        </p:nvSpPr>
        <p:spPr>
          <a:xfrm>
            <a:off x="529394" y="1039555"/>
            <a:ext cx="11133211" cy="3046988"/>
          </a:xfrm>
          <a:prstGeom prst="rect">
            <a:avLst/>
          </a:prstGeom>
          <a:noFill/>
        </p:spPr>
        <p:txBody>
          <a:bodyPr wrap="square">
            <a:spAutoFit/>
          </a:bodyPr>
          <a:lstStyle/>
          <a:p>
            <a:pPr algn="just"/>
            <a:r>
              <a:rPr lang="en-US" sz="2400" b="1" i="0" dirty="0">
                <a:solidFill>
                  <a:srgbClr val="C00000"/>
                </a:solidFill>
                <a:effectLst/>
                <a:latin typeface="charter"/>
              </a:rPr>
              <a:t>Gradient descent (GD) : </a:t>
            </a:r>
            <a:r>
              <a:rPr lang="en-US" sz="2400" b="0" i="0" dirty="0">
                <a:solidFill>
                  <a:srgbClr val="292929"/>
                </a:solidFill>
                <a:effectLst/>
                <a:latin typeface="charter"/>
              </a:rPr>
              <a:t>is an iterative first-order optimization algorithm used to find a local minimum/maximum of a given function. This method is commonly used in </a:t>
            </a:r>
            <a:r>
              <a:rPr lang="en-US" sz="2400" b="0" i="1" dirty="0">
                <a:solidFill>
                  <a:srgbClr val="292929"/>
                </a:solidFill>
                <a:effectLst/>
                <a:latin typeface="charter"/>
              </a:rPr>
              <a:t>machine learning</a:t>
            </a:r>
            <a:r>
              <a:rPr lang="en-US" sz="2400" b="0" i="0" dirty="0">
                <a:solidFill>
                  <a:srgbClr val="292929"/>
                </a:solidFill>
                <a:effectLst/>
                <a:latin typeface="charter"/>
              </a:rPr>
              <a:t> (ML) and </a:t>
            </a:r>
            <a:r>
              <a:rPr lang="en-US" sz="2400" b="0" i="1" dirty="0">
                <a:solidFill>
                  <a:srgbClr val="292929"/>
                </a:solidFill>
                <a:effectLst/>
                <a:latin typeface="charter"/>
              </a:rPr>
              <a:t>deep learning</a:t>
            </a:r>
            <a:r>
              <a:rPr lang="en-US" sz="2400" b="0" i="0" dirty="0">
                <a:solidFill>
                  <a:srgbClr val="292929"/>
                </a:solidFill>
                <a:effectLst/>
                <a:latin typeface="charter"/>
              </a:rPr>
              <a:t>(DL) to minimize a cost/loss function .</a:t>
            </a:r>
          </a:p>
          <a:p>
            <a:pPr algn="ctr"/>
            <a:r>
              <a:rPr lang="en-US" sz="2400" b="1" u="sng" dirty="0">
                <a:solidFill>
                  <a:srgbClr val="292929"/>
                </a:solidFill>
                <a:latin typeface="charter"/>
              </a:rPr>
              <a:t>Function requirements of GD:</a:t>
            </a:r>
          </a:p>
          <a:p>
            <a:pPr algn="just"/>
            <a:r>
              <a:rPr lang="en-US" sz="2400" dirty="0">
                <a:solidFill>
                  <a:srgbClr val="292929"/>
                </a:solidFill>
                <a:latin typeface="charter"/>
              </a:rPr>
              <a:t>Gradient descent algorithm does not work for all functions. There are two specific requirements. A function has to be:</a:t>
            </a:r>
          </a:p>
          <a:p>
            <a:pPr algn="just"/>
            <a:r>
              <a:rPr lang="en-US" sz="2400" dirty="0">
                <a:solidFill>
                  <a:srgbClr val="292929"/>
                </a:solidFill>
                <a:latin typeface="charter"/>
              </a:rPr>
              <a:t> (1) </a:t>
            </a:r>
            <a:r>
              <a:rPr lang="en-US" sz="2400" dirty="0">
                <a:solidFill>
                  <a:srgbClr val="C00000"/>
                </a:solidFill>
                <a:latin typeface="charter"/>
              </a:rPr>
              <a:t>Differentiable</a:t>
            </a:r>
            <a:r>
              <a:rPr lang="en-US" sz="2400" dirty="0">
                <a:solidFill>
                  <a:srgbClr val="292929"/>
                </a:solidFill>
                <a:latin typeface="charter"/>
              </a:rPr>
              <a:t> -If a function is differentiable it has a derivative for each point in its domain </a:t>
            </a:r>
          </a:p>
        </p:txBody>
      </p:sp>
      <p:pic>
        <p:nvPicPr>
          <p:cNvPr id="8" name="Picture 7">
            <a:extLst>
              <a:ext uri="{FF2B5EF4-FFF2-40B4-BE49-F238E27FC236}">
                <a16:creationId xmlns:a16="http://schemas.microsoft.com/office/drawing/2014/main" id="{C29708B0-D9E9-4AF1-8FD2-D2FAF3FB9D57}"/>
              </a:ext>
            </a:extLst>
          </p:cNvPr>
          <p:cNvPicPr>
            <a:picLocks noChangeAspect="1"/>
          </p:cNvPicPr>
          <p:nvPr/>
        </p:nvPicPr>
        <p:blipFill>
          <a:blip r:embed="rId3"/>
          <a:stretch>
            <a:fillRect/>
          </a:stretch>
        </p:blipFill>
        <p:spPr>
          <a:xfrm>
            <a:off x="1865746" y="3814619"/>
            <a:ext cx="7989454" cy="2817090"/>
          </a:xfrm>
          <a:prstGeom prst="rect">
            <a:avLst/>
          </a:prstGeom>
        </p:spPr>
      </p:pic>
    </p:spTree>
    <p:extLst>
      <p:ext uri="{BB962C8B-B14F-4D97-AF65-F5344CB8AC3E}">
        <p14:creationId xmlns:p14="http://schemas.microsoft.com/office/powerpoint/2010/main" val="199731828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3A474C-1731-423E-A49B-32C7896BF10B}"/>
              </a:ext>
            </a:extLst>
          </p:cNvPr>
          <p:cNvPicPr>
            <a:picLocks noChangeAspect="1"/>
          </p:cNvPicPr>
          <p:nvPr/>
        </p:nvPicPr>
        <p:blipFill>
          <a:blip r:embed="rId2"/>
          <a:stretch>
            <a:fillRect/>
          </a:stretch>
        </p:blipFill>
        <p:spPr>
          <a:xfrm>
            <a:off x="5172364" y="5430983"/>
            <a:ext cx="1924339" cy="1307326"/>
          </a:xfrm>
          <a:prstGeom prst="rect">
            <a:avLst/>
          </a:prstGeom>
        </p:spPr>
      </p:pic>
      <p:sp>
        <p:nvSpPr>
          <p:cNvPr id="2" name="Title 1">
            <a:extLst>
              <a:ext uri="{FF2B5EF4-FFF2-40B4-BE49-F238E27FC236}">
                <a16:creationId xmlns:a16="http://schemas.microsoft.com/office/drawing/2014/main" id="{838F8C1A-1837-434B-83AF-32B90916E457}"/>
              </a:ext>
            </a:extLst>
          </p:cNvPr>
          <p:cNvSpPr>
            <a:spLocks noGrp="1"/>
          </p:cNvSpPr>
          <p:nvPr>
            <p:ph type="ctrTitle"/>
          </p:nvPr>
        </p:nvSpPr>
        <p:spPr>
          <a:xfrm>
            <a:off x="1560945" y="323272"/>
            <a:ext cx="10280073" cy="625555"/>
          </a:xfrm>
        </p:spPr>
        <p:txBody>
          <a:bodyPr>
            <a:normAutofit/>
          </a:bodyPr>
          <a:lstStyle/>
          <a:p>
            <a:pPr defTabSz="799425">
              <a:defRPr/>
            </a:pPr>
            <a:r>
              <a:rPr lang="en-US" sz="3700" b="1" spc="-5" dirty="0">
                <a:solidFill>
                  <a:srgbClr val="0000FF"/>
                </a:solidFill>
                <a:latin typeface="Bookman Old Style" panose="02050604050505020204" pitchFamily="18" charset="0"/>
                <a:ea typeface="+mn-ea"/>
                <a:cs typeface="Times New Roman"/>
              </a:rPr>
              <a:t> Gradient Descent- Algorithm</a:t>
            </a:r>
            <a:endParaRPr lang="en-IN" sz="3700" b="1" spc="-5" dirty="0">
              <a:solidFill>
                <a:srgbClr val="0000FF"/>
              </a:solidFill>
              <a:latin typeface="Bookman Old Style" panose="02050604050505020204" pitchFamily="18" charset="0"/>
              <a:ea typeface="+mn-ea"/>
              <a:cs typeface="Times New Roman"/>
            </a:endParaRPr>
          </a:p>
        </p:txBody>
      </p:sp>
      <p:pic>
        <p:nvPicPr>
          <p:cNvPr id="4" name="Picture 3">
            <a:extLst>
              <a:ext uri="{FF2B5EF4-FFF2-40B4-BE49-F238E27FC236}">
                <a16:creationId xmlns:a16="http://schemas.microsoft.com/office/drawing/2014/main" id="{F7F2D7CE-40A9-4EB2-BAAB-AFA5B2FF8FC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193942" cy="1135464"/>
          </a:xfrm>
          <a:prstGeom prst="rect">
            <a:avLst/>
          </a:prstGeom>
        </p:spPr>
      </p:pic>
      <p:sp>
        <p:nvSpPr>
          <p:cNvPr id="6" name="TextBox 5">
            <a:extLst>
              <a:ext uri="{FF2B5EF4-FFF2-40B4-BE49-F238E27FC236}">
                <a16:creationId xmlns:a16="http://schemas.microsoft.com/office/drawing/2014/main" id="{8C9098C9-015C-40A6-98D2-E295EF6E4BDB}"/>
              </a:ext>
            </a:extLst>
          </p:cNvPr>
          <p:cNvSpPr txBox="1"/>
          <p:nvPr/>
        </p:nvSpPr>
        <p:spPr>
          <a:xfrm>
            <a:off x="798945" y="1112894"/>
            <a:ext cx="11042072" cy="1107996"/>
          </a:xfrm>
          <a:prstGeom prst="rect">
            <a:avLst/>
          </a:prstGeom>
          <a:noFill/>
        </p:spPr>
        <p:txBody>
          <a:bodyPr wrap="square">
            <a:spAutoFit/>
          </a:bodyPr>
          <a:lstStyle/>
          <a:p>
            <a:pPr algn="l">
              <a:buFont typeface="Arial" panose="020B0604020202020204" pitchFamily="34" charset="0"/>
              <a:buChar char="•"/>
            </a:pPr>
            <a:r>
              <a:rPr lang="en-US" sz="2400" dirty="0">
                <a:solidFill>
                  <a:srgbClr val="C00000"/>
                </a:solidFill>
                <a:latin typeface="charter"/>
              </a:rPr>
              <a:t> (2) Convex -</a:t>
            </a:r>
            <a:r>
              <a:rPr lang="en-US" sz="2400" dirty="0">
                <a:solidFill>
                  <a:srgbClr val="292929"/>
                </a:solidFill>
                <a:latin typeface="charter"/>
              </a:rPr>
              <a:t>For a univariate function, this means that the line segment connecting two function’s points lays on or above its curve (it does not cross it) </a:t>
            </a:r>
          </a:p>
          <a:p>
            <a:endParaRPr lang="en-IN" dirty="0"/>
          </a:p>
        </p:txBody>
      </p:sp>
      <p:pic>
        <p:nvPicPr>
          <p:cNvPr id="5" name="Picture 4">
            <a:extLst>
              <a:ext uri="{FF2B5EF4-FFF2-40B4-BE49-F238E27FC236}">
                <a16:creationId xmlns:a16="http://schemas.microsoft.com/office/drawing/2014/main" id="{7FD2BD03-A3FE-4494-9393-5CDF3002F576}"/>
              </a:ext>
            </a:extLst>
          </p:cNvPr>
          <p:cNvPicPr>
            <a:picLocks noChangeAspect="1"/>
          </p:cNvPicPr>
          <p:nvPr/>
        </p:nvPicPr>
        <p:blipFill>
          <a:blip r:embed="rId4"/>
          <a:stretch>
            <a:fillRect/>
          </a:stretch>
        </p:blipFill>
        <p:spPr>
          <a:xfrm>
            <a:off x="2314575" y="1911774"/>
            <a:ext cx="7562850" cy="2869776"/>
          </a:xfrm>
          <a:prstGeom prst="rect">
            <a:avLst/>
          </a:prstGeom>
        </p:spPr>
      </p:pic>
      <p:sp>
        <p:nvSpPr>
          <p:cNvPr id="9" name="TextBox 8">
            <a:extLst>
              <a:ext uri="{FF2B5EF4-FFF2-40B4-BE49-F238E27FC236}">
                <a16:creationId xmlns:a16="http://schemas.microsoft.com/office/drawing/2014/main" id="{8550C6CF-67B6-45F8-9703-9BFFCEAAD8CF}"/>
              </a:ext>
            </a:extLst>
          </p:cNvPr>
          <p:cNvSpPr txBox="1"/>
          <p:nvPr/>
        </p:nvSpPr>
        <p:spPr>
          <a:xfrm>
            <a:off x="798946" y="4946226"/>
            <a:ext cx="11042072" cy="707886"/>
          </a:xfrm>
          <a:prstGeom prst="rect">
            <a:avLst/>
          </a:prstGeom>
          <a:noFill/>
        </p:spPr>
        <p:txBody>
          <a:bodyPr wrap="square">
            <a:spAutoFit/>
          </a:bodyPr>
          <a:lstStyle/>
          <a:p>
            <a:pPr marL="342900" indent="-342900" algn="just">
              <a:buFont typeface="Wingdings" panose="05000000000000000000" pitchFamily="2" charset="2"/>
              <a:buChar char="Ø"/>
            </a:pPr>
            <a:r>
              <a:rPr lang="en-US" sz="2000" b="0" i="0" dirty="0">
                <a:solidFill>
                  <a:srgbClr val="292929"/>
                </a:solidFill>
                <a:effectLst/>
                <a:latin typeface="charter"/>
              </a:rPr>
              <a:t>Another way to check mathematically if a univariate function is convex is to calculate the second derivative and check if its value is always bigger than 0.</a:t>
            </a:r>
            <a:endParaRPr lang="en-IN" sz="2000" dirty="0"/>
          </a:p>
        </p:txBody>
      </p:sp>
    </p:spTree>
    <p:extLst>
      <p:ext uri="{BB962C8B-B14F-4D97-AF65-F5344CB8AC3E}">
        <p14:creationId xmlns:p14="http://schemas.microsoft.com/office/powerpoint/2010/main" val="358271330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F8C1A-1837-434B-83AF-32B90916E457}"/>
              </a:ext>
            </a:extLst>
          </p:cNvPr>
          <p:cNvSpPr>
            <a:spLocks noGrp="1"/>
          </p:cNvSpPr>
          <p:nvPr>
            <p:ph type="ctrTitle"/>
          </p:nvPr>
        </p:nvSpPr>
        <p:spPr>
          <a:xfrm>
            <a:off x="1560945" y="323272"/>
            <a:ext cx="10280073" cy="625555"/>
          </a:xfrm>
        </p:spPr>
        <p:txBody>
          <a:bodyPr>
            <a:normAutofit/>
          </a:bodyPr>
          <a:lstStyle/>
          <a:p>
            <a:pPr defTabSz="799425">
              <a:defRPr/>
            </a:pPr>
            <a:r>
              <a:rPr lang="en-US" sz="3700" b="1" spc="-5" dirty="0">
                <a:solidFill>
                  <a:srgbClr val="0000FF"/>
                </a:solidFill>
                <a:latin typeface="Bookman Old Style" panose="02050604050505020204" pitchFamily="18" charset="0"/>
                <a:ea typeface="+mn-ea"/>
                <a:cs typeface="Times New Roman"/>
              </a:rPr>
              <a:t> Gradient Descent- Algorithm</a:t>
            </a:r>
            <a:endParaRPr lang="en-IN" sz="3700" b="1" spc="-5" dirty="0">
              <a:solidFill>
                <a:srgbClr val="0000FF"/>
              </a:solidFill>
              <a:latin typeface="Bookman Old Style" panose="02050604050505020204" pitchFamily="18" charset="0"/>
              <a:ea typeface="+mn-ea"/>
              <a:cs typeface="Times New Roman"/>
            </a:endParaRPr>
          </a:p>
        </p:txBody>
      </p:sp>
      <p:pic>
        <p:nvPicPr>
          <p:cNvPr id="4" name="Picture 3">
            <a:extLst>
              <a:ext uri="{FF2B5EF4-FFF2-40B4-BE49-F238E27FC236}">
                <a16:creationId xmlns:a16="http://schemas.microsoft.com/office/drawing/2014/main" id="{F7F2D7CE-40A9-4EB2-BAAB-AFA5B2FF8FC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193942" cy="1135464"/>
          </a:xfrm>
          <a:prstGeom prst="rect">
            <a:avLst/>
          </a:prstGeom>
        </p:spPr>
      </p:pic>
      <p:sp>
        <p:nvSpPr>
          <p:cNvPr id="10" name="TextBox 9">
            <a:extLst>
              <a:ext uri="{FF2B5EF4-FFF2-40B4-BE49-F238E27FC236}">
                <a16:creationId xmlns:a16="http://schemas.microsoft.com/office/drawing/2014/main" id="{1EA82E7B-4560-4395-ABA8-2052B4734E59}"/>
              </a:ext>
            </a:extLst>
          </p:cNvPr>
          <p:cNvSpPr txBox="1"/>
          <p:nvPr/>
        </p:nvSpPr>
        <p:spPr>
          <a:xfrm>
            <a:off x="806015" y="1135464"/>
            <a:ext cx="11108894" cy="2185214"/>
          </a:xfrm>
          <a:prstGeom prst="rect">
            <a:avLst/>
          </a:prstGeom>
          <a:noFill/>
        </p:spPr>
        <p:txBody>
          <a:bodyPr wrap="square">
            <a:spAutoFit/>
          </a:bodyPr>
          <a:lstStyle/>
          <a:p>
            <a:pPr algn="l"/>
            <a:r>
              <a:rPr lang="en-US" sz="2400" b="1" i="0" dirty="0">
                <a:solidFill>
                  <a:srgbClr val="292929"/>
                </a:solidFill>
                <a:effectLst/>
                <a:latin typeface="charter"/>
              </a:rPr>
              <a:t>Gradient:  I</a:t>
            </a:r>
            <a:r>
              <a:rPr lang="en-US" sz="2400" b="0" i="0" dirty="0">
                <a:solidFill>
                  <a:srgbClr val="292929"/>
                </a:solidFill>
                <a:effectLst/>
                <a:latin typeface="charter"/>
              </a:rPr>
              <a:t>t is a slope of a curve at a given point in a specified direction.</a:t>
            </a:r>
          </a:p>
          <a:p>
            <a:pPr marL="803275" indent="-342900" algn="just">
              <a:buFont typeface="Arial" panose="020B0604020202020204" pitchFamily="34" charset="0"/>
              <a:buChar char="•"/>
            </a:pPr>
            <a:r>
              <a:rPr lang="en-US" sz="2400" b="0" i="0" dirty="0">
                <a:solidFill>
                  <a:srgbClr val="292929"/>
                </a:solidFill>
                <a:effectLst/>
                <a:latin typeface="charter"/>
              </a:rPr>
              <a:t>	</a:t>
            </a:r>
            <a:r>
              <a:rPr lang="en-US" sz="2200" b="0" i="0" dirty="0">
                <a:solidFill>
                  <a:srgbClr val="292929"/>
                </a:solidFill>
                <a:effectLst/>
                <a:latin typeface="charter"/>
              </a:rPr>
              <a:t>In the case of </a:t>
            </a:r>
            <a:r>
              <a:rPr lang="en-US" sz="2200" b="1" i="0" dirty="0">
                <a:solidFill>
                  <a:srgbClr val="292929"/>
                </a:solidFill>
                <a:effectLst/>
                <a:latin typeface="charter"/>
              </a:rPr>
              <a:t>a univariate function</a:t>
            </a:r>
            <a:r>
              <a:rPr lang="en-US" sz="2200" b="0" i="0" dirty="0">
                <a:solidFill>
                  <a:srgbClr val="292929"/>
                </a:solidFill>
                <a:effectLst/>
                <a:latin typeface="charter"/>
              </a:rPr>
              <a:t>, it is simply the </a:t>
            </a:r>
            <a:r>
              <a:rPr lang="en-US" sz="2200" b="1" i="0" dirty="0">
                <a:solidFill>
                  <a:srgbClr val="292929"/>
                </a:solidFill>
                <a:effectLst/>
                <a:latin typeface="charter"/>
              </a:rPr>
              <a:t>first derivative at a selected point</a:t>
            </a:r>
            <a:r>
              <a:rPr lang="en-US" sz="2200" b="0" i="0" dirty="0">
                <a:solidFill>
                  <a:srgbClr val="292929"/>
                </a:solidFill>
                <a:effectLst/>
                <a:latin typeface="charter"/>
              </a:rPr>
              <a:t>. </a:t>
            </a:r>
          </a:p>
          <a:p>
            <a:pPr marL="803275" indent="-342900" algn="just">
              <a:buFont typeface="Arial" panose="020B0604020202020204" pitchFamily="34" charset="0"/>
              <a:buChar char="•"/>
            </a:pPr>
            <a:r>
              <a:rPr lang="en-US" sz="2200" b="0" i="0" dirty="0">
                <a:solidFill>
                  <a:srgbClr val="292929"/>
                </a:solidFill>
                <a:effectLst/>
                <a:latin typeface="charter"/>
              </a:rPr>
              <a:t>In the case of </a:t>
            </a:r>
            <a:r>
              <a:rPr lang="en-US" sz="2200" b="1" i="0" dirty="0">
                <a:solidFill>
                  <a:srgbClr val="292929"/>
                </a:solidFill>
                <a:effectLst/>
                <a:latin typeface="charter"/>
              </a:rPr>
              <a:t>a multivariate function</a:t>
            </a:r>
            <a:r>
              <a:rPr lang="en-US" sz="2200" b="0" i="0" dirty="0">
                <a:solidFill>
                  <a:srgbClr val="292929"/>
                </a:solidFill>
                <a:effectLst/>
                <a:latin typeface="charter"/>
              </a:rPr>
              <a:t>, it is a </a:t>
            </a:r>
            <a:r>
              <a:rPr lang="en-US" sz="2200" b="1" i="0" dirty="0">
                <a:solidFill>
                  <a:srgbClr val="292929"/>
                </a:solidFill>
                <a:effectLst/>
                <a:latin typeface="charter"/>
              </a:rPr>
              <a:t>vector of derivatives</a:t>
            </a:r>
            <a:r>
              <a:rPr lang="en-US" sz="2200" b="0" i="0" dirty="0">
                <a:solidFill>
                  <a:srgbClr val="292929"/>
                </a:solidFill>
                <a:effectLst/>
                <a:latin typeface="charter"/>
              </a:rPr>
              <a:t> in each main direction (along variable axes). </a:t>
            </a:r>
          </a:p>
          <a:p>
            <a:pPr marL="803275" indent="-342900" algn="just">
              <a:buFont typeface="Arial" panose="020B0604020202020204" pitchFamily="34" charset="0"/>
              <a:buChar char="•"/>
            </a:pPr>
            <a:r>
              <a:rPr lang="en-US" sz="2200" b="0" i="0" dirty="0">
                <a:solidFill>
                  <a:srgbClr val="292929"/>
                </a:solidFill>
                <a:effectLst/>
                <a:latin typeface="charter"/>
              </a:rPr>
              <a:t> we are interested only in a slope along one axis and we don’t care about others these derivatives are called </a:t>
            </a:r>
            <a:r>
              <a:rPr lang="en-US" sz="2200" b="1" i="0" dirty="0">
                <a:solidFill>
                  <a:srgbClr val="292929"/>
                </a:solidFill>
                <a:effectLst/>
                <a:latin typeface="charter"/>
              </a:rPr>
              <a:t>partial derivatives</a:t>
            </a:r>
            <a:r>
              <a:rPr lang="en-US" sz="2200" b="0" i="0" dirty="0">
                <a:solidFill>
                  <a:srgbClr val="292929"/>
                </a:solidFill>
                <a:effectLst/>
                <a:latin typeface="charter"/>
              </a:rPr>
              <a:t>.</a:t>
            </a:r>
          </a:p>
        </p:txBody>
      </p:sp>
      <p:sp>
        <p:nvSpPr>
          <p:cNvPr id="12" name="TextBox 11">
            <a:extLst>
              <a:ext uri="{FF2B5EF4-FFF2-40B4-BE49-F238E27FC236}">
                <a16:creationId xmlns:a16="http://schemas.microsoft.com/office/drawing/2014/main" id="{127FD459-68EB-4190-90AE-0F090C2FE903}"/>
              </a:ext>
            </a:extLst>
          </p:cNvPr>
          <p:cNvSpPr txBox="1"/>
          <p:nvPr/>
        </p:nvSpPr>
        <p:spPr>
          <a:xfrm>
            <a:off x="986124" y="3410323"/>
            <a:ext cx="10748676" cy="461665"/>
          </a:xfrm>
          <a:prstGeom prst="rect">
            <a:avLst/>
          </a:prstGeom>
          <a:noFill/>
        </p:spPr>
        <p:txBody>
          <a:bodyPr wrap="square">
            <a:spAutoFit/>
          </a:bodyPr>
          <a:lstStyle/>
          <a:p>
            <a:r>
              <a:rPr lang="en-US" sz="2400" dirty="0">
                <a:solidFill>
                  <a:srgbClr val="C00000"/>
                </a:solidFill>
                <a:latin typeface="charter"/>
              </a:rPr>
              <a:t>A gradient for an n-dimensional function f(x) at a given point p is defined as follows:</a:t>
            </a:r>
            <a:endParaRPr lang="en-IN" sz="2400" dirty="0">
              <a:solidFill>
                <a:srgbClr val="C00000"/>
              </a:solidFill>
              <a:latin typeface="charter"/>
            </a:endParaRPr>
          </a:p>
        </p:txBody>
      </p:sp>
      <p:pic>
        <p:nvPicPr>
          <p:cNvPr id="13" name="Picture 12">
            <a:extLst>
              <a:ext uri="{FF2B5EF4-FFF2-40B4-BE49-F238E27FC236}">
                <a16:creationId xmlns:a16="http://schemas.microsoft.com/office/drawing/2014/main" id="{46F98A52-2989-4D71-915B-DAB2CEC733DD}"/>
              </a:ext>
            </a:extLst>
          </p:cNvPr>
          <p:cNvPicPr>
            <a:picLocks noChangeAspect="1"/>
          </p:cNvPicPr>
          <p:nvPr/>
        </p:nvPicPr>
        <p:blipFill>
          <a:blip r:embed="rId3"/>
          <a:stretch>
            <a:fillRect/>
          </a:stretch>
        </p:blipFill>
        <p:spPr>
          <a:xfrm>
            <a:off x="2318328" y="4079611"/>
            <a:ext cx="3942666" cy="1739298"/>
          </a:xfrm>
          <a:prstGeom prst="rect">
            <a:avLst/>
          </a:prstGeom>
        </p:spPr>
      </p:pic>
      <p:pic>
        <p:nvPicPr>
          <p:cNvPr id="15" name="Picture 14">
            <a:extLst>
              <a:ext uri="{FF2B5EF4-FFF2-40B4-BE49-F238E27FC236}">
                <a16:creationId xmlns:a16="http://schemas.microsoft.com/office/drawing/2014/main" id="{78EF293F-C01C-4F00-AF85-CCC906FC8676}"/>
              </a:ext>
            </a:extLst>
          </p:cNvPr>
          <p:cNvPicPr>
            <a:picLocks noChangeAspect="1"/>
          </p:cNvPicPr>
          <p:nvPr/>
        </p:nvPicPr>
        <p:blipFill>
          <a:blip r:embed="rId4"/>
          <a:stretch>
            <a:fillRect/>
          </a:stretch>
        </p:blipFill>
        <p:spPr>
          <a:xfrm>
            <a:off x="6959142" y="3921404"/>
            <a:ext cx="4507225" cy="2793431"/>
          </a:xfrm>
          <a:prstGeom prst="rect">
            <a:avLst/>
          </a:prstGeom>
        </p:spPr>
      </p:pic>
    </p:spTree>
    <p:extLst>
      <p:ext uri="{BB962C8B-B14F-4D97-AF65-F5344CB8AC3E}">
        <p14:creationId xmlns:p14="http://schemas.microsoft.com/office/powerpoint/2010/main" val="136978167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B9DA872-8580-4FB5-9B60-564B39953A95}"/>
              </a:ext>
            </a:extLst>
          </p:cNvPr>
          <p:cNvPicPr>
            <a:picLocks noChangeAspect="1"/>
          </p:cNvPicPr>
          <p:nvPr/>
        </p:nvPicPr>
        <p:blipFill>
          <a:blip r:embed="rId2"/>
          <a:stretch>
            <a:fillRect/>
          </a:stretch>
        </p:blipFill>
        <p:spPr>
          <a:xfrm>
            <a:off x="3711864" y="2529756"/>
            <a:ext cx="4102790" cy="1188308"/>
          </a:xfrm>
          <a:prstGeom prst="rect">
            <a:avLst/>
          </a:prstGeom>
        </p:spPr>
      </p:pic>
      <p:sp>
        <p:nvSpPr>
          <p:cNvPr id="2" name="Title 1">
            <a:extLst>
              <a:ext uri="{FF2B5EF4-FFF2-40B4-BE49-F238E27FC236}">
                <a16:creationId xmlns:a16="http://schemas.microsoft.com/office/drawing/2014/main" id="{838F8C1A-1837-434B-83AF-32B90916E457}"/>
              </a:ext>
            </a:extLst>
          </p:cNvPr>
          <p:cNvSpPr>
            <a:spLocks noGrp="1"/>
          </p:cNvSpPr>
          <p:nvPr>
            <p:ph type="ctrTitle"/>
          </p:nvPr>
        </p:nvSpPr>
        <p:spPr>
          <a:xfrm>
            <a:off x="1560945" y="323272"/>
            <a:ext cx="10280073" cy="625555"/>
          </a:xfrm>
        </p:spPr>
        <p:txBody>
          <a:bodyPr>
            <a:normAutofit/>
          </a:bodyPr>
          <a:lstStyle/>
          <a:p>
            <a:pPr defTabSz="799425">
              <a:defRPr/>
            </a:pPr>
            <a:r>
              <a:rPr lang="en-US" sz="3700" b="1" spc="-5" dirty="0">
                <a:solidFill>
                  <a:srgbClr val="0000FF"/>
                </a:solidFill>
                <a:latin typeface="Bookman Old Style" panose="02050604050505020204" pitchFamily="18" charset="0"/>
                <a:ea typeface="+mn-ea"/>
                <a:cs typeface="Times New Roman"/>
              </a:rPr>
              <a:t> Gradient Descent- Algorithm</a:t>
            </a:r>
            <a:endParaRPr lang="en-IN" sz="3700" b="1" spc="-5" dirty="0">
              <a:solidFill>
                <a:srgbClr val="0000FF"/>
              </a:solidFill>
              <a:latin typeface="Bookman Old Style" panose="02050604050505020204" pitchFamily="18" charset="0"/>
              <a:ea typeface="+mn-ea"/>
              <a:cs typeface="Times New Roman"/>
            </a:endParaRPr>
          </a:p>
        </p:txBody>
      </p:sp>
      <p:pic>
        <p:nvPicPr>
          <p:cNvPr id="4" name="Picture 3">
            <a:extLst>
              <a:ext uri="{FF2B5EF4-FFF2-40B4-BE49-F238E27FC236}">
                <a16:creationId xmlns:a16="http://schemas.microsoft.com/office/drawing/2014/main" id="{F7F2D7CE-40A9-4EB2-BAAB-AFA5B2FF8FC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193942" cy="1135464"/>
          </a:xfrm>
          <a:prstGeom prst="rect">
            <a:avLst/>
          </a:prstGeom>
        </p:spPr>
      </p:pic>
      <p:sp>
        <p:nvSpPr>
          <p:cNvPr id="3" name="Rectangle 1">
            <a:extLst>
              <a:ext uri="{FF2B5EF4-FFF2-40B4-BE49-F238E27FC236}">
                <a16:creationId xmlns:a16="http://schemas.microsoft.com/office/drawing/2014/main" id="{7678A413-155B-4CD2-A1B1-5B4D25B94488}"/>
              </a:ext>
            </a:extLst>
          </p:cNvPr>
          <p:cNvSpPr>
            <a:spLocks noChangeArrowheads="1"/>
          </p:cNvSpPr>
          <p:nvPr/>
        </p:nvSpPr>
        <p:spPr bwMode="auto">
          <a:xfrm>
            <a:off x="990742" y="1161685"/>
            <a:ext cx="10416167"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rgbClr val="C00000"/>
                </a:solidFill>
                <a:effectLst/>
                <a:latin typeface="charter"/>
              </a:rPr>
              <a:t>Gradient Descent </a:t>
            </a:r>
            <a:r>
              <a:rPr kumimoji="0" lang="en-US" altLang="en-US" sz="2000" b="0" i="0" u="none" strike="noStrike" cap="none" normalizeH="0" baseline="0" dirty="0">
                <a:ln>
                  <a:noFill/>
                </a:ln>
                <a:solidFill>
                  <a:srgbClr val="292929"/>
                </a:solidFill>
                <a:effectLst/>
                <a:latin typeface="charter"/>
              </a:rPr>
              <a:t>Algorithm iteratively calculates the next point using gradient at the current position, then scales it (by a learning rate) and subtracts obtained value from the current position (makes a step). It subtracts the value because we want to minimize the function (to maximize it would be adding). This process can be written as:</a:t>
            </a:r>
            <a:r>
              <a:rPr kumimoji="0" lang="en-US" altLang="en-US" sz="2000" b="0" i="0" u="none" strike="noStrike" cap="none" normalizeH="0" baseline="0" dirty="0">
                <a:ln>
                  <a:noFill/>
                </a:ln>
                <a:solidFill>
                  <a:schemeClr val="tx1"/>
                </a:solidFill>
                <a:effectLst/>
                <a:latin typeface="Arial" panose="020B0604020202020204" pitchFamily="34" charset="0"/>
              </a:rPr>
              <a:t>       </a:t>
            </a:r>
          </a:p>
        </p:txBody>
      </p:sp>
      <p:pic>
        <p:nvPicPr>
          <p:cNvPr id="1026" name="Picture 2">
            <a:extLst>
              <a:ext uri="{FF2B5EF4-FFF2-40B4-BE49-F238E27FC236}">
                <a16:creationId xmlns:a16="http://schemas.microsoft.com/office/drawing/2014/main" id="{7B5E880D-78EE-4B6D-B0F4-8FEF85594D0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000" y="-296863"/>
            <a:ext cx="1571625" cy="180975"/>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19F09C3B-E164-49A7-88EF-54862A2FB67D}"/>
              </a:ext>
            </a:extLst>
          </p:cNvPr>
          <p:cNvSpPr txBox="1"/>
          <p:nvPr/>
        </p:nvSpPr>
        <p:spPr>
          <a:xfrm>
            <a:off x="1560945" y="3762697"/>
            <a:ext cx="8608291" cy="2554545"/>
          </a:xfrm>
          <a:prstGeom prst="rect">
            <a:avLst/>
          </a:prstGeom>
          <a:noFill/>
        </p:spPr>
        <p:txBody>
          <a:bodyPr wrap="square">
            <a:spAutoFit/>
          </a:bodyPr>
          <a:lstStyle/>
          <a:p>
            <a:pPr algn="l"/>
            <a:r>
              <a:rPr lang="en-US" sz="2000" b="1" dirty="0">
                <a:solidFill>
                  <a:srgbClr val="FF0000"/>
                </a:solidFill>
                <a:latin typeface="charter"/>
              </a:rPr>
              <a:t>Gradient Descent method’s steps are:</a:t>
            </a:r>
          </a:p>
          <a:p>
            <a:pPr marL="534988" indent="-174625" algn="l">
              <a:buFont typeface="+mj-lt"/>
              <a:buAutoNum type="arabicPeriod"/>
            </a:pPr>
            <a:r>
              <a:rPr lang="en-US" sz="2000" dirty="0">
                <a:solidFill>
                  <a:srgbClr val="292929"/>
                </a:solidFill>
                <a:latin typeface="charter"/>
              </a:rPr>
              <a:t> Choose a starting point (initialization)</a:t>
            </a:r>
          </a:p>
          <a:p>
            <a:pPr marL="534988" indent="-174625" algn="l">
              <a:buFont typeface="+mj-lt"/>
              <a:buAutoNum type="arabicPeriod"/>
            </a:pPr>
            <a:r>
              <a:rPr lang="en-US" sz="2000" dirty="0">
                <a:solidFill>
                  <a:srgbClr val="292929"/>
                </a:solidFill>
                <a:latin typeface="charter"/>
              </a:rPr>
              <a:t> Calculate gradient at this point</a:t>
            </a:r>
          </a:p>
          <a:p>
            <a:pPr marL="534988" indent="-174625" algn="l">
              <a:buFont typeface="+mj-lt"/>
              <a:buAutoNum type="arabicPeriod"/>
            </a:pPr>
            <a:r>
              <a:rPr lang="en-US" sz="2000" dirty="0">
                <a:solidFill>
                  <a:srgbClr val="292929"/>
                </a:solidFill>
                <a:latin typeface="charter"/>
              </a:rPr>
              <a:t> Make a scaled step in the opposite direction to the gradient    </a:t>
            </a:r>
          </a:p>
          <a:p>
            <a:pPr marL="360363" algn="l"/>
            <a:r>
              <a:rPr lang="en-US" sz="2000" dirty="0">
                <a:solidFill>
                  <a:srgbClr val="292929"/>
                </a:solidFill>
                <a:latin typeface="charter"/>
              </a:rPr>
              <a:t>        (objective: minimize)</a:t>
            </a:r>
          </a:p>
          <a:p>
            <a:pPr marL="360363" algn="l"/>
            <a:r>
              <a:rPr lang="en-US" sz="2000" dirty="0">
                <a:solidFill>
                  <a:srgbClr val="292929"/>
                </a:solidFill>
                <a:latin typeface="charter"/>
              </a:rPr>
              <a:t>4. Repeat points 2 and 3 until one of the criteria is met:</a:t>
            </a:r>
          </a:p>
          <a:p>
            <a:pPr marL="1347788" algn="l">
              <a:buFont typeface="Arial" panose="020B0604020202020204" pitchFamily="34" charset="0"/>
              <a:buChar char="•"/>
            </a:pPr>
            <a:r>
              <a:rPr lang="en-US" sz="2000" dirty="0">
                <a:solidFill>
                  <a:srgbClr val="292929"/>
                </a:solidFill>
                <a:latin typeface="charter"/>
              </a:rPr>
              <a:t>  maximum number of iterations reached</a:t>
            </a:r>
          </a:p>
          <a:p>
            <a:pPr marL="1347788" algn="l">
              <a:buFont typeface="Arial" panose="020B0604020202020204" pitchFamily="34" charset="0"/>
              <a:buChar char="•"/>
            </a:pPr>
            <a:r>
              <a:rPr lang="en-US" sz="2000" dirty="0">
                <a:solidFill>
                  <a:srgbClr val="292929"/>
                </a:solidFill>
                <a:latin typeface="charter"/>
              </a:rPr>
              <a:t>  step size is smaller than the tolerance.</a:t>
            </a:r>
          </a:p>
        </p:txBody>
      </p:sp>
    </p:spTree>
    <p:extLst>
      <p:ext uri="{BB962C8B-B14F-4D97-AF65-F5344CB8AC3E}">
        <p14:creationId xmlns:p14="http://schemas.microsoft.com/office/powerpoint/2010/main" val="270258461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F8C1A-1837-434B-83AF-32B90916E457}"/>
              </a:ext>
            </a:extLst>
          </p:cNvPr>
          <p:cNvSpPr>
            <a:spLocks noGrp="1"/>
          </p:cNvSpPr>
          <p:nvPr>
            <p:ph type="ctrTitle"/>
          </p:nvPr>
        </p:nvSpPr>
        <p:spPr>
          <a:xfrm>
            <a:off x="1560945" y="323272"/>
            <a:ext cx="10280073" cy="625555"/>
          </a:xfrm>
        </p:spPr>
        <p:txBody>
          <a:bodyPr>
            <a:normAutofit/>
          </a:bodyPr>
          <a:lstStyle/>
          <a:p>
            <a:pPr defTabSz="799425">
              <a:defRPr/>
            </a:pPr>
            <a:r>
              <a:rPr lang="en-US" sz="3700" b="1" spc="-5" dirty="0">
                <a:solidFill>
                  <a:srgbClr val="0000FF"/>
                </a:solidFill>
                <a:latin typeface="Bookman Old Style" panose="02050604050505020204" pitchFamily="18" charset="0"/>
                <a:ea typeface="+mn-ea"/>
                <a:cs typeface="Times New Roman"/>
              </a:rPr>
              <a:t> Gradient Descent Algorithm - Issues</a:t>
            </a:r>
            <a:endParaRPr lang="en-IN" sz="3700" b="1" spc="-5" dirty="0">
              <a:solidFill>
                <a:srgbClr val="0000FF"/>
              </a:solidFill>
              <a:latin typeface="Bookman Old Style" panose="02050604050505020204" pitchFamily="18" charset="0"/>
              <a:ea typeface="+mn-ea"/>
              <a:cs typeface="Times New Roman"/>
            </a:endParaRPr>
          </a:p>
        </p:txBody>
      </p:sp>
      <p:pic>
        <p:nvPicPr>
          <p:cNvPr id="4" name="Picture 3">
            <a:extLst>
              <a:ext uri="{FF2B5EF4-FFF2-40B4-BE49-F238E27FC236}">
                <a16:creationId xmlns:a16="http://schemas.microsoft.com/office/drawing/2014/main" id="{F7F2D7CE-40A9-4EB2-BAAB-AFA5B2FF8FC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193942" cy="1135464"/>
          </a:xfrm>
          <a:prstGeom prst="rect">
            <a:avLst/>
          </a:prstGeom>
        </p:spPr>
      </p:pic>
      <p:pic>
        <p:nvPicPr>
          <p:cNvPr id="5" name="Picture 4">
            <a:extLst>
              <a:ext uri="{FF2B5EF4-FFF2-40B4-BE49-F238E27FC236}">
                <a16:creationId xmlns:a16="http://schemas.microsoft.com/office/drawing/2014/main" id="{A8CD3309-3028-4F0C-8EC4-AD2F20940937}"/>
              </a:ext>
            </a:extLst>
          </p:cNvPr>
          <p:cNvPicPr>
            <a:picLocks noChangeAspect="1"/>
          </p:cNvPicPr>
          <p:nvPr/>
        </p:nvPicPr>
        <p:blipFill>
          <a:blip r:embed="rId3"/>
          <a:stretch>
            <a:fillRect/>
          </a:stretch>
        </p:blipFill>
        <p:spPr>
          <a:xfrm>
            <a:off x="1654464" y="1437408"/>
            <a:ext cx="8582025" cy="2228850"/>
          </a:xfrm>
          <a:prstGeom prst="rect">
            <a:avLst/>
          </a:prstGeom>
        </p:spPr>
      </p:pic>
      <p:sp>
        <p:nvSpPr>
          <p:cNvPr id="8" name="TextBox 7">
            <a:extLst>
              <a:ext uri="{FF2B5EF4-FFF2-40B4-BE49-F238E27FC236}">
                <a16:creationId xmlns:a16="http://schemas.microsoft.com/office/drawing/2014/main" id="{FAC7CC26-2682-4D82-A4FB-8C0166F3C86E}"/>
              </a:ext>
            </a:extLst>
          </p:cNvPr>
          <p:cNvSpPr txBox="1"/>
          <p:nvPr/>
        </p:nvSpPr>
        <p:spPr>
          <a:xfrm>
            <a:off x="790647" y="3856381"/>
            <a:ext cx="11161208" cy="1785104"/>
          </a:xfrm>
          <a:prstGeom prst="rect">
            <a:avLst/>
          </a:prstGeom>
          <a:noFill/>
        </p:spPr>
        <p:txBody>
          <a:bodyPr wrap="square">
            <a:spAutoFit/>
          </a:bodyPr>
          <a:lstStyle/>
          <a:p>
            <a:pPr algn="l"/>
            <a:r>
              <a:rPr lang="en-US" sz="2200" b="1" i="0" u="sng" dirty="0">
                <a:solidFill>
                  <a:srgbClr val="292929"/>
                </a:solidFill>
                <a:effectLst/>
                <a:highlight>
                  <a:srgbClr val="FFFF00"/>
                </a:highlight>
                <a:latin typeface="charter"/>
              </a:rPr>
              <a:t>Note:</a:t>
            </a:r>
          </a:p>
          <a:p>
            <a:pPr algn="l">
              <a:buFont typeface="Arial" panose="020B0604020202020204" pitchFamily="34" charset="0"/>
              <a:buChar char="•"/>
            </a:pPr>
            <a:r>
              <a:rPr lang="en-US" sz="2200" b="0" i="0" dirty="0">
                <a:solidFill>
                  <a:srgbClr val="292929"/>
                </a:solidFill>
                <a:effectLst/>
                <a:latin typeface="charter"/>
              </a:rPr>
              <a:t>The smaller learning rate the longer GD converges, or may reach maximum iteration before reaching the optimum point</a:t>
            </a:r>
          </a:p>
          <a:p>
            <a:pPr algn="l">
              <a:buFont typeface="Arial" panose="020B0604020202020204" pitchFamily="34" charset="0"/>
              <a:buChar char="•"/>
            </a:pPr>
            <a:r>
              <a:rPr lang="en-US" sz="2200" b="0" i="0" dirty="0">
                <a:solidFill>
                  <a:srgbClr val="292929"/>
                </a:solidFill>
                <a:effectLst/>
                <a:latin typeface="charter"/>
              </a:rPr>
              <a:t>If learning rate is too big the algorithm may not converge to the optimal point (jump around) or even to diverge completely.</a:t>
            </a:r>
          </a:p>
        </p:txBody>
      </p:sp>
    </p:spTree>
    <p:extLst>
      <p:ext uri="{BB962C8B-B14F-4D97-AF65-F5344CB8AC3E}">
        <p14:creationId xmlns:p14="http://schemas.microsoft.com/office/powerpoint/2010/main" val="396206195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F8C1A-1837-434B-83AF-32B90916E457}"/>
              </a:ext>
            </a:extLst>
          </p:cNvPr>
          <p:cNvSpPr>
            <a:spLocks noGrp="1"/>
          </p:cNvSpPr>
          <p:nvPr>
            <p:ph type="ctrTitle"/>
          </p:nvPr>
        </p:nvSpPr>
        <p:spPr>
          <a:xfrm>
            <a:off x="1570182" y="148345"/>
            <a:ext cx="10280073" cy="625555"/>
          </a:xfrm>
        </p:spPr>
        <p:txBody>
          <a:bodyPr>
            <a:normAutofit/>
          </a:bodyPr>
          <a:lstStyle/>
          <a:p>
            <a:pPr defTabSz="799425">
              <a:defRPr/>
            </a:pPr>
            <a:r>
              <a:rPr lang="en-IN" sz="3700" b="1" spc="-5" dirty="0">
                <a:solidFill>
                  <a:srgbClr val="0000FF"/>
                </a:solidFill>
                <a:latin typeface="Bookman Old Style" panose="02050604050505020204" pitchFamily="18" charset="0"/>
                <a:ea typeface="+mn-ea"/>
                <a:cs typeface="Times New Roman"/>
              </a:rPr>
              <a:t>Stochastic </a:t>
            </a:r>
            <a:r>
              <a:rPr lang="en-US" sz="3700" b="1" spc="-5" dirty="0">
                <a:solidFill>
                  <a:srgbClr val="0000FF"/>
                </a:solidFill>
                <a:latin typeface="Bookman Old Style" panose="02050604050505020204" pitchFamily="18" charset="0"/>
                <a:ea typeface="+mn-ea"/>
                <a:cs typeface="Times New Roman"/>
              </a:rPr>
              <a:t>Gradient Descent- Algorithm</a:t>
            </a:r>
            <a:endParaRPr lang="en-IN" sz="3700" b="1" spc="-5" dirty="0">
              <a:solidFill>
                <a:srgbClr val="0000FF"/>
              </a:solidFill>
              <a:latin typeface="Bookman Old Style" panose="02050604050505020204" pitchFamily="18" charset="0"/>
              <a:ea typeface="+mn-ea"/>
              <a:cs typeface="Times New Roman"/>
            </a:endParaRPr>
          </a:p>
        </p:txBody>
      </p:sp>
      <p:pic>
        <p:nvPicPr>
          <p:cNvPr id="4" name="Picture 3">
            <a:extLst>
              <a:ext uri="{FF2B5EF4-FFF2-40B4-BE49-F238E27FC236}">
                <a16:creationId xmlns:a16="http://schemas.microsoft.com/office/drawing/2014/main" id="{F7F2D7CE-40A9-4EB2-BAAB-AFA5B2FF8FC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193942" cy="1135464"/>
          </a:xfrm>
          <a:prstGeom prst="rect">
            <a:avLst/>
          </a:prstGeom>
        </p:spPr>
      </p:pic>
      <p:sp>
        <p:nvSpPr>
          <p:cNvPr id="10" name="TextBox 9">
            <a:extLst>
              <a:ext uri="{FF2B5EF4-FFF2-40B4-BE49-F238E27FC236}">
                <a16:creationId xmlns:a16="http://schemas.microsoft.com/office/drawing/2014/main" id="{DD1B8D31-8BE7-41DE-B65C-4A9FE6F7A590}"/>
              </a:ext>
            </a:extLst>
          </p:cNvPr>
          <p:cNvSpPr txBox="1"/>
          <p:nvPr/>
        </p:nvSpPr>
        <p:spPr>
          <a:xfrm>
            <a:off x="1128061" y="1305341"/>
            <a:ext cx="10454338" cy="4708981"/>
          </a:xfrm>
          <a:prstGeom prst="rect">
            <a:avLst/>
          </a:prstGeom>
          <a:noFill/>
        </p:spPr>
        <p:txBody>
          <a:bodyPr wrap="square">
            <a:spAutoFit/>
          </a:bodyPr>
          <a:lstStyle/>
          <a:p>
            <a:pPr marL="285750" indent="-285750" algn="just">
              <a:buFont typeface="Wingdings" panose="05000000000000000000" pitchFamily="2" charset="2"/>
              <a:buChar char="Ø"/>
            </a:pPr>
            <a:r>
              <a:rPr lang="en-US" sz="2000" b="0" i="0" dirty="0">
                <a:solidFill>
                  <a:srgbClr val="000000"/>
                </a:solidFill>
                <a:effectLst/>
                <a:latin typeface="Poppins"/>
              </a:rPr>
              <a:t>Stochastic Gradient Descent is the extension of Gradient Descent.</a:t>
            </a:r>
          </a:p>
          <a:p>
            <a:pPr marL="285750" indent="-285750" algn="just">
              <a:buFont typeface="Wingdings" panose="05000000000000000000" pitchFamily="2" charset="2"/>
              <a:buChar char="Ø"/>
            </a:pPr>
            <a:r>
              <a:rPr lang="en-US" sz="2000" b="0" i="0" dirty="0">
                <a:solidFill>
                  <a:srgbClr val="000000"/>
                </a:solidFill>
                <a:effectLst/>
                <a:latin typeface="Poppins"/>
              </a:rPr>
              <a:t>Any Machine Learning/ Deep Learning function works on the same objective function f(x) to reduce the error and generalize when a new data comes in. </a:t>
            </a:r>
          </a:p>
          <a:p>
            <a:pPr marL="285750" indent="-285750" algn="just">
              <a:buFont typeface="Wingdings" panose="05000000000000000000" pitchFamily="2" charset="2"/>
              <a:buChar char="Ø"/>
            </a:pPr>
            <a:r>
              <a:rPr lang="en-US" sz="2000" b="0" i="0" dirty="0">
                <a:solidFill>
                  <a:srgbClr val="273239"/>
                </a:solidFill>
                <a:effectLst/>
                <a:latin typeface="urw-din"/>
              </a:rPr>
              <a:t>This is a type of gradient descent which processes 1 training example per iteration.</a:t>
            </a:r>
            <a:endParaRPr lang="en-US" sz="2000" dirty="0">
              <a:solidFill>
                <a:srgbClr val="000000"/>
              </a:solidFill>
              <a:latin typeface="Poppins"/>
            </a:endParaRPr>
          </a:p>
          <a:p>
            <a:pPr marL="285750" indent="-285750" algn="just">
              <a:buFont typeface="Wingdings" panose="05000000000000000000" pitchFamily="2" charset="2"/>
              <a:buChar char="Ø"/>
            </a:pPr>
            <a:r>
              <a:rPr lang="en-US" sz="2000" b="0" i="0" dirty="0">
                <a:solidFill>
                  <a:srgbClr val="000000"/>
                </a:solidFill>
                <a:effectLst/>
                <a:latin typeface="Poppins"/>
              </a:rPr>
              <a:t>Parameters can get updated even for one data level of processing also.</a:t>
            </a:r>
          </a:p>
          <a:p>
            <a:pPr marL="285750" indent="-285750" algn="just">
              <a:buFont typeface="Wingdings" panose="05000000000000000000" pitchFamily="2" charset="2"/>
              <a:buChar char="Ø"/>
            </a:pPr>
            <a:r>
              <a:rPr lang="en-US" sz="2000" b="0" i="0" dirty="0">
                <a:solidFill>
                  <a:srgbClr val="273239"/>
                </a:solidFill>
                <a:effectLst/>
                <a:latin typeface="urw-din"/>
              </a:rPr>
              <a:t>Hence this is quite faster than batch gradient descent. But again, when the number of training examples is large.</a:t>
            </a:r>
          </a:p>
          <a:p>
            <a:pPr marL="285750" indent="-285750" algn="just">
              <a:buFont typeface="Wingdings" panose="05000000000000000000" pitchFamily="2" charset="2"/>
              <a:buChar char="Ø"/>
            </a:pPr>
            <a:r>
              <a:rPr lang="en-US" sz="2000" dirty="0">
                <a:solidFill>
                  <a:srgbClr val="202122"/>
                </a:solidFill>
                <a:latin typeface="Arial" panose="020B0604020202020204" pitchFamily="34" charset="0"/>
              </a:rPr>
              <a:t>I</a:t>
            </a:r>
            <a:r>
              <a:rPr lang="en-US" sz="2000" b="0" i="0" dirty="0">
                <a:solidFill>
                  <a:srgbClr val="202122"/>
                </a:solidFill>
                <a:effectLst/>
                <a:latin typeface="Arial" panose="020B0604020202020204" pitchFamily="34" charset="0"/>
              </a:rPr>
              <a:t>t replaces the actual gradient (calculated from the entire </a:t>
            </a:r>
            <a:r>
              <a:rPr lang="en-US" sz="2000" b="0" i="0" u="none" strike="noStrike" dirty="0">
                <a:effectLst/>
                <a:latin typeface="Arial" panose="020B0604020202020204" pitchFamily="34" charset="0"/>
              </a:rPr>
              <a:t>data set</a:t>
            </a:r>
            <a:r>
              <a:rPr lang="en-US" sz="2000" b="0" i="0" dirty="0">
                <a:solidFill>
                  <a:srgbClr val="202122"/>
                </a:solidFill>
                <a:effectLst/>
                <a:latin typeface="Arial" panose="020B0604020202020204" pitchFamily="34" charset="0"/>
              </a:rPr>
              <a:t>) by an estimate thereof (calculated from a randomly selected subset of the data)</a:t>
            </a:r>
          </a:p>
          <a:p>
            <a:pPr marL="285750" indent="-285750" algn="just">
              <a:buFont typeface="Wingdings" panose="05000000000000000000" pitchFamily="2" charset="2"/>
              <a:buChar char="Ø"/>
            </a:pPr>
            <a:r>
              <a:rPr lang="en-US" sz="2000" b="0" i="0" dirty="0">
                <a:solidFill>
                  <a:srgbClr val="273239"/>
                </a:solidFill>
                <a:effectLst/>
                <a:latin typeface="urw-din"/>
              </a:rPr>
              <a:t>In Gradient Descent, there is a term called “batch” which denotes the total number of samples from a dataset that is used for calculating the gradient for each iteration. </a:t>
            </a:r>
          </a:p>
          <a:p>
            <a:pPr marL="285750" indent="-285750" algn="just">
              <a:buFont typeface="Wingdings" panose="05000000000000000000" pitchFamily="2" charset="2"/>
              <a:buChar char="Ø"/>
            </a:pPr>
            <a:r>
              <a:rPr lang="en-US" sz="2000" b="0" i="0" dirty="0">
                <a:solidFill>
                  <a:srgbClr val="FF0000"/>
                </a:solidFill>
                <a:effectLst/>
                <a:latin typeface="urw-din"/>
              </a:rPr>
              <a:t>In SGD, it uses only a single sample, i.e., a batch size of one, to perform each iteration. The sample is randomly shuffled and selected for performing the iteration</a:t>
            </a:r>
            <a:r>
              <a:rPr lang="en-US" sz="2000" b="0" i="0" dirty="0">
                <a:solidFill>
                  <a:srgbClr val="273239"/>
                </a:solidFill>
                <a:effectLst/>
                <a:latin typeface="urw-din"/>
              </a:rPr>
              <a:t>.</a:t>
            </a:r>
          </a:p>
          <a:p>
            <a:pPr marL="285750" indent="-285750" algn="just">
              <a:buFont typeface="Wingdings" panose="05000000000000000000" pitchFamily="2" charset="2"/>
              <a:buChar char="Ø"/>
            </a:pPr>
            <a:r>
              <a:rPr lang="en-US" sz="2000" b="0" i="0" dirty="0">
                <a:solidFill>
                  <a:srgbClr val="273239"/>
                </a:solidFill>
                <a:effectLst/>
                <a:latin typeface="urw-din"/>
              </a:rPr>
              <a:t>So, in SGD, we find out the gradient of the cost function of a single example at each iteration instead of the sum of the gradient of the cost function of all the examples.</a:t>
            </a:r>
            <a:endParaRPr lang="en-US" sz="2000" b="0" i="0" dirty="0">
              <a:solidFill>
                <a:srgbClr val="000000"/>
              </a:solidFill>
              <a:effectLst/>
              <a:latin typeface="Poppins"/>
            </a:endParaRPr>
          </a:p>
        </p:txBody>
      </p:sp>
    </p:spTree>
    <p:extLst>
      <p:ext uri="{BB962C8B-B14F-4D97-AF65-F5344CB8AC3E}">
        <p14:creationId xmlns:p14="http://schemas.microsoft.com/office/powerpoint/2010/main" val="120806297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F8C1A-1837-434B-83AF-32B90916E457}"/>
              </a:ext>
            </a:extLst>
          </p:cNvPr>
          <p:cNvSpPr>
            <a:spLocks noGrp="1"/>
          </p:cNvSpPr>
          <p:nvPr>
            <p:ph type="ctrTitle"/>
          </p:nvPr>
        </p:nvSpPr>
        <p:spPr>
          <a:xfrm>
            <a:off x="1570182" y="148345"/>
            <a:ext cx="10280073" cy="625555"/>
          </a:xfrm>
        </p:spPr>
        <p:txBody>
          <a:bodyPr>
            <a:normAutofit/>
          </a:bodyPr>
          <a:lstStyle/>
          <a:p>
            <a:pPr defTabSz="799425">
              <a:defRPr/>
            </a:pPr>
            <a:r>
              <a:rPr lang="en-IN" sz="3700" b="1" spc="-5" dirty="0">
                <a:solidFill>
                  <a:srgbClr val="0000FF"/>
                </a:solidFill>
                <a:latin typeface="Bookman Old Style" panose="02050604050505020204" pitchFamily="18" charset="0"/>
                <a:ea typeface="+mn-ea"/>
                <a:cs typeface="Times New Roman"/>
              </a:rPr>
              <a:t>Stochastic </a:t>
            </a:r>
            <a:r>
              <a:rPr lang="en-US" sz="3700" b="1" spc="-5" dirty="0">
                <a:solidFill>
                  <a:srgbClr val="0000FF"/>
                </a:solidFill>
                <a:latin typeface="Bookman Old Style" panose="02050604050505020204" pitchFamily="18" charset="0"/>
                <a:ea typeface="+mn-ea"/>
                <a:cs typeface="Times New Roman"/>
              </a:rPr>
              <a:t>Gradient Descent- Algorithm</a:t>
            </a:r>
            <a:endParaRPr lang="en-IN" sz="3700" b="1" spc="-5" dirty="0">
              <a:solidFill>
                <a:srgbClr val="0000FF"/>
              </a:solidFill>
              <a:latin typeface="Bookman Old Style" panose="02050604050505020204" pitchFamily="18" charset="0"/>
              <a:ea typeface="+mn-ea"/>
              <a:cs typeface="Times New Roman"/>
            </a:endParaRPr>
          </a:p>
        </p:txBody>
      </p:sp>
      <p:pic>
        <p:nvPicPr>
          <p:cNvPr id="4" name="Picture 3">
            <a:extLst>
              <a:ext uri="{FF2B5EF4-FFF2-40B4-BE49-F238E27FC236}">
                <a16:creationId xmlns:a16="http://schemas.microsoft.com/office/drawing/2014/main" id="{F7F2D7CE-40A9-4EB2-BAAB-AFA5B2FF8FC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193942" cy="1135464"/>
          </a:xfrm>
          <a:prstGeom prst="rect">
            <a:avLst/>
          </a:prstGeom>
        </p:spPr>
      </p:pic>
      <p:pic>
        <p:nvPicPr>
          <p:cNvPr id="6" name="Picture 5">
            <a:extLst>
              <a:ext uri="{FF2B5EF4-FFF2-40B4-BE49-F238E27FC236}">
                <a16:creationId xmlns:a16="http://schemas.microsoft.com/office/drawing/2014/main" id="{AC03375F-E8F5-4339-A31B-5323171AFAB0}"/>
              </a:ext>
            </a:extLst>
          </p:cNvPr>
          <p:cNvPicPr>
            <a:picLocks noChangeAspect="1"/>
          </p:cNvPicPr>
          <p:nvPr/>
        </p:nvPicPr>
        <p:blipFill>
          <a:blip r:embed="rId3"/>
          <a:stretch>
            <a:fillRect/>
          </a:stretch>
        </p:blipFill>
        <p:spPr>
          <a:xfrm>
            <a:off x="2068946" y="1754170"/>
            <a:ext cx="3731491" cy="3459451"/>
          </a:xfrm>
          <a:prstGeom prst="rect">
            <a:avLst/>
          </a:prstGeom>
        </p:spPr>
      </p:pic>
      <p:pic>
        <p:nvPicPr>
          <p:cNvPr id="5" name="Picture 4">
            <a:extLst>
              <a:ext uri="{FF2B5EF4-FFF2-40B4-BE49-F238E27FC236}">
                <a16:creationId xmlns:a16="http://schemas.microsoft.com/office/drawing/2014/main" id="{BE481E6A-69A7-481E-88D4-520A3BC883BC}"/>
              </a:ext>
            </a:extLst>
          </p:cNvPr>
          <p:cNvPicPr>
            <a:picLocks noChangeAspect="1"/>
          </p:cNvPicPr>
          <p:nvPr/>
        </p:nvPicPr>
        <p:blipFill>
          <a:blip r:embed="rId4"/>
          <a:stretch>
            <a:fillRect/>
          </a:stretch>
        </p:blipFill>
        <p:spPr>
          <a:xfrm>
            <a:off x="6710218" y="1756479"/>
            <a:ext cx="4081463" cy="3459451"/>
          </a:xfrm>
          <a:prstGeom prst="rect">
            <a:avLst/>
          </a:prstGeom>
        </p:spPr>
      </p:pic>
      <p:sp>
        <p:nvSpPr>
          <p:cNvPr id="11" name="TextBox 10">
            <a:extLst>
              <a:ext uri="{FF2B5EF4-FFF2-40B4-BE49-F238E27FC236}">
                <a16:creationId xmlns:a16="http://schemas.microsoft.com/office/drawing/2014/main" id="{6B844F51-B9FE-43D9-97EC-35EAD88C5401}"/>
              </a:ext>
            </a:extLst>
          </p:cNvPr>
          <p:cNvSpPr txBox="1"/>
          <p:nvPr/>
        </p:nvSpPr>
        <p:spPr>
          <a:xfrm>
            <a:off x="596971" y="5575185"/>
            <a:ext cx="10819174" cy="646331"/>
          </a:xfrm>
          <a:prstGeom prst="rect">
            <a:avLst/>
          </a:prstGeom>
          <a:noFill/>
        </p:spPr>
        <p:txBody>
          <a:bodyPr wrap="square">
            <a:spAutoFit/>
          </a:bodyPr>
          <a:lstStyle/>
          <a:p>
            <a:r>
              <a:rPr lang="en-IN" b="1" dirty="0"/>
              <a:t>The path travelled by SGD will be more noisy than GD, But </a:t>
            </a:r>
            <a:r>
              <a:rPr lang="en-US" b="1" i="0" dirty="0">
                <a:solidFill>
                  <a:srgbClr val="273239"/>
                </a:solidFill>
                <a:effectLst/>
                <a:latin typeface="urw-din"/>
              </a:rPr>
              <a:t>as long as we reach the minima and with significantly shorter training time.</a:t>
            </a:r>
            <a:endParaRPr lang="en-IN" b="1" dirty="0"/>
          </a:p>
        </p:txBody>
      </p:sp>
    </p:spTree>
    <p:extLst>
      <p:ext uri="{BB962C8B-B14F-4D97-AF65-F5344CB8AC3E}">
        <p14:creationId xmlns:p14="http://schemas.microsoft.com/office/powerpoint/2010/main" val="28418302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34EB4AF-C059-46F8-95B6-56BB7A0D3CBB}"/>
              </a:ext>
            </a:extLst>
          </p:cNvPr>
          <p:cNvPicPr>
            <a:picLocks noChangeAspect="1"/>
          </p:cNvPicPr>
          <p:nvPr/>
        </p:nvPicPr>
        <p:blipFill>
          <a:blip r:embed="rId2"/>
          <a:stretch>
            <a:fillRect/>
          </a:stretch>
        </p:blipFill>
        <p:spPr>
          <a:xfrm>
            <a:off x="0" y="0"/>
            <a:ext cx="1348503" cy="1177781"/>
          </a:xfrm>
          <a:prstGeom prst="rect">
            <a:avLst/>
          </a:prstGeom>
        </p:spPr>
      </p:pic>
      <p:sp>
        <p:nvSpPr>
          <p:cNvPr id="3" name="Subtitle 2">
            <a:extLst>
              <a:ext uri="{FF2B5EF4-FFF2-40B4-BE49-F238E27FC236}">
                <a16:creationId xmlns:a16="http://schemas.microsoft.com/office/drawing/2014/main" id="{70401BF6-2661-44D9-BC51-B32EAFC730E6}"/>
              </a:ext>
            </a:extLst>
          </p:cNvPr>
          <p:cNvSpPr>
            <a:spLocks noGrp="1"/>
          </p:cNvSpPr>
          <p:nvPr>
            <p:ph type="subTitle" idx="1"/>
          </p:nvPr>
        </p:nvSpPr>
        <p:spPr>
          <a:xfrm>
            <a:off x="1265375" y="1859090"/>
            <a:ext cx="10566407" cy="4498108"/>
          </a:xfrm>
        </p:spPr>
        <p:txBody>
          <a:bodyPr>
            <a:normAutofit/>
          </a:bodyPr>
          <a:lstStyle/>
          <a:p>
            <a:pPr algn="just">
              <a:lnSpc>
                <a:spcPct val="115000"/>
              </a:lnSpc>
              <a:spcAft>
                <a:spcPts val="1000"/>
              </a:spcAft>
            </a:pPr>
            <a:r>
              <a:rPr lang="en-US" sz="2800" b="1" dirty="0">
                <a:solidFill>
                  <a:srgbClr val="C00000"/>
                </a:solidFill>
                <a:effectLst/>
                <a:latin typeface="Arial" panose="020B0604020202020204" pitchFamily="34" charset="0"/>
                <a:ea typeface="Calibri" panose="020F0502020204030204" pitchFamily="34" charset="0"/>
                <a:cs typeface="Arial" panose="020B0604020202020204" pitchFamily="34" charset="0"/>
              </a:rPr>
              <a:t>Course Objectives</a:t>
            </a:r>
            <a:r>
              <a:rPr lang="en-US" sz="2800" dirty="0">
                <a:solidFill>
                  <a:srgbClr val="C00000"/>
                </a:solidFill>
                <a:effectLst/>
                <a:latin typeface="Arial" panose="020B0604020202020204" pitchFamily="34" charset="0"/>
                <a:ea typeface="Calibri" panose="020F0502020204030204" pitchFamily="34" charset="0"/>
                <a:cs typeface="Arial" panose="020B0604020202020204" pitchFamily="34" charset="0"/>
              </a:rPr>
              <a:t>:</a:t>
            </a:r>
            <a:endParaRPr lang="en-IN" sz="2800" dirty="0">
              <a:solidFill>
                <a:srgbClr val="C00000"/>
              </a:solidFill>
              <a:effectLst/>
              <a:latin typeface="Arial" panose="020B0604020202020204" pitchFamily="34" charset="0"/>
              <a:ea typeface="Calibri" panose="020F0502020204030204" pitchFamily="34" charset="0"/>
              <a:cs typeface="Arial" panose="020B0604020202020204" pitchFamily="34" charset="0"/>
            </a:endParaRPr>
          </a:p>
          <a:p>
            <a:pPr marL="342900" lvl="0" indent="-342900" algn="just">
              <a:spcAft>
                <a:spcPts val="800"/>
              </a:spcAft>
              <a:buFont typeface="Arial" panose="020B0604020202020204" pitchFamily="34" charset="0"/>
              <a:buChar char="•"/>
            </a:pPr>
            <a:r>
              <a:rPr lang="en-US" sz="2800" dirty="0"/>
              <a:t>To present the </a:t>
            </a:r>
            <a:r>
              <a:rPr lang="en-US" sz="2800" dirty="0">
                <a:solidFill>
                  <a:srgbClr val="FF0000"/>
                </a:solidFill>
              </a:rPr>
              <a:t>mathematical, statistical and computational </a:t>
            </a:r>
            <a:r>
              <a:rPr lang="en-US" sz="2800" dirty="0"/>
              <a:t>challenges of building neural networks</a:t>
            </a:r>
            <a:endParaRPr lang="en-IN" sz="2800" dirty="0"/>
          </a:p>
          <a:p>
            <a:pPr marL="342900" lvl="0" indent="-342900" algn="just">
              <a:spcAft>
                <a:spcPts val="800"/>
              </a:spcAft>
              <a:buFont typeface="Arial" panose="020B0604020202020204" pitchFamily="34" charset="0"/>
              <a:buChar char="•"/>
            </a:pPr>
            <a:r>
              <a:rPr lang="en-US" sz="2800" dirty="0"/>
              <a:t>To study the </a:t>
            </a:r>
            <a:r>
              <a:rPr lang="en-US" sz="2800" dirty="0">
                <a:solidFill>
                  <a:srgbClr val="FF0000"/>
                </a:solidFill>
              </a:rPr>
              <a:t>concepts</a:t>
            </a:r>
            <a:r>
              <a:rPr lang="en-US" sz="2800" dirty="0">
                <a:solidFill>
                  <a:srgbClr val="C00000"/>
                </a:solidFill>
              </a:rPr>
              <a:t> </a:t>
            </a:r>
            <a:r>
              <a:rPr lang="en-US" sz="2800" dirty="0"/>
              <a:t>of deep learning</a:t>
            </a:r>
            <a:endParaRPr lang="en-IN" sz="2800" dirty="0"/>
          </a:p>
          <a:p>
            <a:pPr marL="342900" lvl="0" indent="-342900" algn="just">
              <a:spcAft>
                <a:spcPts val="800"/>
              </a:spcAft>
              <a:buFont typeface="Arial" panose="020B0604020202020204" pitchFamily="34" charset="0"/>
              <a:buChar char="•"/>
            </a:pPr>
            <a:r>
              <a:rPr lang="en-US" sz="2800" dirty="0"/>
              <a:t>To introduce </a:t>
            </a:r>
            <a:r>
              <a:rPr lang="en-US" sz="2800" dirty="0">
                <a:solidFill>
                  <a:srgbClr val="FF0000"/>
                </a:solidFill>
              </a:rPr>
              <a:t>dimensionality reduction </a:t>
            </a:r>
            <a:r>
              <a:rPr lang="en-US" sz="2800" dirty="0"/>
              <a:t>techniques</a:t>
            </a:r>
            <a:endParaRPr lang="en-IN" sz="2800" dirty="0"/>
          </a:p>
          <a:p>
            <a:pPr marL="342900" lvl="0" indent="-342900" algn="just">
              <a:spcAft>
                <a:spcPts val="800"/>
              </a:spcAft>
              <a:buFont typeface="Arial" panose="020B0604020202020204" pitchFamily="34" charset="0"/>
              <a:buChar char="•"/>
            </a:pPr>
            <a:r>
              <a:rPr lang="en-US" sz="2800" dirty="0"/>
              <a:t>To enable the students to know deep learning techniques to </a:t>
            </a:r>
            <a:r>
              <a:rPr lang="en-US" sz="2800" dirty="0">
                <a:solidFill>
                  <a:srgbClr val="FF0000"/>
                </a:solidFill>
              </a:rPr>
              <a:t>support</a:t>
            </a:r>
            <a:r>
              <a:rPr lang="en-US" sz="2800" dirty="0">
                <a:solidFill>
                  <a:srgbClr val="C00000"/>
                </a:solidFill>
              </a:rPr>
              <a:t> </a:t>
            </a:r>
            <a:r>
              <a:rPr lang="en-US" sz="2800" dirty="0"/>
              <a:t>real-time applications</a:t>
            </a:r>
            <a:endParaRPr lang="en-IN" sz="2800" dirty="0"/>
          </a:p>
          <a:p>
            <a:pPr marL="342900" lvl="0" indent="-342900" algn="just">
              <a:spcAft>
                <a:spcPts val="800"/>
              </a:spcAft>
              <a:buFont typeface="Arial" panose="020B0604020202020204" pitchFamily="34" charset="0"/>
              <a:buChar char="•"/>
            </a:pPr>
            <a:r>
              <a:rPr lang="en-US" sz="2800" dirty="0"/>
              <a:t>To examine the </a:t>
            </a:r>
            <a:r>
              <a:rPr lang="en-US" sz="2800" dirty="0">
                <a:solidFill>
                  <a:srgbClr val="FF0000"/>
                </a:solidFill>
              </a:rPr>
              <a:t>case studies </a:t>
            </a:r>
            <a:r>
              <a:rPr lang="en-US" sz="2800" dirty="0"/>
              <a:t>of deep learning techniques</a:t>
            </a:r>
            <a:endParaRPr lang="en-IN" sz="2800" dirty="0"/>
          </a:p>
        </p:txBody>
      </p:sp>
      <p:sp>
        <p:nvSpPr>
          <p:cNvPr id="6" name="Title 1">
            <a:extLst>
              <a:ext uri="{FF2B5EF4-FFF2-40B4-BE49-F238E27FC236}">
                <a16:creationId xmlns:a16="http://schemas.microsoft.com/office/drawing/2014/main" id="{D20A270E-D79F-4BB1-9B7F-2899A537A7DF}"/>
              </a:ext>
            </a:extLst>
          </p:cNvPr>
          <p:cNvSpPr>
            <a:spLocks noGrp="1"/>
          </p:cNvSpPr>
          <p:nvPr>
            <p:ph type="ctrTitle"/>
          </p:nvPr>
        </p:nvSpPr>
        <p:spPr>
          <a:xfrm>
            <a:off x="674257" y="179600"/>
            <a:ext cx="9910616" cy="780764"/>
          </a:xfrm>
        </p:spPr>
        <p:txBody>
          <a:bodyPr>
            <a:normAutofit/>
          </a:bodyPr>
          <a:lstStyle/>
          <a:p>
            <a:r>
              <a:rPr lang="en-IN" sz="5000" dirty="0">
                <a:solidFill>
                  <a:srgbClr val="FF0000"/>
                </a:solidFill>
                <a:latin typeface="Arial" panose="020B0604020202020204" pitchFamily="34" charset="0"/>
                <a:cs typeface="Arial" panose="020B0604020202020204" pitchFamily="34" charset="0"/>
              </a:rPr>
              <a:t>Course Objectives</a:t>
            </a:r>
          </a:p>
        </p:txBody>
      </p:sp>
      <p:sp>
        <p:nvSpPr>
          <p:cNvPr id="7" name="Subtitle 2">
            <a:extLst>
              <a:ext uri="{FF2B5EF4-FFF2-40B4-BE49-F238E27FC236}">
                <a16:creationId xmlns:a16="http://schemas.microsoft.com/office/drawing/2014/main" id="{ABCCAC6C-C1EC-4CED-A336-89B9082DCE0C}"/>
              </a:ext>
            </a:extLst>
          </p:cNvPr>
          <p:cNvSpPr txBox="1">
            <a:spLocks/>
          </p:cNvSpPr>
          <p:nvPr/>
        </p:nvSpPr>
        <p:spPr>
          <a:xfrm>
            <a:off x="1173018" y="1148480"/>
            <a:ext cx="10658764" cy="71145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lnSpc>
                <a:spcPct val="115000"/>
              </a:lnSpc>
              <a:spcAft>
                <a:spcPts val="1000"/>
              </a:spcAft>
            </a:pPr>
            <a:r>
              <a:rPr lang="en-IN" b="1" dirty="0">
                <a:solidFill>
                  <a:srgbClr val="0070C0"/>
                </a:solidFill>
                <a:latin typeface="Arial" panose="020B0604020202020204" pitchFamily="34" charset="0"/>
                <a:cs typeface="Arial" panose="020B0604020202020204" pitchFamily="34" charset="0"/>
              </a:rPr>
              <a:t>SECA4002 – DEEP LEARNING NEURAL NETWORKS</a:t>
            </a:r>
          </a:p>
        </p:txBody>
      </p:sp>
      <p:sp>
        <p:nvSpPr>
          <p:cNvPr id="2" name="Slide Number Placeholder 1">
            <a:extLst>
              <a:ext uri="{FF2B5EF4-FFF2-40B4-BE49-F238E27FC236}">
                <a16:creationId xmlns:a16="http://schemas.microsoft.com/office/drawing/2014/main" id="{E9B07E86-C56F-437E-A940-CBC5634F551A}"/>
              </a:ext>
            </a:extLst>
          </p:cNvPr>
          <p:cNvSpPr>
            <a:spLocks noGrp="1"/>
          </p:cNvSpPr>
          <p:nvPr>
            <p:ph type="sldNum" sz="quarter" idx="12"/>
          </p:nvPr>
        </p:nvSpPr>
        <p:spPr/>
        <p:txBody>
          <a:bodyPr/>
          <a:lstStyle/>
          <a:p>
            <a:fld id="{CFB90EB3-43DD-4781-AA94-EC840833DA96}" type="slidenum">
              <a:rPr lang="en-IN" smtClean="0"/>
              <a:t>11</a:t>
            </a:fld>
            <a:endParaRPr lang="en-IN" dirty="0"/>
          </a:p>
        </p:txBody>
      </p:sp>
    </p:spTree>
    <p:extLst>
      <p:ext uri="{BB962C8B-B14F-4D97-AF65-F5344CB8AC3E}">
        <p14:creationId xmlns:p14="http://schemas.microsoft.com/office/powerpoint/2010/main" val="25836628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D3E68F39-BDD9-4135-B920-DE60867DC5AF}"/>
              </a:ext>
            </a:extLst>
          </p:cNvPr>
          <p:cNvPicPr>
            <a:picLocks noChangeAspect="1"/>
          </p:cNvPicPr>
          <p:nvPr/>
        </p:nvPicPr>
        <p:blipFill>
          <a:blip r:embed="rId2"/>
          <a:stretch>
            <a:fillRect/>
          </a:stretch>
        </p:blipFill>
        <p:spPr>
          <a:xfrm>
            <a:off x="4091997" y="5368119"/>
            <a:ext cx="4248150" cy="1105478"/>
          </a:xfrm>
          <a:prstGeom prst="rect">
            <a:avLst/>
          </a:prstGeom>
        </p:spPr>
      </p:pic>
      <p:sp>
        <p:nvSpPr>
          <p:cNvPr id="2" name="Title 1">
            <a:extLst>
              <a:ext uri="{FF2B5EF4-FFF2-40B4-BE49-F238E27FC236}">
                <a16:creationId xmlns:a16="http://schemas.microsoft.com/office/drawing/2014/main" id="{838F8C1A-1837-434B-83AF-32B90916E457}"/>
              </a:ext>
            </a:extLst>
          </p:cNvPr>
          <p:cNvSpPr>
            <a:spLocks noGrp="1"/>
          </p:cNvSpPr>
          <p:nvPr>
            <p:ph type="ctrTitle"/>
          </p:nvPr>
        </p:nvSpPr>
        <p:spPr>
          <a:xfrm>
            <a:off x="1570182" y="148345"/>
            <a:ext cx="10280073" cy="625555"/>
          </a:xfrm>
        </p:spPr>
        <p:txBody>
          <a:bodyPr>
            <a:normAutofit/>
          </a:bodyPr>
          <a:lstStyle/>
          <a:p>
            <a:pPr defTabSz="799425">
              <a:defRPr/>
            </a:pPr>
            <a:r>
              <a:rPr lang="en-IN" sz="3700" b="1" spc="-5" dirty="0">
                <a:solidFill>
                  <a:srgbClr val="0000FF"/>
                </a:solidFill>
                <a:latin typeface="Bookman Old Style" panose="02050604050505020204" pitchFamily="18" charset="0"/>
                <a:ea typeface="+mn-ea"/>
                <a:cs typeface="Times New Roman"/>
              </a:rPr>
              <a:t>Stochastic </a:t>
            </a:r>
            <a:r>
              <a:rPr lang="en-US" sz="3700" b="1" spc="-5" dirty="0">
                <a:solidFill>
                  <a:srgbClr val="0000FF"/>
                </a:solidFill>
                <a:latin typeface="Bookman Old Style" panose="02050604050505020204" pitchFamily="18" charset="0"/>
                <a:ea typeface="+mn-ea"/>
                <a:cs typeface="Times New Roman"/>
              </a:rPr>
              <a:t>Gradient Descent- Algorithm</a:t>
            </a:r>
            <a:endParaRPr lang="en-IN" sz="3700" b="1" spc="-5" dirty="0">
              <a:solidFill>
                <a:srgbClr val="0000FF"/>
              </a:solidFill>
              <a:latin typeface="Bookman Old Style" panose="02050604050505020204" pitchFamily="18" charset="0"/>
              <a:ea typeface="+mn-ea"/>
              <a:cs typeface="Times New Roman"/>
            </a:endParaRPr>
          </a:p>
        </p:txBody>
      </p:sp>
      <p:pic>
        <p:nvPicPr>
          <p:cNvPr id="4" name="Picture 3">
            <a:extLst>
              <a:ext uri="{FF2B5EF4-FFF2-40B4-BE49-F238E27FC236}">
                <a16:creationId xmlns:a16="http://schemas.microsoft.com/office/drawing/2014/main" id="{F7F2D7CE-40A9-4EB2-BAAB-AFA5B2FF8FC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193942" cy="1135464"/>
          </a:xfrm>
          <a:prstGeom prst="rect">
            <a:avLst/>
          </a:prstGeom>
        </p:spPr>
      </p:pic>
      <p:sp>
        <p:nvSpPr>
          <p:cNvPr id="7" name="Rectangle 2">
            <a:extLst>
              <a:ext uri="{FF2B5EF4-FFF2-40B4-BE49-F238E27FC236}">
                <a16:creationId xmlns:a16="http://schemas.microsoft.com/office/drawing/2014/main" id="{B8558C7B-D0C4-4422-B503-8663186DAB5C}"/>
              </a:ext>
            </a:extLst>
          </p:cNvPr>
          <p:cNvSpPr>
            <a:spLocks noChangeArrowheads="1"/>
          </p:cNvSpPr>
          <p:nvPr/>
        </p:nvSpPr>
        <p:spPr bwMode="auto">
          <a:xfrm>
            <a:off x="304800" y="1489881"/>
            <a:ext cx="11425382" cy="3093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US" altLang="en-US" b="1" u="sng" dirty="0">
                <a:solidFill>
                  <a:srgbClr val="FF0000"/>
                </a:solidFill>
              </a:rPr>
              <a:t>The advantages of Stochastic Gradient Descent are:</a:t>
            </a:r>
          </a:p>
          <a:p>
            <a:endParaRPr lang="en-US" altLang="en-US" b="1" u="sng" dirty="0">
              <a:solidFill>
                <a:srgbClr val="FF0000"/>
              </a:solidFill>
            </a:endParaRPr>
          </a:p>
          <a:p>
            <a:pPr marL="360363">
              <a:buFontTx/>
              <a:buChar char="•"/>
            </a:pPr>
            <a:r>
              <a:rPr lang="en-US" altLang="en-US" dirty="0"/>
              <a:t>  Efficiency.</a:t>
            </a:r>
          </a:p>
          <a:p>
            <a:pPr marL="360363" marR="0" lvl="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  Ease of implementation (lots of opportunities for code tuning).</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r>
              <a:rPr lang="en-US" altLang="en-US" u="sng" dirty="0">
                <a:solidFill>
                  <a:srgbClr val="FF0000"/>
                </a:solidFill>
              </a:rPr>
              <a:t>The</a:t>
            </a:r>
            <a:r>
              <a:rPr kumimoji="0" lang="en-US" altLang="en-US" sz="1200" b="0" i="0" u="sng" strike="noStrike" cap="none" normalizeH="0" baseline="0" dirty="0">
                <a:ln>
                  <a:noFill/>
                </a:ln>
                <a:solidFill>
                  <a:srgbClr val="FF0000"/>
                </a:solidFill>
                <a:effectLst/>
                <a:latin typeface="-apple-system"/>
              </a:rPr>
              <a:t> </a:t>
            </a:r>
            <a:r>
              <a:rPr lang="en-US" altLang="en-US" u="sng" dirty="0">
                <a:solidFill>
                  <a:srgbClr val="FF0000"/>
                </a:solidFill>
              </a:rPr>
              <a:t>disadvantages of Stochastic Gradient Descent include:</a:t>
            </a:r>
          </a:p>
          <a:p>
            <a:endParaRPr lang="en-US" altLang="en-US" u="sng" dirty="0">
              <a:solidFill>
                <a:srgbClr val="FF0000"/>
              </a:solidFill>
            </a:endParaRPr>
          </a:p>
          <a:p>
            <a:pPr marL="360363">
              <a:buFontTx/>
              <a:buChar char="•"/>
            </a:pPr>
            <a:r>
              <a:rPr lang="en-US" altLang="en-US" dirty="0"/>
              <a:t>  SGD requires a number of hyperparameters </a:t>
            </a:r>
            <a:r>
              <a:rPr kumimoji="0" lang="en-US" altLang="en-US" sz="1800" b="0" i="0" u="none" strike="noStrike" cap="none" normalizeH="0" baseline="0" dirty="0">
                <a:ln>
                  <a:noFill/>
                </a:ln>
                <a:solidFill>
                  <a:schemeClr val="tx1"/>
                </a:solidFill>
                <a:effectLst/>
                <a:latin typeface="Arial" panose="020B0604020202020204" pitchFamily="34" charset="0"/>
              </a:rPr>
              <a:t>such as the regularization parameter and the number of iterations.</a:t>
            </a:r>
          </a:p>
          <a:p>
            <a:pPr marL="360363" marR="0" lvl="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  SGD is sensitive to feature scaling.</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2" name="TextBox 11">
            <a:extLst>
              <a:ext uri="{FF2B5EF4-FFF2-40B4-BE49-F238E27FC236}">
                <a16:creationId xmlns:a16="http://schemas.microsoft.com/office/drawing/2014/main" id="{26C64D07-9D88-430A-8F26-20793802F7DC}"/>
              </a:ext>
            </a:extLst>
          </p:cNvPr>
          <p:cNvSpPr txBox="1"/>
          <p:nvPr/>
        </p:nvSpPr>
        <p:spPr>
          <a:xfrm>
            <a:off x="1200727" y="4666308"/>
            <a:ext cx="9790545" cy="923330"/>
          </a:xfrm>
          <a:prstGeom prst="rect">
            <a:avLst/>
          </a:prstGeom>
          <a:noFill/>
        </p:spPr>
        <p:txBody>
          <a:bodyPr wrap="square">
            <a:spAutoFit/>
          </a:bodyPr>
          <a:lstStyle/>
          <a:p>
            <a:r>
              <a:rPr lang="en-US" b="0" i="0" dirty="0">
                <a:solidFill>
                  <a:srgbClr val="292929"/>
                </a:solidFill>
                <a:effectLst/>
                <a:highlight>
                  <a:srgbClr val="FFFF00"/>
                </a:highlight>
                <a:latin typeface="charter"/>
              </a:rPr>
              <a:t>Note:</a:t>
            </a:r>
          </a:p>
          <a:p>
            <a:r>
              <a:rPr lang="en-US" dirty="0">
                <a:solidFill>
                  <a:srgbClr val="292929"/>
                </a:solidFill>
                <a:latin typeface="charter"/>
              </a:rPr>
              <a:t>	</a:t>
            </a:r>
            <a:r>
              <a:rPr lang="en-US" b="0" i="0" dirty="0">
                <a:solidFill>
                  <a:srgbClr val="292929"/>
                </a:solidFill>
                <a:effectLst/>
                <a:latin typeface="charter"/>
              </a:rPr>
              <a:t>SGD updates the current weight using the current gradient </a:t>
            </a:r>
            <a:r>
              <a:rPr lang="en-US" b="0" i="1" dirty="0">
                <a:solidFill>
                  <a:srgbClr val="292929"/>
                </a:solidFill>
                <a:effectLst/>
                <a:latin typeface="charter"/>
              </a:rPr>
              <a:t>∂L/∂w </a:t>
            </a:r>
            <a:r>
              <a:rPr lang="en-US" b="0" i="0" dirty="0">
                <a:solidFill>
                  <a:srgbClr val="292929"/>
                </a:solidFill>
                <a:effectLst/>
                <a:latin typeface="charter"/>
              </a:rPr>
              <a:t>multiplied by some factor called the learning rate, </a:t>
            </a:r>
            <a:r>
              <a:rPr lang="en-US" b="0" i="1" dirty="0">
                <a:solidFill>
                  <a:srgbClr val="292929"/>
                </a:solidFill>
                <a:effectLst/>
                <a:latin typeface="charter"/>
              </a:rPr>
              <a:t>α.</a:t>
            </a:r>
            <a:endParaRPr lang="en-IN" dirty="0"/>
          </a:p>
        </p:txBody>
      </p:sp>
    </p:spTree>
    <p:extLst>
      <p:ext uri="{BB962C8B-B14F-4D97-AF65-F5344CB8AC3E}">
        <p14:creationId xmlns:p14="http://schemas.microsoft.com/office/powerpoint/2010/main" val="212437431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F8C1A-1837-434B-83AF-32B90916E457}"/>
              </a:ext>
            </a:extLst>
          </p:cNvPr>
          <p:cNvSpPr>
            <a:spLocks noGrp="1"/>
          </p:cNvSpPr>
          <p:nvPr>
            <p:ph type="ctrTitle"/>
          </p:nvPr>
        </p:nvSpPr>
        <p:spPr>
          <a:xfrm>
            <a:off x="1570182" y="148345"/>
            <a:ext cx="10280073" cy="625555"/>
          </a:xfrm>
        </p:spPr>
        <p:txBody>
          <a:bodyPr>
            <a:normAutofit/>
          </a:bodyPr>
          <a:lstStyle/>
          <a:p>
            <a:pPr defTabSz="799425">
              <a:defRPr/>
            </a:pPr>
            <a:r>
              <a:rPr lang="en-IN" sz="3700" b="1" spc="-5" dirty="0">
                <a:solidFill>
                  <a:srgbClr val="0000FF"/>
                </a:solidFill>
                <a:latin typeface="Bookman Old Style" panose="02050604050505020204" pitchFamily="18" charset="0"/>
                <a:ea typeface="+mn-ea"/>
                <a:cs typeface="Times New Roman"/>
              </a:rPr>
              <a:t>Shallow Networks</a:t>
            </a:r>
          </a:p>
        </p:txBody>
      </p:sp>
      <p:pic>
        <p:nvPicPr>
          <p:cNvPr id="4" name="Picture 3">
            <a:extLst>
              <a:ext uri="{FF2B5EF4-FFF2-40B4-BE49-F238E27FC236}">
                <a16:creationId xmlns:a16="http://schemas.microsoft.com/office/drawing/2014/main" id="{F7F2D7CE-40A9-4EB2-BAAB-AFA5B2FF8FC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193942" cy="1135464"/>
          </a:xfrm>
          <a:prstGeom prst="rect">
            <a:avLst/>
          </a:prstGeom>
        </p:spPr>
      </p:pic>
      <p:sp>
        <p:nvSpPr>
          <p:cNvPr id="8" name="TextBox 7">
            <a:extLst>
              <a:ext uri="{FF2B5EF4-FFF2-40B4-BE49-F238E27FC236}">
                <a16:creationId xmlns:a16="http://schemas.microsoft.com/office/drawing/2014/main" id="{EDFC01FA-4B01-48B3-9BF2-4FFB10AFA803}"/>
              </a:ext>
            </a:extLst>
          </p:cNvPr>
          <p:cNvSpPr txBox="1"/>
          <p:nvPr/>
        </p:nvSpPr>
        <p:spPr>
          <a:xfrm>
            <a:off x="517237" y="1316612"/>
            <a:ext cx="10464800" cy="1477328"/>
          </a:xfrm>
          <a:prstGeom prst="rect">
            <a:avLst/>
          </a:prstGeom>
          <a:noFill/>
        </p:spPr>
        <p:txBody>
          <a:bodyPr wrap="square">
            <a:spAutoFit/>
          </a:bodyPr>
          <a:lstStyle/>
          <a:p>
            <a:pPr algn="just"/>
            <a:r>
              <a:rPr lang="en-US" b="0" i="0" dirty="0">
                <a:solidFill>
                  <a:srgbClr val="000000"/>
                </a:solidFill>
                <a:effectLst/>
                <a:latin typeface="Montserrat"/>
              </a:rPr>
              <a:t>	</a:t>
            </a:r>
            <a:r>
              <a:rPr lang="en-US" b="1" i="0" dirty="0">
                <a:solidFill>
                  <a:srgbClr val="FF0000"/>
                </a:solidFill>
                <a:effectLst/>
                <a:latin typeface="Montserrat"/>
              </a:rPr>
              <a:t>Shallow neural networks </a:t>
            </a:r>
            <a:r>
              <a:rPr lang="en-US" b="0" i="0" dirty="0">
                <a:solidFill>
                  <a:srgbClr val="000000"/>
                </a:solidFill>
                <a:effectLst/>
                <a:latin typeface="Montserrat"/>
              </a:rPr>
              <a:t>give us basic idea about deep neural network which consist of only 1 or 2 hidden layers. Understanding a shallow neural network gives us an understanding into what exactly is going on inside a deep neural network A neural network is built using various hidden layers. Now that we know the computations that occur in a particular layer, let us understand how the whole neural network computes the output for a given input </a:t>
            </a:r>
            <a:r>
              <a:rPr lang="en-US" b="1" i="1" dirty="0">
                <a:solidFill>
                  <a:srgbClr val="000000"/>
                </a:solidFill>
                <a:effectLst/>
                <a:latin typeface="Montserrat"/>
              </a:rPr>
              <a:t>X</a:t>
            </a:r>
            <a:r>
              <a:rPr lang="en-US" b="0" i="0" dirty="0">
                <a:solidFill>
                  <a:srgbClr val="000000"/>
                </a:solidFill>
                <a:effectLst/>
                <a:latin typeface="Montserrat"/>
              </a:rPr>
              <a:t>. These can also be called the </a:t>
            </a:r>
            <a:r>
              <a:rPr lang="en-US" b="1" i="1" dirty="0">
                <a:solidFill>
                  <a:srgbClr val="000000"/>
                </a:solidFill>
                <a:effectLst/>
                <a:latin typeface="Montserrat"/>
              </a:rPr>
              <a:t>forward-propagation</a:t>
            </a:r>
            <a:r>
              <a:rPr lang="en-US" b="0" i="0" dirty="0">
                <a:solidFill>
                  <a:srgbClr val="000000"/>
                </a:solidFill>
                <a:effectLst/>
                <a:latin typeface="Montserrat"/>
              </a:rPr>
              <a:t> equations.</a:t>
            </a:r>
            <a:endParaRPr lang="en-IN" dirty="0"/>
          </a:p>
        </p:txBody>
      </p:sp>
      <p:pic>
        <p:nvPicPr>
          <p:cNvPr id="6" name="Picture 5">
            <a:extLst>
              <a:ext uri="{FF2B5EF4-FFF2-40B4-BE49-F238E27FC236}">
                <a16:creationId xmlns:a16="http://schemas.microsoft.com/office/drawing/2014/main" id="{478F0391-579A-4DCB-90B2-A668CB1825E9}"/>
              </a:ext>
            </a:extLst>
          </p:cNvPr>
          <p:cNvPicPr>
            <a:picLocks noChangeAspect="1"/>
          </p:cNvPicPr>
          <p:nvPr/>
        </p:nvPicPr>
        <p:blipFill>
          <a:blip r:embed="rId3"/>
          <a:stretch>
            <a:fillRect/>
          </a:stretch>
        </p:blipFill>
        <p:spPr>
          <a:xfrm>
            <a:off x="354446" y="3336652"/>
            <a:ext cx="3543300" cy="2965604"/>
          </a:xfrm>
          <a:prstGeom prst="rect">
            <a:avLst/>
          </a:prstGeom>
        </p:spPr>
      </p:pic>
      <p:pic>
        <p:nvPicPr>
          <p:cNvPr id="11" name="Picture 10">
            <a:extLst>
              <a:ext uri="{FF2B5EF4-FFF2-40B4-BE49-F238E27FC236}">
                <a16:creationId xmlns:a16="http://schemas.microsoft.com/office/drawing/2014/main" id="{2BBE3A41-682F-4F4D-9A86-731CEDFB9FE6}"/>
              </a:ext>
            </a:extLst>
          </p:cNvPr>
          <p:cNvPicPr>
            <a:picLocks noChangeAspect="1"/>
          </p:cNvPicPr>
          <p:nvPr/>
        </p:nvPicPr>
        <p:blipFill>
          <a:blip r:embed="rId4"/>
          <a:stretch>
            <a:fillRect/>
          </a:stretch>
        </p:blipFill>
        <p:spPr>
          <a:xfrm>
            <a:off x="3565237" y="3329933"/>
            <a:ext cx="8534398" cy="3056257"/>
          </a:xfrm>
          <a:prstGeom prst="rect">
            <a:avLst/>
          </a:prstGeom>
        </p:spPr>
      </p:pic>
    </p:spTree>
    <p:extLst>
      <p:ext uri="{BB962C8B-B14F-4D97-AF65-F5344CB8AC3E}">
        <p14:creationId xmlns:p14="http://schemas.microsoft.com/office/powerpoint/2010/main" val="231898212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F33B110-C549-40DB-9396-3FC86B137BB3}"/>
              </a:ext>
            </a:extLst>
          </p:cNvPr>
          <p:cNvPicPr>
            <a:picLocks noChangeAspect="1"/>
          </p:cNvPicPr>
          <p:nvPr/>
        </p:nvPicPr>
        <p:blipFill>
          <a:blip r:embed="rId2"/>
          <a:stretch>
            <a:fillRect/>
          </a:stretch>
        </p:blipFill>
        <p:spPr>
          <a:xfrm>
            <a:off x="738909" y="1228436"/>
            <a:ext cx="11044812" cy="5451979"/>
          </a:xfrm>
          <a:prstGeom prst="rect">
            <a:avLst/>
          </a:prstGeom>
        </p:spPr>
      </p:pic>
      <p:pic>
        <p:nvPicPr>
          <p:cNvPr id="4" name="Picture 3">
            <a:extLst>
              <a:ext uri="{FF2B5EF4-FFF2-40B4-BE49-F238E27FC236}">
                <a16:creationId xmlns:a16="http://schemas.microsoft.com/office/drawing/2014/main" id="{70432D9F-A35F-41D8-A684-5C971BD0703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193942" cy="1135464"/>
          </a:xfrm>
          <a:prstGeom prst="rect">
            <a:avLst/>
          </a:prstGeom>
        </p:spPr>
      </p:pic>
      <p:sp>
        <p:nvSpPr>
          <p:cNvPr id="5" name="Title 1">
            <a:extLst>
              <a:ext uri="{FF2B5EF4-FFF2-40B4-BE49-F238E27FC236}">
                <a16:creationId xmlns:a16="http://schemas.microsoft.com/office/drawing/2014/main" id="{FB943101-B166-427C-8E10-700F73F1D716}"/>
              </a:ext>
            </a:extLst>
          </p:cNvPr>
          <p:cNvSpPr txBox="1">
            <a:spLocks/>
          </p:cNvSpPr>
          <p:nvPr/>
        </p:nvSpPr>
        <p:spPr>
          <a:xfrm>
            <a:off x="1570183" y="148345"/>
            <a:ext cx="9864436" cy="6255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defTabSz="799425">
              <a:defRPr/>
            </a:pPr>
            <a:r>
              <a:rPr lang="en-IN" sz="3700" b="1" spc="-5" dirty="0">
                <a:solidFill>
                  <a:srgbClr val="0000FF"/>
                </a:solidFill>
                <a:latin typeface="Bookman Old Style" panose="02050604050505020204" pitchFamily="18" charset="0"/>
                <a:ea typeface="+mn-ea"/>
                <a:cs typeface="Times New Roman"/>
              </a:rPr>
              <a:t>Shallow Networks</a:t>
            </a:r>
          </a:p>
        </p:txBody>
      </p:sp>
    </p:spTree>
    <p:extLst>
      <p:ext uri="{BB962C8B-B14F-4D97-AF65-F5344CB8AC3E}">
        <p14:creationId xmlns:p14="http://schemas.microsoft.com/office/powerpoint/2010/main" val="143242849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0432D9F-A35F-41D8-A684-5C971BD0703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193942" cy="1135464"/>
          </a:xfrm>
          <a:prstGeom prst="rect">
            <a:avLst/>
          </a:prstGeom>
        </p:spPr>
      </p:pic>
      <p:sp>
        <p:nvSpPr>
          <p:cNvPr id="5" name="Title 1">
            <a:extLst>
              <a:ext uri="{FF2B5EF4-FFF2-40B4-BE49-F238E27FC236}">
                <a16:creationId xmlns:a16="http://schemas.microsoft.com/office/drawing/2014/main" id="{FB943101-B166-427C-8E10-700F73F1D716}"/>
              </a:ext>
            </a:extLst>
          </p:cNvPr>
          <p:cNvSpPr txBox="1">
            <a:spLocks/>
          </p:cNvSpPr>
          <p:nvPr/>
        </p:nvSpPr>
        <p:spPr>
          <a:xfrm>
            <a:off x="1570183" y="148345"/>
            <a:ext cx="9864436" cy="6255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defTabSz="799425">
              <a:defRPr/>
            </a:pPr>
            <a:r>
              <a:rPr lang="en-IN" sz="3700" b="1" spc="-5" dirty="0">
                <a:solidFill>
                  <a:srgbClr val="0000FF"/>
                </a:solidFill>
                <a:latin typeface="Bookman Old Style" panose="02050604050505020204" pitchFamily="18" charset="0"/>
                <a:ea typeface="+mn-ea"/>
                <a:cs typeface="Times New Roman"/>
              </a:rPr>
              <a:t>Shallow Networks</a:t>
            </a:r>
          </a:p>
        </p:txBody>
      </p:sp>
      <p:sp>
        <p:nvSpPr>
          <p:cNvPr id="2" name="TextBox 1">
            <a:extLst>
              <a:ext uri="{FF2B5EF4-FFF2-40B4-BE49-F238E27FC236}">
                <a16:creationId xmlns:a16="http://schemas.microsoft.com/office/drawing/2014/main" id="{40527A89-3D8E-4F95-A5CA-D47BF5978DD1}"/>
              </a:ext>
            </a:extLst>
          </p:cNvPr>
          <p:cNvSpPr txBox="1"/>
          <p:nvPr/>
        </p:nvSpPr>
        <p:spPr>
          <a:xfrm>
            <a:off x="1893454" y="873854"/>
            <a:ext cx="8543637" cy="523220"/>
          </a:xfrm>
          <a:prstGeom prst="rect">
            <a:avLst/>
          </a:prstGeom>
          <a:noFill/>
        </p:spPr>
        <p:txBody>
          <a:bodyPr wrap="square" rtlCol="0">
            <a:spAutoFit/>
          </a:bodyPr>
          <a:lstStyle/>
          <a:p>
            <a:r>
              <a:rPr lang="en-IN" sz="2800" b="1" dirty="0">
                <a:solidFill>
                  <a:srgbClr val="C00000"/>
                </a:solidFill>
              </a:rPr>
              <a:t>Difference Between a Shallow Net &amp; Deep Learning Net:</a:t>
            </a:r>
          </a:p>
        </p:txBody>
      </p:sp>
      <p:graphicFrame>
        <p:nvGraphicFramePr>
          <p:cNvPr id="7" name="Table 7">
            <a:extLst>
              <a:ext uri="{FF2B5EF4-FFF2-40B4-BE49-F238E27FC236}">
                <a16:creationId xmlns:a16="http://schemas.microsoft.com/office/drawing/2014/main" id="{5CE90F4B-3EBB-4B09-8ACD-F66817066236}"/>
              </a:ext>
            </a:extLst>
          </p:cNvPr>
          <p:cNvGraphicFramePr>
            <a:graphicFrameLocks noGrp="1"/>
          </p:cNvGraphicFramePr>
          <p:nvPr>
            <p:extLst>
              <p:ext uri="{D42A27DB-BD31-4B8C-83A1-F6EECF244321}">
                <p14:modId xmlns:p14="http://schemas.microsoft.com/office/powerpoint/2010/main" val="2871738010"/>
              </p:ext>
            </p:extLst>
          </p:nvPr>
        </p:nvGraphicFramePr>
        <p:xfrm>
          <a:off x="1403927" y="1766026"/>
          <a:ext cx="9661236" cy="4490720"/>
        </p:xfrm>
        <a:graphic>
          <a:graphicData uri="http://schemas.openxmlformats.org/drawingml/2006/table">
            <a:tbl>
              <a:tblPr firstRow="1" bandRow="1">
                <a:tableStyleId>{22838BEF-8BB2-4498-84A7-C5851F593DF1}</a:tableStyleId>
              </a:tblPr>
              <a:tblGrid>
                <a:gridCol w="860710">
                  <a:extLst>
                    <a:ext uri="{9D8B030D-6E8A-4147-A177-3AD203B41FA5}">
                      <a16:colId xmlns:a16="http://schemas.microsoft.com/office/drawing/2014/main" val="2151740247"/>
                    </a:ext>
                  </a:extLst>
                </a:gridCol>
                <a:gridCol w="4182345">
                  <a:extLst>
                    <a:ext uri="{9D8B030D-6E8A-4147-A177-3AD203B41FA5}">
                      <a16:colId xmlns:a16="http://schemas.microsoft.com/office/drawing/2014/main" val="3539389524"/>
                    </a:ext>
                  </a:extLst>
                </a:gridCol>
                <a:gridCol w="4618181">
                  <a:extLst>
                    <a:ext uri="{9D8B030D-6E8A-4147-A177-3AD203B41FA5}">
                      <a16:colId xmlns:a16="http://schemas.microsoft.com/office/drawing/2014/main" val="111715517"/>
                    </a:ext>
                  </a:extLst>
                </a:gridCol>
              </a:tblGrid>
              <a:tr h="370840">
                <a:tc>
                  <a:txBody>
                    <a:bodyPr/>
                    <a:lstStyle/>
                    <a:p>
                      <a:r>
                        <a:rPr lang="en-IN" dirty="0" err="1"/>
                        <a:t>Sl.No</a:t>
                      </a:r>
                      <a:endParaRPr lang="en-IN"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            Shallow Net’s</a:t>
                      </a:r>
                    </a:p>
                  </a:txBody>
                  <a:tcPr anchor="ctr"/>
                </a:tc>
                <a:tc>
                  <a:txBody>
                    <a:bodyPr/>
                    <a:lstStyle/>
                    <a:p>
                      <a:r>
                        <a:rPr lang="en-IN" dirty="0"/>
                        <a:t>                      Deep Learning Net’s</a:t>
                      </a:r>
                    </a:p>
                  </a:txBody>
                  <a:tcPr anchor="ctr"/>
                </a:tc>
                <a:extLst>
                  <a:ext uri="{0D108BD9-81ED-4DB2-BD59-A6C34878D82A}">
                    <a16:rowId xmlns:a16="http://schemas.microsoft.com/office/drawing/2014/main" val="2679074950"/>
                  </a:ext>
                </a:extLst>
              </a:tr>
              <a:tr h="370840">
                <a:tc>
                  <a:txBody>
                    <a:bodyPr/>
                    <a:lstStyle/>
                    <a:p>
                      <a:r>
                        <a:rPr lang="en-IN" dirty="0"/>
                        <a:t>1</a:t>
                      </a:r>
                    </a:p>
                  </a:txBody>
                  <a:tcPr/>
                </a:tc>
                <a:tc>
                  <a:txBody>
                    <a:bodyPr/>
                    <a:lstStyle/>
                    <a:p>
                      <a:r>
                        <a:rPr lang="en-IN" dirty="0"/>
                        <a:t>One Hidden layer(or very less no. of Hidden Layers)</a:t>
                      </a:r>
                    </a:p>
                  </a:txBody>
                  <a:tcPr/>
                </a:tc>
                <a:tc>
                  <a:txBody>
                    <a:bodyPr/>
                    <a:lstStyle/>
                    <a:p>
                      <a:r>
                        <a:rPr lang="en-IN" dirty="0"/>
                        <a:t>Deep Net’s has many layers of Hidden layers with more no. of neurons in each layers</a:t>
                      </a:r>
                    </a:p>
                  </a:txBody>
                  <a:tcPr/>
                </a:tc>
                <a:extLst>
                  <a:ext uri="{0D108BD9-81ED-4DB2-BD59-A6C34878D82A}">
                    <a16:rowId xmlns:a16="http://schemas.microsoft.com/office/drawing/2014/main" val="2242386959"/>
                  </a:ext>
                </a:extLst>
              </a:tr>
              <a:tr h="370840">
                <a:tc>
                  <a:txBody>
                    <a:bodyPr/>
                    <a:lstStyle/>
                    <a:p>
                      <a:r>
                        <a:rPr lang="en-IN" dirty="0"/>
                        <a:t>2</a:t>
                      </a:r>
                    </a:p>
                  </a:txBody>
                  <a:tcPr/>
                </a:tc>
                <a:tc>
                  <a:txBody>
                    <a:bodyPr/>
                    <a:lstStyle/>
                    <a:p>
                      <a:r>
                        <a:rPr lang="en-IN" dirty="0"/>
                        <a:t>Takes input only as VECTORS</a:t>
                      </a:r>
                    </a:p>
                  </a:txBody>
                  <a:tcPr/>
                </a:tc>
                <a:tc>
                  <a:txBody>
                    <a:bodyPr/>
                    <a:lstStyle/>
                    <a:p>
                      <a:r>
                        <a:rPr lang="en-IN" dirty="0"/>
                        <a:t>DL can have raw data like image, text as inputs</a:t>
                      </a:r>
                    </a:p>
                  </a:txBody>
                  <a:tcPr/>
                </a:tc>
                <a:extLst>
                  <a:ext uri="{0D108BD9-81ED-4DB2-BD59-A6C34878D82A}">
                    <a16:rowId xmlns:a16="http://schemas.microsoft.com/office/drawing/2014/main" val="779036387"/>
                  </a:ext>
                </a:extLst>
              </a:tr>
              <a:tr h="370840">
                <a:tc>
                  <a:txBody>
                    <a:bodyPr/>
                    <a:lstStyle/>
                    <a:p>
                      <a:r>
                        <a:rPr lang="en-IN" dirty="0"/>
                        <a:t>3</a:t>
                      </a:r>
                    </a:p>
                  </a:txBody>
                  <a:tcPr/>
                </a:tc>
                <a:tc>
                  <a:txBody>
                    <a:bodyPr/>
                    <a:lstStyle/>
                    <a:p>
                      <a:r>
                        <a:rPr lang="en-IN" dirty="0"/>
                        <a:t>Shallow net’s needs more parameters to have better fit</a:t>
                      </a:r>
                    </a:p>
                  </a:txBody>
                  <a:tcPr/>
                </a:tc>
                <a:tc>
                  <a:txBody>
                    <a:bodyPr/>
                    <a:lstStyle/>
                    <a:p>
                      <a:r>
                        <a:rPr lang="en-US" sz="1800" b="0" i="0" kern="1200" dirty="0">
                          <a:solidFill>
                            <a:schemeClr val="dk1"/>
                          </a:solidFill>
                          <a:effectLst/>
                          <a:latin typeface="+mn-lt"/>
                          <a:ea typeface="+mn-ea"/>
                          <a:cs typeface="+mn-cs"/>
                        </a:rPr>
                        <a:t>DL can fit functions better with less parameters than a shallow network</a:t>
                      </a:r>
                      <a:endParaRPr lang="en-IN" dirty="0"/>
                    </a:p>
                  </a:txBody>
                  <a:tcPr/>
                </a:tc>
                <a:extLst>
                  <a:ext uri="{0D108BD9-81ED-4DB2-BD59-A6C34878D82A}">
                    <a16:rowId xmlns:a16="http://schemas.microsoft.com/office/drawing/2014/main" val="2943949291"/>
                  </a:ext>
                </a:extLst>
              </a:tr>
              <a:tr h="370840">
                <a:tc>
                  <a:txBody>
                    <a:bodyPr/>
                    <a:lstStyle/>
                    <a:p>
                      <a:r>
                        <a:rPr lang="en-IN" dirty="0"/>
                        <a:t>4</a:t>
                      </a:r>
                    </a:p>
                  </a:txBody>
                  <a:tcPr/>
                </a:tc>
                <a:tc>
                  <a:txBody>
                    <a:bodyPr/>
                    <a:lstStyle/>
                    <a:p>
                      <a:r>
                        <a:rPr lang="en-IN" dirty="0"/>
                        <a:t>Shallow networks with one Hidden layer (same no of neurons as DL) cannot place complex functions over the input space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chemeClr val="dk1"/>
                          </a:solidFill>
                          <a:effectLst/>
                          <a:latin typeface="+mn-lt"/>
                          <a:ea typeface="+mn-ea"/>
                          <a:cs typeface="+mn-cs"/>
                        </a:rPr>
                        <a:t>DL can compactly express highly complex functions over input space </a:t>
                      </a:r>
                      <a:endParaRPr lang="en-IN" dirty="0"/>
                    </a:p>
                    <a:p>
                      <a:endParaRPr lang="en-IN" dirty="0"/>
                    </a:p>
                  </a:txBody>
                  <a:tcPr/>
                </a:tc>
                <a:extLst>
                  <a:ext uri="{0D108BD9-81ED-4DB2-BD59-A6C34878D82A}">
                    <a16:rowId xmlns:a16="http://schemas.microsoft.com/office/drawing/2014/main" val="2468460719"/>
                  </a:ext>
                </a:extLst>
              </a:tr>
              <a:tr h="370840">
                <a:tc>
                  <a:txBody>
                    <a:bodyPr/>
                    <a:lstStyle/>
                    <a:p>
                      <a:r>
                        <a:rPr lang="en-IN" dirty="0"/>
                        <a:t>5</a:t>
                      </a:r>
                    </a:p>
                  </a:txBody>
                  <a:tcPr/>
                </a:tc>
                <a:tc>
                  <a:txBody>
                    <a:bodyPr/>
                    <a:lstStyle/>
                    <a:p>
                      <a:r>
                        <a:rPr lang="en-US" sz="1800" b="0" i="0" kern="1200" dirty="0">
                          <a:solidFill>
                            <a:schemeClr val="dk1"/>
                          </a:solidFill>
                          <a:effectLst/>
                          <a:latin typeface="+mn-lt"/>
                          <a:ea typeface="+mn-ea"/>
                          <a:cs typeface="+mn-cs"/>
                        </a:rPr>
                        <a:t>The number of units in a shallow network grows exponentially with task complexity.</a:t>
                      </a:r>
                      <a:endParaRPr lang="en-IN" dirty="0"/>
                    </a:p>
                  </a:txBody>
                  <a:tcPr/>
                </a:tc>
                <a:tc>
                  <a:txBody>
                    <a:bodyPr/>
                    <a:lstStyle/>
                    <a:p>
                      <a:r>
                        <a:rPr lang="en-IN" dirty="0"/>
                        <a:t>DL don’t need to increase it size(neurons) for complex problems</a:t>
                      </a:r>
                    </a:p>
                  </a:txBody>
                  <a:tcPr/>
                </a:tc>
                <a:extLst>
                  <a:ext uri="{0D108BD9-81ED-4DB2-BD59-A6C34878D82A}">
                    <a16:rowId xmlns:a16="http://schemas.microsoft.com/office/drawing/2014/main" val="1014833824"/>
                  </a:ext>
                </a:extLst>
              </a:tr>
              <a:tr h="370840">
                <a:tc>
                  <a:txBody>
                    <a:bodyPr/>
                    <a:lstStyle/>
                    <a:p>
                      <a:r>
                        <a:rPr lang="en-IN" dirty="0"/>
                        <a:t>6</a:t>
                      </a:r>
                    </a:p>
                  </a:txBody>
                  <a:tcPr/>
                </a:tc>
                <a:tc>
                  <a:txBody>
                    <a:bodyPr/>
                    <a:lstStyle/>
                    <a:p>
                      <a:r>
                        <a:rPr lang="en-US" sz="1800" b="0" i="0" kern="1200" dirty="0">
                          <a:solidFill>
                            <a:schemeClr val="dk1"/>
                          </a:solidFill>
                          <a:effectLst/>
                          <a:latin typeface="+mn-lt"/>
                          <a:ea typeface="+mn-ea"/>
                          <a:cs typeface="+mn-cs"/>
                        </a:rPr>
                        <a:t>Shallow network is more difficult to train with our current algorithms (e.g. it has issues of local minima </a:t>
                      </a:r>
                      <a:r>
                        <a:rPr lang="en-US" sz="1800" b="0" i="0" kern="1200" dirty="0" err="1">
                          <a:solidFill>
                            <a:schemeClr val="dk1"/>
                          </a:solidFill>
                          <a:effectLst/>
                          <a:latin typeface="+mn-lt"/>
                          <a:ea typeface="+mn-ea"/>
                          <a:cs typeface="+mn-cs"/>
                        </a:rPr>
                        <a:t>etc</a:t>
                      </a:r>
                      <a:r>
                        <a:rPr lang="en-US" sz="1800" b="0" i="0" kern="1200" dirty="0">
                          <a:solidFill>
                            <a:schemeClr val="dk1"/>
                          </a:solidFill>
                          <a:effectLst/>
                          <a:latin typeface="+mn-lt"/>
                          <a:ea typeface="+mn-ea"/>
                          <a:cs typeface="+mn-cs"/>
                        </a:rPr>
                        <a:t>)</a:t>
                      </a:r>
                      <a:endParaRPr lang="en-IN" dirty="0"/>
                    </a:p>
                  </a:txBody>
                  <a:tcPr/>
                </a:tc>
                <a:tc>
                  <a:txBody>
                    <a:bodyPr/>
                    <a:lstStyle/>
                    <a:p>
                      <a:r>
                        <a:rPr lang="en-IN" dirty="0"/>
                        <a:t>Training in DL is easy and no issue of local minima in DL</a:t>
                      </a:r>
                    </a:p>
                  </a:txBody>
                  <a:tcPr/>
                </a:tc>
                <a:extLst>
                  <a:ext uri="{0D108BD9-81ED-4DB2-BD59-A6C34878D82A}">
                    <a16:rowId xmlns:a16="http://schemas.microsoft.com/office/drawing/2014/main" val="2341360034"/>
                  </a:ext>
                </a:extLst>
              </a:tr>
            </a:tbl>
          </a:graphicData>
        </a:graphic>
      </p:graphicFrame>
    </p:spTree>
    <p:extLst>
      <p:ext uri="{BB962C8B-B14F-4D97-AF65-F5344CB8AC3E}">
        <p14:creationId xmlns:p14="http://schemas.microsoft.com/office/powerpoint/2010/main" val="396668999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0432D9F-A35F-41D8-A684-5C971BD0703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193942" cy="1135464"/>
          </a:xfrm>
          <a:prstGeom prst="rect">
            <a:avLst/>
          </a:prstGeom>
        </p:spPr>
      </p:pic>
      <p:sp>
        <p:nvSpPr>
          <p:cNvPr id="5" name="Title 1">
            <a:extLst>
              <a:ext uri="{FF2B5EF4-FFF2-40B4-BE49-F238E27FC236}">
                <a16:creationId xmlns:a16="http://schemas.microsoft.com/office/drawing/2014/main" id="{FB943101-B166-427C-8E10-700F73F1D716}"/>
              </a:ext>
            </a:extLst>
          </p:cNvPr>
          <p:cNvSpPr txBox="1">
            <a:spLocks/>
          </p:cNvSpPr>
          <p:nvPr/>
        </p:nvSpPr>
        <p:spPr>
          <a:xfrm>
            <a:off x="1466487" y="148345"/>
            <a:ext cx="10524407" cy="1510773"/>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defTabSz="799425">
              <a:defRPr/>
            </a:pPr>
            <a:r>
              <a:rPr lang="en-IN" sz="3700" b="1" spc="-5" dirty="0">
                <a:solidFill>
                  <a:srgbClr val="0000FF"/>
                </a:solidFill>
                <a:latin typeface="Bookman Old Style" panose="02050604050505020204" pitchFamily="18" charset="0"/>
                <a:ea typeface="+mn-ea"/>
                <a:cs typeface="Times New Roman"/>
              </a:rPr>
              <a:t>Neural Networks </a:t>
            </a:r>
          </a:p>
          <a:p>
            <a:pPr algn="ctr" defTabSz="799425">
              <a:defRPr/>
            </a:pPr>
            <a:r>
              <a:rPr lang="en-IN" sz="3700" b="1" spc="-5" dirty="0">
                <a:solidFill>
                  <a:srgbClr val="0000FF"/>
                </a:solidFill>
                <a:latin typeface="Bookman Old Style" panose="02050604050505020204" pitchFamily="18" charset="0"/>
                <a:ea typeface="+mn-ea"/>
                <a:cs typeface="Times New Roman"/>
              </a:rPr>
              <a:t>As</a:t>
            </a:r>
          </a:p>
          <a:p>
            <a:pPr algn="ctr" defTabSz="799425">
              <a:defRPr/>
            </a:pPr>
            <a:r>
              <a:rPr lang="en-IN" sz="3700" b="1" spc="-5" dirty="0">
                <a:solidFill>
                  <a:srgbClr val="0000FF"/>
                </a:solidFill>
                <a:latin typeface="Bookman Old Style" panose="02050604050505020204" pitchFamily="18" charset="0"/>
                <a:ea typeface="+mn-ea"/>
                <a:cs typeface="Times New Roman"/>
              </a:rPr>
              <a:t>Universal Function Approximation</a:t>
            </a:r>
          </a:p>
        </p:txBody>
      </p:sp>
      <p:pic>
        <p:nvPicPr>
          <p:cNvPr id="6" name="Picture 5">
            <a:extLst>
              <a:ext uri="{FF2B5EF4-FFF2-40B4-BE49-F238E27FC236}">
                <a16:creationId xmlns:a16="http://schemas.microsoft.com/office/drawing/2014/main" id="{6F82A6CB-366D-4FF9-B914-0B5ED8A175E7}"/>
              </a:ext>
            </a:extLst>
          </p:cNvPr>
          <p:cNvPicPr>
            <a:picLocks noChangeAspect="1"/>
          </p:cNvPicPr>
          <p:nvPr/>
        </p:nvPicPr>
        <p:blipFill>
          <a:blip r:embed="rId3"/>
          <a:stretch>
            <a:fillRect/>
          </a:stretch>
        </p:blipFill>
        <p:spPr>
          <a:xfrm>
            <a:off x="245686" y="2374319"/>
            <a:ext cx="8172450" cy="4008008"/>
          </a:xfrm>
          <a:prstGeom prst="rect">
            <a:avLst/>
          </a:prstGeom>
        </p:spPr>
      </p:pic>
      <p:sp>
        <p:nvSpPr>
          <p:cNvPr id="8" name="TextBox 7">
            <a:extLst>
              <a:ext uri="{FF2B5EF4-FFF2-40B4-BE49-F238E27FC236}">
                <a16:creationId xmlns:a16="http://schemas.microsoft.com/office/drawing/2014/main" id="{6BCC9794-F4D0-41E8-B6FE-10C9F0B2D895}"/>
              </a:ext>
            </a:extLst>
          </p:cNvPr>
          <p:cNvSpPr txBox="1"/>
          <p:nvPr/>
        </p:nvSpPr>
        <p:spPr>
          <a:xfrm>
            <a:off x="8418136" y="2073897"/>
            <a:ext cx="3421930" cy="4524315"/>
          </a:xfrm>
          <a:prstGeom prst="rect">
            <a:avLst/>
          </a:prstGeom>
          <a:noFill/>
        </p:spPr>
        <p:txBody>
          <a:bodyPr wrap="square" rtlCol="0">
            <a:spAutoFit/>
          </a:bodyPr>
          <a:lstStyle/>
          <a:p>
            <a:pPr algn="just"/>
            <a:r>
              <a:rPr lang="en-IN" dirty="0"/>
              <a:t>The output to be predicted is GENDER from the inputs Heights &amp; width.</a:t>
            </a:r>
          </a:p>
          <a:p>
            <a:pPr algn="l"/>
            <a:r>
              <a:rPr lang="en-US" b="1" i="0" dirty="0">
                <a:solidFill>
                  <a:srgbClr val="292929"/>
                </a:solidFill>
                <a:effectLst/>
                <a:latin typeface="charter"/>
              </a:rPr>
              <a:t>Without Activation part </a:t>
            </a:r>
          </a:p>
          <a:p>
            <a:pPr algn="l"/>
            <a:r>
              <a:rPr lang="en-US" b="0" i="0" dirty="0">
                <a:solidFill>
                  <a:srgbClr val="292929"/>
                </a:solidFill>
                <a:effectLst/>
                <a:latin typeface="charter"/>
              </a:rPr>
              <a:t>h₁ is a linear function of both weight and height with parameters w₁, w₂, and the bias term b₁. Therefore mathematically,</a:t>
            </a:r>
          </a:p>
          <a:p>
            <a:pPr algn="l"/>
            <a:r>
              <a:rPr lang="en-US" b="1" i="0" dirty="0">
                <a:solidFill>
                  <a:srgbClr val="292929"/>
                </a:solidFill>
                <a:effectLst/>
                <a:latin typeface="charter"/>
              </a:rPr>
              <a:t>h₁ = w₁*weight + w₂*height + b₁</a:t>
            </a:r>
          </a:p>
          <a:p>
            <a:pPr algn="l"/>
            <a:r>
              <a:rPr lang="en-US" dirty="0">
                <a:solidFill>
                  <a:srgbClr val="292929"/>
                </a:solidFill>
                <a:latin typeface="charter"/>
              </a:rPr>
              <a:t>Similarly</a:t>
            </a:r>
          </a:p>
          <a:p>
            <a:pPr algn="l"/>
            <a:r>
              <a:rPr lang="en-US" b="1" i="0" dirty="0">
                <a:solidFill>
                  <a:srgbClr val="292929"/>
                </a:solidFill>
                <a:effectLst/>
                <a:latin typeface="charter"/>
              </a:rPr>
              <a:t>h2 = w₃*weight + w₄*height + b₂</a:t>
            </a:r>
            <a:endParaRPr lang="en-IN" b="1" dirty="0"/>
          </a:p>
          <a:p>
            <a:pPr algn="just"/>
            <a:r>
              <a:rPr lang="en-US" b="0" i="0" dirty="0">
                <a:solidFill>
                  <a:srgbClr val="C00000"/>
                </a:solidFill>
                <a:effectLst/>
                <a:latin typeface="charter"/>
              </a:rPr>
              <a:t>we realize that o1 is also a linear function of h₁ and h2, and therefore depends linearly on input attributes weight and height as well.</a:t>
            </a:r>
            <a:endParaRPr lang="en-IN" dirty="0">
              <a:solidFill>
                <a:srgbClr val="C00000"/>
              </a:solidFill>
            </a:endParaRPr>
          </a:p>
        </p:txBody>
      </p:sp>
    </p:spTree>
    <p:extLst>
      <p:ext uri="{BB962C8B-B14F-4D97-AF65-F5344CB8AC3E}">
        <p14:creationId xmlns:p14="http://schemas.microsoft.com/office/powerpoint/2010/main" val="78762371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0432D9F-A35F-41D8-A684-5C971BD0703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193942" cy="1135464"/>
          </a:xfrm>
          <a:prstGeom prst="rect">
            <a:avLst/>
          </a:prstGeom>
        </p:spPr>
      </p:pic>
      <p:sp>
        <p:nvSpPr>
          <p:cNvPr id="5" name="Title 1">
            <a:extLst>
              <a:ext uri="{FF2B5EF4-FFF2-40B4-BE49-F238E27FC236}">
                <a16:creationId xmlns:a16="http://schemas.microsoft.com/office/drawing/2014/main" id="{FB943101-B166-427C-8E10-700F73F1D716}"/>
              </a:ext>
            </a:extLst>
          </p:cNvPr>
          <p:cNvSpPr txBox="1">
            <a:spLocks/>
          </p:cNvSpPr>
          <p:nvPr/>
        </p:nvSpPr>
        <p:spPr>
          <a:xfrm>
            <a:off x="1327941" y="0"/>
            <a:ext cx="10524407" cy="113546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defTabSz="799425">
              <a:defRPr/>
            </a:pPr>
            <a:r>
              <a:rPr lang="en-IN" sz="2600" b="1" spc="-5" dirty="0">
                <a:solidFill>
                  <a:srgbClr val="0000FF"/>
                </a:solidFill>
                <a:latin typeface="Bookman Old Style" panose="02050604050505020204" pitchFamily="18" charset="0"/>
                <a:ea typeface="+mn-ea"/>
                <a:cs typeface="Times New Roman"/>
              </a:rPr>
              <a:t>Neural Networks -</a:t>
            </a:r>
          </a:p>
          <a:p>
            <a:pPr algn="ctr" defTabSz="799425">
              <a:defRPr/>
            </a:pPr>
            <a:r>
              <a:rPr lang="en-IN" sz="2600" b="1" spc="-5" dirty="0">
                <a:solidFill>
                  <a:srgbClr val="0000FF"/>
                </a:solidFill>
                <a:latin typeface="Bookman Old Style" panose="02050604050505020204" pitchFamily="18" charset="0"/>
                <a:ea typeface="+mn-ea"/>
                <a:cs typeface="Times New Roman"/>
              </a:rPr>
              <a:t>Universal Function Approximation - Continued</a:t>
            </a:r>
          </a:p>
        </p:txBody>
      </p:sp>
      <p:sp>
        <p:nvSpPr>
          <p:cNvPr id="8" name="TextBox 7">
            <a:extLst>
              <a:ext uri="{FF2B5EF4-FFF2-40B4-BE49-F238E27FC236}">
                <a16:creationId xmlns:a16="http://schemas.microsoft.com/office/drawing/2014/main" id="{6BCC9794-F4D0-41E8-B6FE-10C9F0B2D895}"/>
              </a:ext>
            </a:extLst>
          </p:cNvPr>
          <p:cNvSpPr txBox="1"/>
          <p:nvPr/>
        </p:nvSpPr>
        <p:spPr>
          <a:xfrm>
            <a:off x="810705" y="1135464"/>
            <a:ext cx="10819970" cy="5632311"/>
          </a:xfrm>
          <a:prstGeom prst="rect">
            <a:avLst/>
          </a:prstGeom>
          <a:noFill/>
        </p:spPr>
        <p:txBody>
          <a:bodyPr wrap="square" rtlCol="0">
            <a:spAutoFit/>
          </a:bodyPr>
          <a:lstStyle/>
          <a:p>
            <a:pPr marL="285750" indent="-285750">
              <a:buFont typeface="Wingdings" panose="05000000000000000000" pitchFamily="2" charset="2"/>
              <a:buChar char="q"/>
            </a:pPr>
            <a:r>
              <a:rPr lang="en-IN" sz="2400" dirty="0">
                <a:solidFill>
                  <a:srgbClr val="C00000"/>
                </a:solidFill>
              </a:rPr>
              <a:t>The above equations (in previous slide) seems to be Linear, but  we need a Universal Approximator which approximates non linear data’s also</a:t>
            </a:r>
          </a:p>
          <a:p>
            <a:pPr algn="ctr"/>
            <a:r>
              <a:rPr lang="en-US" sz="2400" b="0" i="0" u="sng" dirty="0">
                <a:solidFill>
                  <a:srgbClr val="002060"/>
                </a:solidFill>
                <a:effectLst/>
                <a:latin typeface="charter"/>
              </a:rPr>
              <a:t>This is where activation layers come into play.</a:t>
            </a:r>
            <a:endParaRPr lang="en-IN" sz="2400" b="0" i="0" u="sng" dirty="0">
              <a:solidFill>
                <a:srgbClr val="002060"/>
              </a:solidFill>
              <a:effectLst/>
              <a:latin typeface="charter"/>
            </a:endParaRPr>
          </a:p>
          <a:p>
            <a:pPr algn="just"/>
            <a:r>
              <a:rPr lang="en-US" sz="2400" b="0" i="0" dirty="0">
                <a:solidFill>
                  <a:srgbClr val="292929"/>
                </a:solidFill>
                <a:effectLst/>
                <a:latin typeface="charter"/>
              </a:rPr>
              <a:t>An activation layer is applied right after a linear layer in the Neural Network to provide non-linearities. </a:t>
            </a:r>
          </a:p>
          <a:p>
            <a:pPr algn="just"/>
            <a:r>
              <a:rPr lang="en-US" sz="2400" b="0" i="0" dirty="0">
                <a:solidFill>
                  <a:srgbClr val="292929"/>
                </a:solidFill>
                <a:effectLst/>
                <a:latin typeface="charter"/>
              </a:rPr>
              <a:t>Non-linearities help Neural Networks perform more complex tasks.</a:t>
            </a:r>
          </a:p>
          <a:p>
            <a:pPr algn="just"/>
            <a:r>
              <a:rPr lang="en-US" sz="2400" b="0" i="0" dirty="0">
                <a:solidFill>
                  <a:srgbClr val="292929"/>
                </a:solidFill>
                <a:effectLst/>
                <a:latin typeface="charter"/>
              </a:rPr>
              <a:t> An activation layer operates on activations (h₁, h</a:t>
            </a:r>
            <a:r>
              <a:rPr lang="en-US" sz="2400" b="0" i="0" baseline="-25000" dirty="0">
                <a:solidFill>
                  <a:srgbClr val="292929"/>
                </a:solidFill>
                <a:effectLst/>
                <a:latin typeface="charter"/>
              </a:rPr>
              <a:t>2</a:t>
            </a:r>
            <a:r>
              <a:rPr lang="en-US" sz="2400" b="0" i="0" dirty="0">
                <a:solidFill>
                  <a:srgbClr val="292929"/>
                </a:solidFill>
                <a:effectLst/>
                <a:latin typeface="charter"/>
              </a:rPr>
              <a:t> in this case) and modifies them according to the </a:t>
            </a:r>
            <a:r>
              <a:rPr lang="en-US" sz="2400" b="0" i="0" u="sng" dirty="0">
                <a:effectLst/>
                <a:latin typeface="charter"/>
              </a:rPr>
              <a:t>activation function</a:t>
            </a:r>
            <a:r>
              <a:rPr lang="en-US" sz="2400" b="0" i="0" dirty="0">
                <a:solidFill>
                  <a:srgbClr val="292929"/>
                </a:solidFill>
                <a:effectLst/>
                <a:latin typeface="charter"/>
              </a:rPr>
              <a:t> provided for that particular activation layer. Activation functions are generally non-linear except for the </a:t>
            </a:r>
            <a:r>
              <a:rPr lang="en-US" sz="2400" b="0" i="0" u="sng" dirty="0">
                <a:effectLst/>
                <a:latin typeface="charter"/>
              </a:rPr>
              <a:t>identity function</a:t>
            </a:r>
            <a:r>
              <a:rPr lang="en-US" sz="2400" b="0" i="0" dirty="0">
                <a:solidFill>
                  <a:srgbClr val="292929"/>
                </a:solidFill>
                <a:effectLst/>
                <a:latin typeface="charter"/>
              </a:rPr>
              <a:t>. </a:t>
            </a:r>
          </a:p>
          <a:p>
            <a:pPr algn="just"/>
            <a:r>
              <a:rPr lang="en-US" sz="2400" b="0" i="0" dirty="0">
                <a:solidFill>
                  <a:srgbClr val="292929"/>
                </a:solidFill>
                <a:effectLst/>
                <a:latin typeface="charter"/>
              </a:rPr>
              <a:t>Some commonly used activation functions are </a:t>
            </a:r>
            <a:r>
              <a:rPr lang="en-US" sz="2400" b="0" i="0" u="sng" dirty="0" err="1">
                <a:effectLst/>
                <a:latin typeface="charter"/>
                <a:hlinkClick r:id="rId3"/>
              </a:rPr>
              <a:t>ReLu</a:t>
            </a:r>
            <a:r>
              <a:rPr lang="en-US" sz="2400" b="0" i="0" dirty="0">
                <a:solidFill>
                  <a:srgbClr val="292929"/>
                </a:solidFill>
                <a:effectLst/>
                <a:latin typeface="charter"/>
              </a:rPr>
              <a:t>, </a:t>
            </a:r>
            <a:r>
              <a:rPr lang="en-US" sz="2400" b="0" i="0" u="sng" dirty="0">
                <a:effectLst/>
                <a:latin typeface="charter"/>
                <a:hlinkClick r:id="rId4"/>
              </a:rPr>
              <a:t>sigmoid</a:t>
            </a:r>
            <a:r>
              <a:rPr lang="en-US" sz="2400" b="0" i="0" dirty="0">
                <a:solidFill>
                  <a:srgbClr val="292929"/>
                </a:solidFill>
                <a:effectLst/>
                <a:latin typeface="charter"/>
              </a:rPr>
              <a:t>, </a:t>
            </a:r>
            <a:r>
              <a:rPr lang="en-US" sz="2400" b="0" i="0" u="sng" dirty="0" err="1">
                <a:effectLst/>
                <a:latin typeface="charter"/>
                <a:hlinkClick r:id="rId5"/>
              </a:rPr>
              <a:t>softmax</a:t>
            </a:r>
            <a:r>
              <a:rPr lang="en-US" sz="2400" b="0" i="0" dirty="0">
                <a:solidFill>
                  <a:srgbClr val="292929"/>
                </a:solidFill>
                <a:effectLst/>
                <a:latin typeface="charter"/>
              </a:rPr>
              <a:t>, etc. </a:t>
            </a:r>
          </a:p>
          <a:p>
            <a:pPr algn="just"/>
            <a:endParaRPr lang="en-US" sz="2400" b="0" i="0" dirty="0">
              <a:solidFill>
                <a:srgbClr val="292929"/>
              </a:solidFill>
              <a:effectLst/>
              <a:latin typeface="charter"/>
            </a:endParaRPr>
          </a:p>
          <a:p>
            <a:pPr algn="ctr"/>
            <a:r>
              <a:rPr lang="en-US" sz="2400" b="0" i="0" u="sng" dirty="0">
                <a:solidFill>
                  <a:srgbClr val="FF0000"/>
                </a:solidFill>
                <a:effectLst/>
                <a:latin typeface="charter"/>
              </a:rPr>
              <a:t>With the introduction of non-linearities along with linear terms, it becomes possible for a neural network to model any given function approximately on having appropriate parameters(w₁, w₂, b₁, </a:t>
            </a:r>
            <a:r>
              <a:rPr lang="en-US" sz="2400" b="0" i="0" u="sng" dirty="0" err="1">
                <a:solidFill>
                  <a:srgbClr val="FF0000"/>
                </a:solidFill>
                <a:effectLst/>
                <a:latin typeface="charter"/>
              </a:rPr>
              <a:t>etc</a:t>
            </a:r>
            <a:r>
              <a:rPr lang="en-US" sz="2400" b="0" i="0" u="sng" dirty="0">
                <a:solidFill>
                  <a:srgbClr val="FF0000"/>
                </a:solidFill>
                <a:effectLst/>
                <a:latin typeface="charter"/>
              </a:rPr>
              <a:t> in this case). The parameters converge to </a:t>
            </a:r>
            <a:r>
              <a:rPr lang="en-US" sz="2400" b="0" i="1" u="sng" dirty="0">
                <a:solidFill>
                  <a:srgbClr val="FF0000"/>
                </a:solidFill>
                <a:effectLst/>
                <a:latin typeface="charter"/>
              </a:rPr>
              <a:t>appropriateness </a:t>
            </a:r>
            <a:r>
              <a:rPr lang="en-US" sz="2400" b="0" i="0" u="sng" dirty="0">
                <a:solidFill>
                  <a:srgbClr val="FF0000"/>
                </a:solidFill>
                <a:effectLst/>
                <a:latin typeface="charter"/>
              </a:rPr>
              <a:t>on training suitably.</a:t>
            </a:r>
            <a:endParaRPr lang="en-IN" u="sng" dirty="0">
              <a:solidFill>
                <a:srgbClr val="FF0000"/>
              </a:solidFill>
            </a:endParaRPr>
          </a:p>
        </p:txBody>
      </p:sp>
    </p:spTree>
    <p:extLst>
      <p:ext uri="{BB962C8B-B14F-4D97-AF65-F5344CB8AC3E}">
        <p14:creationId xmlns:p14="http://schemas.microsoft.com/office/powerpoint/2010/main" val="410758163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0432D9F-A35F-41D8-A684-5C971BD0703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193942" cy="1135464"/>
          </a:xfrm>
          <a:prstGeom prst="rect">
            <a:avLst/>
          </a:prstGeom>
        </p:spPr>
      </p:pic>
      <p:sp>
        <p:nvSpPr>
          <p:cNvPr id="5" name="Title 1">
            <a:extLst>
              <a:ext uri="{FF2B5EF4-FFF2-40B4-BE49-F238E27FC236}">
                <a16:creationId xmlns:a16="http://schemas.microsoft.com/office/drawing/2014/main" id="{FB943101-B166-427C-8E10-700F73F1D716}"/>
              </a:ext>
            </a:extLst>
          </p:cNvPr>
          <p:cNvSpPr txBox="1">
            <a:spLocks/>
          </p:cNvSpPr>
          <p:nvPr/>
        </p:nvSpPr>
        <p:spPr>
          <a:xfrm>
            <a:off x="1570183" y="148345"/>
            <a:ext cx="9864436" cy="6255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defTabSz="799425">
              <a:defRPr/>
            </a:pPr>
            <a:r>
              <a:rPr lang="en-IN" sz="3700" b="1" spc="-5" dirty="0">
                <a:solidFill>
                  <a:srgbClr val="0000FF"/>
                </a:solidFill>
                <a:latin typeface="Bookman Old Style" panose="02050604050505020204" pitchFamily="18" charset="0"/>
                <a:ea typeface="+mn-ea"/>
                <a:cs typeface="Times New Roman"/>
              </a:rPr>
              <a:t>Points to Remember – Unit 1 </a:t>
            </a:r>
          </a:p>
        </p:txBody>
      </p:sp>
      <p:sp>
        <p:nvSpPr>
          <p:cNvPr id="3" name="TextBox 2">
            <a:extLst>
              <a:ext uri="{FF2B5EF4-FFF2-40B4-BE49-F238E27FC236}">
                <a16:creationId xmlns:a16="http://schemas.microsoft.com/office/drawing/2014/main" id="{32660FEA-BE15-45F9-954A-BB8E338B7C86}"/>
              </a:ext>
            </a:extLst>
          </p:cNvPr>
          <p:cNvSpPr txBox="1"/>
          <p:nvPr/>
        </p:nvSpPr>
        <p:spPr>
          <a:xfrm>
            <a:off x="1339272" y="1551709"/>
            <a:ext cx="9910618" cy="4154984"/>
          </a:xfrm>
          <a:prstGeom prst="rect">
            <a:avLst/>
          </a:prstGeom>
          <a:noFill/>
        </p:spPr>
        <p:txBody>
          <a:bodyPr wrap="square" rtlCol="0">
            <a:spAutoFit/>
          </a:bodyPr>
          <a:lstStyle/>
          <a:p>
            <a:pPr marL="285750" indent="-285750">
              <a:buFont typeface="Wingdings" panose="05000000000000000000" pitchFamily="2" charset="2"/>
              <a:buChar char="Ø"/>
            </a:pPr>
            <a:r>
              <a:rPr lang="en-IN" sz="2400" dirty="0">
                <a:solidFill>
                  <a:srgbClr val="C00000"/>
                </a:solidFill>
                <a:latin typeface="Arial" panose="020B0604020202020204" pitchFamily="34" charset="0"/>
                <a:cs typeface="Arial" panose="020B0604020202020204" pitchFamily="34" charset="0"/>
              </a:rPr>
              <a:t>Why we need ANN?</a:t>
            </a:r>
          </a:p>
          <a:p>
            <a:pPr marL="285750" indent="-285750">
              <a:buFont typeface="Wingdings" panose="05000000000000000000" pitchFamily="2" charset="2"/>
              <a:buChar char="Ø"/>
            </a:pPr>
            <a:r>
              <a:rPr lang="en-IN" sz="2400" dirty="0">
                <a:solidFill>
                  <a:srgbClr val="C00000"/>
                </a:solidFill>
                <a:latin typeface="Arial" panose="020B0604020202020204" pitchFamily="34" charset="0"/>
                <a:cs typeface="Arial" panose="020B0604020202020204" pitchFamily="34" charset="0"/>
              </a:rPr>
              <a:t>Types of Learning/Training</a:t>
            </a:r>
          </a:p>
          <a:p>
            <a:pPr marL="285750" indent="-285750">
              <a:buFont typeface="Wingdings" panose="05000000000000000000" pitchFamily="2" charset="2"/>
              <a:buChar char="Ø"/>
            </a:pPr>
            <a:r>
              <a:rPr lang="en-IN" sz="2400" dirty="0">
                <a:solidFill>
                  <a:srgbClr val="C00000"/>
                </a:solidFill>
                <a:latin typeface="Arial" panose="020B0604020202020204" pitchFamily="34" charset="0"/>
                <a:cs typeface="Arial" panose="020B0604020202020204" pitchFamily="34" charset="0"/>
              </a:rPr>
              <a:t>Linear models</a:t>
            </a:r>
          </a:p>
          <a:p>
            <a:r>
              <a:rPr lang="en-IN" sz="2400" dirty="0">
                <a:solidFill>
                  <a:srgbClr val="C00000"/>
                </a:solidFill>
                <a:latin typeface="Arial" panose="020B0604020202020204" pitchFamily="34" charset="0"/>
                <a:cs typeface="Arial" panose="020B0604020202020204" pitchFamily="34" charset="0"/>
              </a:rPr>
              <a:t>	   </a:t>
            </a:r>
            <a:r>
              <a:rPr lang="en-IN" sz="2400" dirty="0">
                <a:solidFill>
                  <a:srgbClr val="00B050"/>
                </a:solidFill>
                <a:latin typeface="Arial" panose="020B0604020202020204" pitchFamily="34" charset="0"/>
                <a:cs typeface="Arial" panose="020B0604020202020204" pitchFamily="34" charset="0"/>
              </a:rPr>
              <a:t>Perceptron, Regression, SVM</a:t>
            </a:r>
          </a:p>
          <a:p>
            <a:pPr marL="285750" indent="-285750">
              <a:buFont typeface="Wingdings" panose="05000000000000000000" pitchFamily="2" charset="2"/>
              <a:buChar char="Ø"/>
            </a:pPr>
            <a:r>
              <a:rPr lang="en-IN" sz="2400" dirty="0">
                <a:solidFill>
                  <a:srgbClr val="C00000"/>
                </a:solidFill>
                <a:latin typeface="Arial" panose="020B0604020202020204" pitchFamily="34" charset="0"/>
                <a:cs typeface="Arial" panose="020B0604020202020204" pitchFamily="34" charset="0"/>
              </a:rPr>
              <a:t>Issues in Linear models</a:t>
            </a:r>
          </a:p>
          <a:p>
            <a:r>
              <a:rPr lang="en-IN" sz="2400" dirty="0">
                <a:solidFill>
                  <a:srgbClr val="C00000"/>
                </a:solidFill>
                <a:latin typeface="Arial" panose="020B0604020202020204" pitchFamily="34" charset="0"/>
                <a:cs typeface="Arial" panose="020B0604020202020204" pitchFamily="34" charset="0"/>
              </a:rPr>
              <a:t>	 </a:t>
            </a:r>
            <a:r>
              <a:rPr lang="en-IN" sz="2400" dirty="0">
                <a:solidFill>
                  <a:srgbClr val="00B050"/>
                </a:solidFill>
                <a:latin typeface="Arial" panose="020B0604020202020204" pitchFamily="34" charset="0"/>
                <a:cs typeface="Arial" panose="020B0604020202020204" pitchFamily="34" charset="0"/>
              </a:rPr>
              <a:t>Need for Multi Layer networks (Linear inseparable issues)</a:t>
            </a:r>
          </a:p>
          <a:p>
            <a:pPr marL="285750" indent="-285750">
              <a:buFont typeface="Wingdings" panose="05000000000000000000" pitchFamily="2" charset="2"/>
              <a:buChar char="Ø"/>
            </a:pPr>
            <a:r>
              <a:rPr lang="en-IN" sz="2400" dirty="0">
                <a:solidFill>
                  <a:srgbClr val="C00000"/>
                </a:solidFill>
                <a:latin typeface="Arial" panose="020B0604020202020204" pitchFamily="34" charset="0"/>
                <a:cs typeface="Arial" panose="020B0604020202020204" pitchFamily="34" charset="0"/>
              </a:rPr>
              <a:t>Back Propagation Network</a:t>
            </a:r>
          </a:p>
          <a:p>
            <a:r>
              <a:rPr lang="en-IN" sz="2400" dirty="0">
                <a:solidFill>
                  <a:srgbClr val="C00000"/>
                </a:solidFill>
                <a:latin typeface="Arial" panose="020B0604020202020204" pitchFamily="34" charset="0"/>
                <a:cs typeface="Arial" panose="020B0604020202020204" pitchFamily="34" charset="0"/>
              </a:rPr>
              <a:t>	 </a:t>
            </a:r>
            <a:r>
              <a:rPr lang="en-IN" sz="2400" dirty="0">
                <a:solidFill>
                  <a:srgbClr val="00B050"/>
                </a:solidFill>
                <a:latin typeface="Arial" panose="020B0604020202020204" pitchFamily="34" charset="0"/>
                <a:cs typeface="Arial" panose="020B0604020202020204" pitchFamily="34" charset="0"/>
              </a:rPr>
              <a:t>Gradient descent </a:t>
            </a:r>
          </a:p>
          <a:p>
            <a:r>
              <a:rPr lang="en-IN" sz="2400" dirty="0">
                <a:solidFill>
                  <a:srgbClr val="00B050"/>
                </a:solidFill>
                <a:latin typeface="Arial" panose="020B0604020202020204" pitchFamily="34" charset="0"/>
                <a:cs typeface="Arial" panose="020B0604020202020204" pitchFamily="34" charset="0"/>
              </a:rPr>
              <a:t>	 Stochastic Gradient Descent</a:t>
            </a:r>
          </a:p>
          <a:p>
            <a:pPr marL="285750" indent="-285750">
              <a:buFont typeface="Wingdings" panose="05000000000000000000" pitchFamily="2" charset="2"/>
              <a:buChar char="Ø"/>
            </a:pPr>
            <a:r>
              <a:rPr lang="en-IN" sz="2400" dirty="0">
                <a:solidFill>
                  <a:srgbClr val="C00000"/>
                </a:solidFill>
                <a:latin typeface="Arial" panose="020B0604020202020204" pitchFamily="34" charset="0"/>
                <a:cs typeface="Arial" panose="020B0604020202020204" pitchFamily="34" charset="0"/>
              </a:rPr>
              <a:t>Shallow Networks</a:t>
            </a:r>
          </a:p>
          <a:p>
            <a:pPr marL="285750" indent="-285750">
              <a:buFont typeface="Wingdings" panose="05000000000000000000" pitchFamily="2" charset="2"/>
              <a:buChar char="Ø"/>
            </a:pPr>
            <a:r>
              <a:rPr lang="en-IN" sz="2400" dirty="0">
                <a:solidFill>
                  <a:srgbClr val="C00000"/>
                </a:solidFill>
                <a:latin typeface="Arial" panose="020B0604020202020204" pitchFamily="34" charset="0"/>
                <a:cs typeface="Arial" panose="020B0604020202020204" pitchFamily="34" charset="0"/>
              </a:rPr>
              <a:t>Universal Function Approximation</a:t>
            </a:r>
          </a:p>
        </p:txBody>
      </p:sp>
    </p:spTree>
    <p:extLst>
      <p:ext uri="{BB962C8B-B14F-4D97-AF65-F5344CB8AC3E}">
        <p14:creationId xmlns:p14="http://schemas.microsoft.com/office/powerpoint/2010/main" val="423307269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0432D9F-A35F-41D8-A684-5C971BD0703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193942" cy="1135464"/>
          </a:xfrm>
          <a:prstGeom prst="rect">
            <a:avLst/>
          </a:prstGeom>
        </p:spPr>
      </p:pic>
      <p:pic>
        <p:nvPicPr>
          <p:cNvPr id="9" name="Picture 8">
            <a:extLst>
              <a:ext uri="{FF2B5EF4-FFF2-40B4-BE49-F238E27FC236}">
                <a16:creationId xmlns:a16="http://schemas.microsoft.com/office/drawing/2014/main" id="{BCE0C9ED-5132-45EA-9D1D-B63EF6B0FCA8}"/>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rot="20961351">
            <a:off x="361466" y="1508184"/>
            <a:ext cx="6160481" cy="4487789"/>
          </a:xfrm>
          <a:prstGeom prst="rect">
            <a:avLst/>
          </a:prstGeom>
        </p:spPr>
      </p:pic>
      <p:sp>
        <p:nvSpPr>
          <p:cNvPr id="10" name="TextBox 9">
            <a:extLst>
              <a:ext uri="{FF2B5EF4-FFF2-40B4-BE49-F238E27FC236}">
                <a16:creationId xmlns:a16="http://schemas.microsoft.com/office/drawing/2014/main" id="{032E6F05-8978-4422-B409-0EF9FB1661C0}"/>
              </a:ext>
            </a:extLst>
          </p:cNvPr>
          <p:cNvSpPr txBox="1"/>
          <p:nvPr/>
        </p:nvSpPr>
        <p:spPr>
          <a:xfrm rot="20961351">
            <a:off x="1026448" y="5844523"/>
            <a:ext cx="7765331" cy="230832"/>
          </a:xfrm>
          <a:prstGeom prst="rect">
            <a:avLst/>
          </a:prstGeom>
          <a:noFill/>
        </p:spPr>
        <p:txBody>
          <a:bodyPr wrap="square" rtlCol="0">
            <a:spAutoFit/>
          </a:bodyPr>
          <a:lstStyle/>
          <a:p>
            <a:r>
              <a:rPr lang="en-IN" sz="900">
                <a:hlinkClick r:id="rId4" tooltip="https://famvin.org/en/2018/01/28/thank-goes-long-way/"/>
              </a:rPr>
              <a:t>This Photo</a:t>
            </a:r>
            <a:r>
              <a:rPr lang="en-IN" sz="900"/>
              <a:t> by Unknown Author is licensed under </a:t>
            </a:r>
            <a:r>
              <a:rPr lang="en-IN" sz="900">
                <a:hlinkClick r:id="rId5" tooltip="https://creativecommons.org/licenses/by/3.0/"/>
              </a:rPr>
              <a:t>CC BY</a:t>
            </a:r>
            <a:endParaRPr lang="en-IN" sz="900"/>
          </a:p>
        </p:txBody>
      </p:sp>
      <p:sp>
        <p:nvSpPr>
          <p:cNvPr id="11" name="Subtitle 2">
            <a:extLst>
              <a:ext uri="{FF2B5EF4-FFF2-40B4-BE49-F238E27FC236}">
                <a16:creationId xmlns:a16="http://schemas.microsoft.com/office/drawing/2014/main" id="{D3FCBBBE-B910-4497-8589-0787502596EF}"/>
              </a:ext>
            </a:extLst>
          </p:cNvPr>
          <p:cNvSpPr txBox="1">
            <a:spLocks/>
          </p:cNvSpPr>
          <p:nvPr/>
        </p:nvSpPr>
        <p:spPr>
          <a:xfrm>
            <a:off x="6664752" y="2212633"/>
            <a:ext cx="5341404" cy="2135909"/>
          </a:xfrm>
          <a:prstGeom prst="rect">
            <a:avLst/>
          </a:prstGeom>
        </p:spPr>
        <p:txBody>
          <a:bodyPr vert="horz" lIns="91440" tIns="45720" rIns="91440" bIns="45720" rtlCol="0">
            <a:normAutofit fontScale="4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IN" dirty="0"/>
          </a:p>
          <a:p>
            <a:pPr marL="0" indent="0">
              <a:lnSpc>
                <a:spcPct val="120000"/>
              </a:lnSpc>
              <a:spcBef>
                <a:spcPts val="0"/>
              </a:spcBef>
              <a:buNone/>
            </a:pPr>
            <a:r>
              <a:rPr lang="en-IN" sz="3800" dirty="0">
                <a:latin typeface="Arial" panose="020B0604020202020204" pitchFamily="34" charset="0"/>
                <a:cs typeface="Arial" panose="020B0604020202020204" pitchFamily="34" charset="0"/>
              </a:rPr>
              <a:t>Dr. V. Vedanarayanan B.E., M.E., PhD</a:t>
            </a:r>
          </a:p>
          <a:p>
            <a:pPr marL="0" indent="0">
              <a:lnSpc>
                <a:spcPct val="120000"/>
              </a:lnSpc>
              <a:spcBef>
                <a:spcPts val="0"/>
              </a:spcBef>
              <a:buNone/>
            </a:pPr>
            <a:r>
              <a:rPr lang="en-IN" sz="3800" dirty="0">
                <a:latin typeface="Arial" panose="020B0604020202020204" pitchFamily="34" charset="0"/>
                <a:cs typeface="Arial" panose="020B0604020202020204" pitchFamily="34" charset="0"/>
              </a:rPr>
              <a:t>Assistant Professor, Department of ECE,</a:t>
            </a:r>
          </a:p>
          <a:p>
            <a:pPr marL="0" indent="0">
              <a:lnSpc>
                <a:spcPct val="120000"/>
              </a:lnSpc>
              <a:spcBef>
                <a:spcPts val="0"/>
              </a:spcBef>
              <a:buNone/>
            </a:pPr>
            <a:r>
              <a:rPr lang="en-IN" sz="3800" dirty="0">
                <a:latin typeface="Arial" panose="020B0604020202020204" pitchFamily="34" charset="0"/>
                <a:cs typeface="Arial" panose="020B0604020202020204" pitchFamily="34" charset="0"/>
              </a:rPr>
              <a:t>School of Electrical and Electronics</a:t>
            </a:r>
          </a:p>
          <a:p>
            <a:pPr marL="0" indent="0">
              <a:lnSpc>
                <a:spcPct val="120000"/>
              </a:lnSpc>
              <a:spcBef>
                <a:spcPts val="0"/>
              </a:spcBef>
              <a:buNone/>
            </a:pPr>
            <a:r>
              <a:rPr lang="en-IN" sz="3800" dirty="0">
                <a:latin typeface="Arial" panose="020B0604020202020204" pitchFamily="34" charset="0"/>
                <a:cs typeface="Arial" panose="020B0604020202020204" pitchFamily="34" charset="0"/>
              </a:rPr>
              <a:t>Sathyabama Institute of Science and technology</a:t>
            </a:r>
          </a:p>
          <a:p>
            <a:pPr marL="0" indent="0">
              <a:lnSpc>
                <a:spcPct val="120000"/>
              </a:lnSpc>
              <a:spcBef>
                <a:spcPts val="0"/>
              </a:spcBef>
              <a:buNone/>
            </a:pPr>
            <a:r>
              <a:rPr lang="en-IN" sz="3800" dirty="0">
                <a:latin typeface="Arial" panose="020B0604020202020204" pitchFamily="34" charset="0"/>
                <a:cs typeface="Arial" panose="020B0604020202020204" pitchFamily="34" charset="0"/>
              </a:rPr>
              <a:t>Vedanarayanan.etc@sathyabama.ac.in</a:t>
            </a:r>
          </a:p>
        </p:txBody>
      </p:sp>
    </p:spTree>
    <p:extLst>
      <p:ext uri="{BB962C8B-B14F-4D97-AF65-F5344CB8AC3E}">
        <p14:creationId xmlns:p14="http://schemas.microsoft.com/office/powerpoint/2010/main" val="3315510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34EB4AF-C059-46F8-95B6-56BB7A0D3CBB}"/>
              </a:ext>
            </a:extLst>
          </p:cNvPr>
          <p:cNvPicPr>
            <a:picLocks noChangeAspect="1"/>
          </p:cNvPicPr>
          <p:nvPr/>
        </p:nvPicPr>
        <p:blipFill>
          <a:blip r:embed="rId2"/>
          <a:stretch>
            <a:fillRect/>
          </a:stretch>
        </p:blipFill>
        <p:spPr>
          <a:xfrm>
            <a:off x="6" y="5680220"/>
            <a:ext cx="1348503" cy="1177781"/>
          </a:xfrm>
          <a:prstGeom prst="rect">
            <a:avLst/>
          </a:prstGeom>
        </p:spPr>
      </p:pic>
      <p:sp>
        <p:nvSpPr>
          <p:cNvPr id="4" name="Subtitle 2">
            <a:extLst>
              <a:ext uri="{FF2B5EF4-FFF2-40B4-BE49-F238E27FC236}">
                <a16:creationId xmlns:a16="http://schemas.microsoft.com/office/drawing/2014/main" id="{E892CF5D-1281-4D15-820D-E4789AD6324E}"/>
              </a:ext>
            </a:extLst>
          </p:cNvPr>
          <p:cNvSpPr txBox="1">
            <a:spLocks/>
          </p:cNvSpPr>
          <p:nvPr/>
        </p:nvSpPr>
        <p:spPr>
          <a:xfrm>
            <a:off x="193963" y="140022"/>
            <a:ext cx="11813309" cy="104775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10000"/>
              </a:lnSpc>
              <a:spcBef>
                <a:spcPts val="600"/>
              </a:spcBef>
              <a:spcAft>
                <a:spcPts val="600"/>
              </a:spcAft>
            </a:pPr>
            <a:r>
              <a:rPr lang="en-IN" sz="3800" b="1" dirty="0">
                <a:solidFill>
                  <a:srgbClr val="FF0000"/>
                </a:solidFill>
                <a:latin typeface="Arial" panose="020B0604020202020204" pitchFamily="34" charset="0"/>
                <a:cs typeface="Arial" panose="020B0604020202020204" pitchFamily="34" charset="0"/>
              </a:rPr>
              <a:t>SECA4002 – DEEP LEARNING NEURAL NETWORKS</a:t>
            </a:r>
          </a:p>
        </p:txBody>
      </p:sp>
      <p:sp>
        <p:nvSpPr>
          <p:cNvPr id="8" name="Title 1">
            <a:extLst>
              <a:ext uri="{FF2B5EF4-FFF2-40B4-BE49-F238E27FC236}">
                <a16:creationId xmlns:a16="http://schemas.microsoft.com/office/drawing/2014/main" id="{FEAC3975-9F3D-4011-92B6-4C8C3D81E884}"/>
              </a:ext>
            </a:extLst>
          </p:cNvPr>
          <p:cNvSpPr txBox="1">
            <a:spLocks/>
          </p:cNvSpPr>
          <p:nvPr/>
        </p:nvSpPr>
        <p:spPr>
          <a:xfrm>
            <a:off x="572796" y="2054347"/>
            <a:ext cx="10515600" cy="691636"/>
          </a:xfrm>
          <a:prstGeom prst="rect">
            <a:avLst/>
          </a:prstGeom>
        </p:spPr>
        <p:txBody>
          <a:bodyPr vert="horz" lIns="91440" tIns="45720" rIns="91440" bIns="45720" rtlCol="0" anchor="b">
            <a:noAutofit/>
          </a:bodyPr>
          <a:lstStyle>
            <a:defPPr>
              <a:defRPr lang="en-US"/>
            </a:defPPr>
            <a:lvl1pPr marL="70484" defTabSz="914377">
              <a:lnSpc>
                <a:spcPct val="90000"/>
              </a:lnSpc>
              <a:spcBef>
                <a:spcPct val="0"/>
              </a:spcBef>
              <a:buNone/>
              <a:tabLst>
                <a:tab pos="810874" algn="l"/>
                <a:tab pos="5734542" algn="l"/>
              </a:tabLst>
              <a:defRPr sz="2800">
                <a:solidFill>
                  <a:srgbClr val="0070C0"/>
                </a:solidFill>
                <a:latin typeface="Arial" panose="020B0604020202020204" pitchFamily="34" charset="0"/>
                <a:ea typeface="+mj-ea"/>
                <a:cs typeface="Arial" panose="020B0604020202020204" pitchFamily="34" charset="0"/>
              </a:defRPr>
            </a:lvl1pPr>
          </a:lstStyle>
          <a:p>
            <a:endParaRPr lang="en-IN" dirty="0"/>
          </a:p>
          <a:p>
            <a:endParaRPr lang="en-IN" dirty="0"/>
          </a:p>
          <a:p>
            <a:r>
              <a:rPr lang="en-IN" b="1" dirty="0"/>
              <a:t>Detailed Syllabus:</a:t>
            </a:r>
          </a:p>
          <a:p>
            <a:br>
              <a:rPr lang="en-IN" dirty="0"/>
            </a:br>
            <a:endParaRPr lang="en-IN" dirty="0"/>
          </a:p>
        </p:txBody>
      </p:sp>
      <p:sp>
        <p:nvSpPr>
          <p:cNvPr id="10" name="TextBox 9">
            <a:extLst>
              <a:ext uri="{FF2B5EF4-FFF2-40B4-BE49-F238E27FC236}">
                <a16:creationId xmlns:a16="http://schemas.microsoft.com/office/drawing/2014/main" id="{DF697086-BEE2-45E4-8BC4-354C919BEE98}"/>
              </a:ext>
            </a:extLst>
          </p:cNvPr>
          <p:cNvSpPr txBox="1"/>
          <p:nvPr/>
        </p:nvSpPr>
        <p:spPr>
          <a:xfrm>
            <a:off x="1274619" y="2254401"/>
            <a:ext cx="10515600" cy="3241272"/>
          </a:xfrm>
          <a:prstGeom prst="rect">
            <a:avLst/>
          </a:prstGeom>
          <a:noFill/>
        </p:spPr>
        <p:txBody>
          <a:bodyPr wrap="square">
            <a:spAutoFit/>
          </a:bodyPr>
          <a:lstStyle/>
          <a:p>
            <a:pPr algn="just">
              <a:lnSpc>
                <a:spcPct val="107000"/>
              </a:lnSpc>
              <a:spcAft>
                <a:spcPts val="800"/>
              </a:spcAft>
            </a:pPr>
            <a:r>
              <a:rPr lang="en-US" sz="2800" b="1" spc="-15" dirty="0">
                <a:effectLst/>
                <a:latin typeface="Bookman Old Style" panose="02050604050505020204" pitchFamily="18" charset="0"/>
                <a:ea typeface="Calibri" panose="020F0502020204030204" pitchFamily="34" charset="0"/>
                <a:cs typeface="Arial" panose="020B0604020202020204" pitchFamily="34" charset="0"/>
              </a:rPr>
              <a:t>UNIT 1: INTRODUCTION TO DEEP LEARNING </a:t>
            </a:r>
            <a:endParaRPr lang="en-IN" sz="2800" dirty="0">
              <a:effectLst/>
              <a:latin typeface="Bookman Old Style" panose="02050604050505020204" pitchFamily="18" charset="0"/>
              <a:ea typeface="Calibri" panose="020F0502020204030204" pitchFamily="34" charset="0"/>
              <a:cs typeface="Arial" panose="020B0604020202020204" pitchFamily="34" charset="0"/>
            </a:endParaRPr>
          </a:p>
          <a:p>
            <a:pPr algn="just"/>
            <a:r>
              <a:rPr lang="en-US" sz="2800" spc="-15" dirty="0">
                <a:effectLst/>
                <a:latin typeface="Bookman Old Style" panose="02050604050505020204" pitchFamily="18" charset="0"/>
                <a:ea typeface="Calibri" panose="020F0502020204030204" pitchFamily="34" charset="0"/>
                <a:cs typeface="Arial" panose="020B0604020202020204" pitchFamily="34" charset="0"/>
              </a:rPr>
              <a:t>Introduction to machine learning- Linear models (SVMs and Perceptron’s, logistic regression)- Intro to Neural Nets: What a shallow network computes- Training a network: loss functions, back propagation and stochastic gradient descent- Neural networks as universal function approximates</a:t>
            </a:r>
            <a:endParaRPr lang="en-US" sz="2800" dirty="0">
              <a:solidFill>
                <a:srgbClr val="231F20"/>
              </a:solidFill>
              <a:effectLst/>
              <a:latin typeface="Bookman Old Style" panose="02050604050505020204" pitchFamily="18" charset="0"/>
              <a:ea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BC6CEC93-7A24-4646-A297-8A1CC4A4D243}"/>
              </a:ext>
            </a:extLst>
          </p:cNvPr>
          <p:cNvSpPr>
            <a:spLocks noGrp="1"/>
          </p:cNvSpPr>
          <p:nvPr>
            <p:ph type="sldNum" sz="quarter" idx="12"/>
          </p:nvPr>
        </p:nvSpPr>
        <p:spPr/>
        <p:txBody>
          <a:bodyPr/>
          <a:lstStyle/>
          <a:p>
            <a:fld id="{CFB90EB3-43DD-4781-AA94-EC840833DA96}" type="slidenum">
              <a:rPr lang="en-IN" smtClean="0"/>
              <a:t>12</a:t>
            </a:fld>
            <a:endParaRPr lang="en-IN"/>
          </a:p>
        </p:txBody>
      </p:sp>
    </p:spTree>
    <p:extLst>
      <p:ext uri="{BB962C8B-B14F-4D97-AF65-F5344CB8AC3E}">
        <p14:creationId xmlns:p14="http://schemas.microsoft.com/office/powerpoint/2010/main" val="17879693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34EB4AF-C059-46F8-95B6-56BB7A0D3CBB}"/>
              </a:ext>
            </a:extLst>
          </p:cNvPr>
          <p:cNvPicPr>
            <a:picLocks noChangeAspect="1"/>
          </p:cNvPicPr>
          <p:nvPr/>
        </p:nvPicPr>
        <p:blipFill>
          <a:blip r:embed="rId2"/>
          <a:stretch>
            <a:fillRect/>
          </a:stretch>
        </p:blipFill>
        <p:spPr>
          <a:xfrm>
            <a:off x="0" y="0"/>
            <a:ext cx="1348503" cy="1177781"/>
          </a:xfrm>
          <a:prstGeom prst="rect">
            <a:avLst/>
          </a:prstGeom>
        </p:spPr>
      </p:pic>
      <p:sp>
        <p:nvSpPr>
          <p:cNvPr id="4" name="Subtitle 2">
            <a:extLst>
              <a:ext uri="{FF2B5EF4-FFF2-40B4-BE49-F238E27FC236}">
                <a16:creationId xmlns:a16="http://schemas.microsoft.com/office/drawing/2014/main" id="{E892CF5D-1281-4D15-820D-E4789AD6324E}"/>
              </a:ext>
            </a:extLst>
          </p:cNvPr>
          <p:cNvSpPr txBox="1">
            <a:spLocks/>
          </p:cNvSpPr>
          <p:nvPr/>
        </p:nvSpPr>
        <p:spPr>
          <a:xfrm>
            <a:off x="193963" y="140022"/>
            <a:ext cx="11813309" cy="104775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10000"/>
              </a:lnSpc>
              <a:spcBef>
                <a:spcPts val="600"/>
              </a:spcBef>
              <a:spcAft>
                <a:spcPts val="600"/>
              </a:spcAft>
            </a:pPr>
            <a:r>
              <a:rPr lang="en-IN" sz="3800" b="1" dirty="0">
                <a:solidFill>
                  <a:srgbClr val="FF0000"/>
                </a:solidFill>
                <a:latin typeface="Arial" panose="020B0604020202020204" pitchFamily="34" charset="0"/>
                <a:cs typeface="Arial" panose="020B0604020202020204" pitchFamily="34" charset="0"/>
              </a:rPr>
              <a:t>SECA4002 – DEEP LEARNING NEURAL NETWORKS</a:t>
            </a:r>
          </a:p>
        </p:txBody>
      </p:sp>
      <p:sp>
        <p:nvSpPr>
          <p:cNvPr id="8" name="Title 1">
            <a:extLst>
              <a:ext uri="{FF2B5EF4-FFF2-40B4-BE49-F238E27FC236}">
                <a16:creationId xmlns:a16="http://schemas.microsoft.com/office/drawing/2014/main" id="{FEAC3975-9F3D-4011-92B6-4C8C3D81E884}"/>
              </a:ext>
            </a:extLst>
          </p:cNvPr>
          <p:cNvSpPr txBox="1">
            <a:spLocks/>
          </p:cNvSpPr>
          <p:nvPr/>
        </p:nvSpPr>
        <p:spPr>
          <a:xfrm>
            <a:off x="572796" y="1902690"/>
            <a:ext cx="10515600" cy="691636"/>
          </a:xfrm>
          <a:prstGeom prst="rect">
            <a:avLst/>
          </a:prstGeom>
        </p:spPr>
        <p:txBody>
          <a:bodyPr vert="horz" lIns="91440" tIns="45720" rIns="91440" bIns="45720" rtlCol="0" anchor="b">
            <a:noAutofit/>
          </a:bodyPr>
          <a:lstStyle>
            <a:defPPr>
              <a:defRPr lang="en-US"/>
            </a:defPPr>
            <a:lvl1pPr marL="70484" defTabSz="914377">
              <a:lnSpc>
                <a:spcPct val="90000"/>
              </a:lnSpc>
              <a:spcBef>
                <a:spcPct val="0"/>
              </a:spcBef>
              <a:buNone/>
              <a:tabLst>
                <a:tab pos="810874" algn="l"/>
                <a:tab pos="5734542" algn="l"/>
              </a:tabLst>
              <a:defRPr sz="2800">
                <a:solidFill>
                  <a:srgbClr val="0070C0"/>
                </a:solidFill>
                <a:latin typeface="Arial" panose="020B0604020202020204" pitchFamily="34" charset="0"/>
                <a:ea typeface="+mj-ea"/>
                <a:cs typeface="Arial" panose="020B0604020202020204" pitchFamily="34" charset="0"/>
              </a:defRPr>
            </a:lvl1pPr>
          </a:lstStyle>
          <a:p>
            <a:endParaRPr lang="en-IN" dirty="0"/>
          </a:p>
          <a:p>
            <a:endParaRPr lang="en-IN" dirty="0"/>
          </a:p>
          <a:p>
            <a:r>
              <a:rPr lang="en-IN" b="1" dirty="0"/>
              <a:t>Detailed Syllabus:</a:t>
            </a:r>
          </a:p>
          <a:p>
            <a:br>
              <a:rPr lang="en-IN" dirty="0"/>
            </a:br>
            <a:endParaRPr lang="en-IN" dirty="0"/>
          </a:p>
        </p:txBody>
      </p:sp>
      <p:sp>
        <p:nvSpPr>
          <p:cNvPr id="10" name="TextBox 9">
            <a:extLst>
              <a:ext uri="{FF2B5EF4-FFF2-40B4-BE49-F238E27FC236}">
                <a16:creationId xmlns:a16="http://schemas.microsoft.com/office/drawing/2014/main" id="{DF697086-BEE2-45E4-8BC4-354C919BEE98}"/>
              </a:ext>
            </a:extLst>
          </p:cNvPr>
          <p:cNvSpPr txBox="1"/>
          <p:nvPr/>
        </p:nvSpPr>
        <p:spPr>
          <a:xfrm>
            <a:off x="838200" y="1910960"/>
            <a:ext cx="10515600" cy="4780155"/>
          </a:xfrm>
          <a:prstGeom prst="rect">
            <a:avLst/>
          </a:prstGeom>
          <a:noFill/>
        </p:spPr>
        <p:txBody>
          <a:bodyPr wrap="square">
            <a:spAutoFit/>
          </a:bodyPr>
          <a:lstStyle/>
          <a:p>
            <a:pPr algn="just">
              <a:lnSpc>
                <a:spcPct val="107000"/>
              </a:lnSpc>
              <a:spcAft>
                <a:spcPts val="800"/>
              </a:spcAft>
            </a:pPr>
            <a:r>
              <a:rPr lang="en-US" sz="2800" b="1" spc="-15" dirty="0">
                <a:effectLst/>
                <a:latin typeface="Bookman Old Style" panose="02050604050505020204" pitchFamily="18" charset="0"/>
                <a:ea typeface="Calibri" panose="020F0502020204030204" pitchFamily="34" charset="0"/>
                <a:cs typeface="Arial" panose="020B0604020202020204" pitchFamily="34" charset="0"/>
              </a:rPr>
              <a:t>UNIT 2: </a:t>
            </a:r>
            <a:r>
              <a:rPr lang="en-US" sz="2800" b="1" spc="-15" dirty="0">
                <a:latin typeface="Bookman Old Style" panose="02050604050505020204" pitchFamily="18" charset="0"/>
                <a:cs typeface="Arial" panose="020B0604020202020204" pitchFamily="34" charset="0"/>
              </a:rPr>
              <a:t>DEEP NETWORKS </a:t>
            </a:r>
            <a:endParaRPr lang="en-IN" sz="2800" b="1" spc="-15" dirty="0">
              <a:latin typeface="Bookman Old Style" panose="02050604050505020204" pitchFamily="18" charset="0"/>
              <a:cs typeface="Arial" panose="020B0604020202020204" pitchFamily="34" charset="0"/>
            </a:endParaRPr>
          </a:p>
          <a:p>
            <a:pPr algn="just"/>
            <a:r>
              <a:rPr lang="en-US" sz="2400" spc="-15" dirty="0">
                <a:latin typeface="Bookman Old Style" panose="02050604050505020204" pitchFamily="18" charset="0"/>
                <a:cs typeface="Arial" panose="020B0604020202020204" pitchFamily="34" charset="0"/>
              </a:rPr>
              <a:t>	History of Deep Learning- A Probabilistic Theory of Deep Learning- Backpropagation and regularization, batch normalization- VC Dimension and Neural Nets-Deep Vs Shallow Networks Convolutional Networks- Generative Adversarial Networks (GAN), Semi-supervised Learning</a:t>
            </a:r>
          </a:p>
          <a:p>
            <a:pPr algn="just"/>
            <a:r>
              <a:rPr lang="en-US" sz="2800" b="1" spc="-15" dirty="0">
                <a:latin typeface="Bookman Old Style" panose="02050604050505020204" pitchFamily="18" charset="0"/>
                <a:cs typeface="Arial" panose="020B0604020202020204" pitchFamily="34" charset="0"/>
              </a:rPr>
              <a:t>UNIT 3: DEEP NETWORKS</a:t>
            </a:r>
          </a:p>
          <a:p>
            <a:pPr algn="just"/>
            <a:r>
              <a:rPr lang="en-US" sz="2400" spc="-15" dirty="0">
                <a:latin typeface="Bookman Old Style" panose="02050604050505020204" pitchFamily="18" charset="0"/>
                <a:cs typeface="Arial" panose="020B0604020202020204" pitchFamily="34" charset="0"/>
              </a:rPr>
              <a:t>	Linear (PCA, LDA) and manifolds, metric learning - Auto encoders and dimensionality reduction in networks - Introduction to Convnet - Architectures – </a:t>
            </a:r>
            <a:r>
              <a:rPr lang="en-US" sz="2400" spc="-15" dirty="0" err="1">
                <a:latin typeface="Bookman Old Style" panose="02050604050505020204" pitchFamily="18" charset="0"/>
                <a:cs typeface="Arial" panose="020B0604020202020204" pitchFamily="34" charset="0"/>
              </a:rPr>
              <a:t>AlexNet</a:t>
            </a:r>
            <a:r>
              <a:rPr lang="en-US" sz="2400" spc="-15" dirty="0">
                <a:latin typeface="Bookman Old Style" panose="02050604050505020204" pitchFamily="18" charset="0"/>
                <a:cs typeface="Arial" panose="020B0604020202020204" pitchFamily="34" charset="0"/>
              </a:rPr>
              <a:t>, VGG, Inception, </a:t>
            </a:r>
            <a:r>
              <a:rPr lang="en-US" sz="2400" spc="-15" dirty="0" err="1">
                <a:latin typeface="Bookman Old Style" panose="02050604050505020204" pitchFamily="18" charset="0"/>
                <a:cs typeface="Arial" panose="020B0604020202020204" pitchFamily="34" charset="0"/>
              </a:rPr>
              <a:t>ResNet</a:t>
            </a:r>
            <a:r>
              <a:rPr lang="en-US" sz="2400" spc="-15" dirty="0">
                <a:latin typeface="Bookman Old Style" panose="02050604050505020204" pitchFamily="18" charset="0"/>
                <a:cs typeface="Arial" panose="020B0604020202020204" pitchFamily="34" charset="0"/>
              </a:rPr>
              <a:t> - Training a Convnet: weights initialization, batch normalization, hyperparameter optimization </a:t>
            </a:r>
          </a:p>
        </p:txBody>
      </p:sp>
      <p:sp>
        <p:nvSpPr>
          <p:cNvPr id="2" name="Slide Number Placeholder 1">
            <a:extLst>
              <a:ext uri="{FF2B5EF4-FFF2-40B4-BE49-F238E27FC236}">
                <a16:creationId xmlns:a16="http://schemas.microsoft.com/office/drawing/2014/main" id="{BC6CEC93-7A24-4646-A297-8A1CC4A4D243}"/>
              </a:ext>
            </a:extLst>
          </p:cNvPr>
          <p:cNvSpPr>
            <a:spLocks noGrp="1"/>
          </p:cNvSpPr>
          <p:nvPr>
            <p:ph type="sldNum" sz="quarter" idx="12"/>
          </p:nvPr>
        </p:nvSpPr>
        <p:spPr/>
        <p:txBody>
          <a:bodyPr/>
          <a:lstStyle/>
          <a:p>
            <a:fld id="{CFB90EB3-43DD-4781-AA94-EC840833DA96}" type="slidenum">
              <a:rPr lang="en-IN" smtClean="0"/>
              <a:t>13</a:t>
            </a:fld>
            <a:endParaRPr lang="en-IN"/>
          </a:p>
        </p:txBody>
      </p:sp>
    </p:spTree>
    <p:extLst>
      <p:ext uri="{BB962C8B-B14F-4D97-AF65-F5344CB8AC3E}">
        <p14:creationId xmlns:p14="http://schemas.microsoft.com/office/powerpoint/2010/main" val="6250390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34EB4AF-C059-46F8-95B6-56BB7A0D3CBB}"/>
              </a:ext>
            </a:extLst>
          </p:cNvPr>
          <p:cNvPicPr>
            <a:picLocks noChangeAspect="1"/>
          </p:cNvPicPr>
          <p:nvPr/>
        </p:nvPicPr>
        <p:blipFill>
          <a:blip r:embed="rId2"/>
          <a:stretch>
            <a:fillRect/>
          </a:stretch>
        </p:blipFill>
        <p:spPr>
          <a:xfrm>
            <a:off x="0" y="0"/>
            <a:ext cx="1348503" cy="1177781"/>
          </a:xfrm>
          <a:prstGeom prst="rect">
            <a:avLst/>
          </a:prstGeom>
        </p:spPr>
      </p:pic>
      <p:sp>
        <p:nvSpPr>
          <p:cNvPr id="4" name="Subtitle 2">
            <a:extLst>
              <a:ext uri="{FF2B5EF4-FFF2-40B4-BE49-F238E27FC236}">
                <a16:creationId xmlns:a16="http://schemas.microsoft.com/office/drawing/2014/main" id="{E892CF5D-1281-4D15-820D-E4789AD6324E}"/>
              </a:ext>
            </a:extLst>
          </p:cNvPr>
          <p:cNvSpPr txBox="1">
            <a:spLocks/>
          </p:cNvSpPr>
          <p:nvPr/>
        </p:nvSpPr>
        <p:spPr>
          <a:xfrm>
            <a:off x="193963" y="140022"/>
            <a:ext cx="11813309" cy="104775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10000"/>
              </a:lnSpc>
              <a:spcBef>
                <a:spcPts val="600"/>
              </a:spcBef>
              <a:spcAft>
                <a:spcPts val="600"/>
              </a:spcAft>
            </a:pPr>
            <a:r>
              <a:rPr lang="en-IN" sz="3800" b="1" dirty="0">
                <a:solidFill>
                  <a:srgbClr val="FF0000"/>
                </a:solidFill>
                <a:latin typeface="Arial" panose="020B0604020202020204" pitchFamily="34" charset="0"/>
                <a:cs typeface="Arial" panose="020B0604020202020204" pitchFamily="34" charset="0"/>
              </a:rPr>
              <a:t>SECA4002 – DEEP LEARNING NEURAL NETWORKS</a:t>
            </a:r>
          </a:p>
        </p:txBody>
      </p:sp>
      <p:sp>
        <p:nvSpPr>
          <p:cNvPr id="8" name="Title 1">
            <a:extLst>
              <a:ext uri="{FF2B5EF4-FFF2-40B4-BE49-F238E27FC236}">
                <a16:creationId xmlns:a16="http://schemas.microsoft.com/office/drawing/2014/main" id="{FEAC3975-9F3D-4011-92B6-4C8C3D81E884}"/>
              </a:ext>
            </a:extLst>
          </p:cNvPr>
          <p:cNvSpPr txBox="1">
            <a:spLocks/>
          </p:cNvSpPr>
          <p:nvPr/>
        </p:nvSpPr>
        <p:spPr>
          <a:xfrm>
            <a:off x="572796" y="1902690"/>
            <a:ext cx="10515600" cy="691636"/>
          </a:xfrm>
          <a:prstGeom prst="rect">
            <a:avLst/>
          </a:prstGeom>
        </p:spPr>
        <p:txBody>
          <a:bodyPr vert="horz" lIns="91440" tIns="45720" rIns="91440" bIns="45720" rtlCol="0" anchor="b">
            <a:noAutofit/>
          </a:bodyPr>
          <a:lstStyle>
            <a:defPPr>
              <a:defRPr lang="en-US"/>
            </a:defPPr>
            <a:lvl1pPr marL="70484" defTabSz="914377">
              <a:lnSpc>
                <a:spcPct val="90000"/>
              </a:lnSpc>
              <a:spcBef>
                <a:spcPct val="0"/>
              </a:spcBef>
              <a:buNone/>
              <a:tabLst>
                <a:tab pos="810874" algn="l"/>
                <a:tab pos="5734542" algn="l"/>
              </a:tabLst>
              <a:defRPr sz="2800">
                <a:solidFill>
                  <a:srgbClr val="0070C0"/>
                </a:solidFill>
                <a:latin typeface="Arial" panose="020B0604020202020204" pitchFamily="34" charset="0"/>
                <a:ea typeface="+mj-ea"/>
                <a:cs typeface="Arial" panose="020B0604020202020204" pitchFamily="34" charset="0"/>
              </a:defRPr>
            </a:lvl1pPr>
          </a:lstStyle>
          <a:p>
            <a:endParaRPr lang="en-IN" dirty="0"/>
          </a:p>
          <a:p>
            <a:endParaRPr lang="en-IN" dirty="0"/>
          </a:p>
          <a:p>
            <a:r>
              <a:rPr lang="en-IN" b="1" dirty="0"/>
              <a:t>Detailed Syllabus:</a:t>
            </a:r>
          </a:p>
          <a:p>
            <a:br>
              <a:rPr lang="en-IN" dirty="0"/>
            </a:br>
            <a:endParaRPr lang="en-IN" dirty="0"/>
          </a:p>
        </p:txBody>
      </p:sp>
      <p:sp>
        <p:nvSpPr>
          <p:cNvPr id="10" name="TextBox 9">
            <a:extLst>
              <a:ext uri="{FF2B5EF4-FFF2-40B4-BE49-F238E27FC236}">
                <a16:creationId xmlns:a16="http://schemas.microsoft.com/office/drawing/2014/main" id="{DF697086-BEE2-45E4-8BC4-354C919BEE98}"/>
              </a:ext>
            </a:extLst>
          </p:cNvPr>
          <p:cNvSpPr txBox="1"/>
          <p:nvPr/>
        </p:nvSpPr>
        <p:spPr>
          <a:xfrm>
            <a:off x="838200" y="1910960"/>
            <a:ext cx="10515600" cy="4410823"/>
          </a:xfrm>
          <a:prstGeom prst="rect">
            <a:avLst/>
          </a:prstGeom>
          <a:noFill/>
        </p:spPr>
        <p:txBody>
          <a:bodyPr wrap="square">
            <a:spAutoFit/>
          </a:bodyPr>
          <a:lstStyle/>
          <a:p>
            <a:pPr algn="just">
              <a:lnSpc>
                <a:spcPct val="107000"/>
              </a:lnSpc>
              <a:spcAft>
                <a:spcPts val="800"/>
              </a:spcAft>
            </a:pPr>
            <a:r>
              <a:rPr lang="en-US" sz="2800" b="1" spc="-15" dirty="0">
                <a:effectLst/>
                <a:latin typeface="Bookman Old Style" panose="02050604050505020204" pitchFamily="18" charset="0"/>
                <a:ea typeface="Calibri" panose="020F0502020204030204" pitchFamily="34" charset="0"/>
                <a:cs typeface="Arial" panose="020B0604020202020204" pitchFamily="34" charset="0"/>
              </a:rPr>
              <a:t>UNIT 4: </a:t>
            </a:r>
            <a:r>
              <a:rPr lang="en-US" sz="2800" b="1" spc="-15" dirty="0">
                <a:latin typeface="Bookman Old Style" panose="02050604050505020204" pitchFamily="18" charset="0"/>
                <a:cs typeface="Arial" panose="020B0604020202020204" pitchFamily="34" charset="0"/>
              </a:rPr>
              <a:t>OPTIMIZATION AND GENERALIZATION </a:t>
            </a:r>
            <a:endParaRPr lang="en-IN" sz="2800" b="1" spc="-15" dirty="0">
              <a:latin typeface="Bookman Old Style" panose="02050604050505020204" pitchFamily="18" charset="0"/>
              <a:cs typeface="Arial" panose="020B0604020202020204" pitchFamily="34" charset="0"/>
            </a:endParaRPr>
          </a:p>
          <a:p>
            <a:pPr algn="just"/>
            <a:r>
              <a:rPr lang="en-US" sz="2400" spc="-15" dirty="0">
                <a:latin typeface="Bookman Old Style" panose="02050604050505020204" pitchFamily="18" charset="0"/>
                <a:cs typeface="Arial" panose="020B0604020202020204" pitchFamily="34" charset="0"/>
              </a:rPr>
              <a:t>	Optimization in deep learning– Non-convex optimization for deep networks- Stochastic Optimization Generalization in neural networks- Spatial Transformer Networks- Recurrent networks, LSTM Recurrent Neural Network Language Models- Word-Level RNNs &amp; Deep Reinforcement Learning - Computational &amp; Artificial Neuroscience</a:t>
            </a:r>
          </a:p>
          <a:p>
            <a:r>
              <a:rPr lang="en-US" sz="2800" b="1" spc="-15" dirty="0">
                <a:latin typeface="Bookman Old Style" panose="02050604050505020204" pitchFamily="18" charset="0"/>
                <a:cs typeface="Arial" panose="020B0604020202020204" pitchFamily="34" charset="0"/>
              </a:rPr>
              <a:t>UNIT 3: APPLICATIONS OF DEEP LEARNING</a:t>
            </a:r>
            <a:endParaRPr lang="en-IN" sz="2800" b="1" spc="-15" dirty="0">
              <a:latin typeface="Bookman Old Style" panose="02050604050505020204" pitchFamily="18" charset="0"/>
              <a:cs typeface="Arial" panose="020B0604020202020204" pitchFamily="34" charset="0"/>
            </a:endParaRPr>
          </a:p>
          <a:p>
            <a:pPr algn="just"/>
            <a:r>
              <a:rPr lang="en-US" sz="2400" spc="-15" dirty="0">
                <a:latin typeface="Bookman Old Style" panose="02050604050505020204" pitchFamily="18" charset="0"/>
                <a:cs typeface="Arial" panose="020B0604020202020204" pitchFamily="34" charset="0"/>
              </a:rPr>
              <a:t>	</a:t>
            </a:r>
            <a:r>
              <a:rPr lang="en-US" sz="2400" spc="-15" dirty="0" err="1">
                <a:latin typeface="Bookman Old Style" panose="02050604050505020204" pitchFamily="18" charset="0"/>
                <a:cs typeface="Arial" panose="020B0604020202020204" pitchFamily="34" charset="0"/>
              </a:rPr>
              <a:t>Imagenet</a:t>
            </a:r>
            <a:r>
              <a:rPr lang="en-US" sz="2400" spc="-15" dirty="0">
                <a:latin typeface="Bookman Old Style" panose="02050604050505020204" pitchFamily="18" charset="0"/>
                <a:cs typeface="Arial" panose="020B0604020202020204" pitchFamily="34" charset="0"/>
              </a:rPr>
              <a:t>- Detection-Audio </a:t>
            </a:r>
            <a:r>
              <a:rPr lang="en-US" sz="2400" spc="-15" dirty="0" err="1">
                <a:latin typeface="Bookman Old Style" panose="02050604050505020204" pitchFamily="18" charset="0"/>
                <a:cs typeface="Arial" panose="020B0604020202020204" pitchFamily="34" charset="0"/>
              </a:rPr>
              <a:t>WaveNet</a:t>
            </a:r>
            <a:r>
              <a:rPr lang="en-US" sz="2400" spc="-15" dirty="0">
                <a:latin typeface="Bookman Old Style" panose="02050604050505020204" pitchFamily="18" charset="0"/>
                <a:cs typeface="Arial" panose="020B0604020202020204" pitchFamily="34" charset="0"/>
              </a:rPr>
              <a:t>- Natural Language Processing Word2Vec - Joint Detection </a:t>
            </a:r>
            <a:r>
              <a:rPr lang="en-US" sz="2400" spc="-15" dirty="0" err="1">
                <a:latin typeface="Bookman Old Style" panose="02050604050505020204" pitchFamily="18" charset="0"/>
                <a:cs typeface="Arial" panose="020B0604020202020204" pitchFamily="34" charset="0"/>
              </a:rPr>
              <a:t>BioInformatics</a:t>
            </a:r>
            <a:r>
              <a:rPr lang="en-US" sz="2400" spc="-15" dirty="0">
                <a:latin typeface="Bookman Old Style" panose="02050604050505020204" pitchFamily="18" charset="0"/>
                <a:cs typeface="Arial" panose="020B0604020202020204" pitchFamily="34" charset="0"/>
              </a:rPr>
              <a:t>- Face Recognition- Scene Understanding- Gathering Image Captions</a:t>
            </a:r>
          </a:p>
        </p:txBody>
      </p:sp>
      <p:sp>
        <p:nvSpPr>
          <p:cNvPr id="2" name="Slide Number Placeholder 1">
            <a:extLst>
              <a:ext uri="{FF2B5EF4-FFF2-40B4-BE49-F238E27FC236}">
                <a16:creationId xmlns:a16="http://schemas.microsoft.com/office/drawing/2014/main" id="{BC6CEC93-7A24-4646-A297-8A1CC4A4D243}"/>
              </a:ext>
            </a:extLst>
          </p:cNvPr>
          <p:cNvSpPr>
            <a:spLocks noGrp="1"/>
          </p:cNvSpPr>
          <p:nvPr>
            <p:ph type="sldNum" sz="quarter" idx="12"/>
          </p:nvPr>
        </p:nvSpPr>
        <p:spPr/>
        <p:txBody>
          <a:bodyPr/>
          <a:lstStyle/>
          <a:p>
            <a:fld id="{CFB90EB3-43DD-4781-AA94-EC840833DA96}" type="slidenum">
              <a:rPr lang="en-IN" smtClean="0"/>
              <a:t>14</a:t>
            </a:fld>
            <a:endParaRPr lang="en-IN"/>
          </a:p>
        </p:txBody>
      </p:sp>
    </p:spTree>
    <p:extLst>
      <p:ext uri="{BB962C8B-B14F-4D97-AF65-F5344CB8AC3E}">
        <p14:creationId xmlns:p14="http://schemas.microsoft.com/office/powerpoint/2010/main" val="1031042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34EB4AF-C059-46F8-95B6-56BB7A0D3CBB}"/>
              </a:ext>
            </a:extLst>
          </p:cNvPr>
          <p:cNvPicPr>
            <a:picLocks noChangeAspect="1"/>
          </p:cNvPicPr>
          <p:nvPr/>
        </p:nvPicPr>
        <p:blipFill>
          <a:blip r:embed="rId2"/>
          <a:stretch>
            <a:fillRect/>
          </a:stretch>
        </p:blipFill>
        <p:spPr>
          <a:xfrm>
            <a:off x="6" y="5680220"/>
            <a:ext cx="1348503" cy="1177781"/>
          </a:xfrm>
          <a:prstGeom prst="rect">
            <a:avLst/>
          </a:prstGeom>
        </p:spPr>
      </p:pic>
      <p:sp>
        <p:nvSpPr>
          <p:cNvPr id="4" name="Subtitle 2">
            <a:extLst>
              <a:ext uri="{FF2B5EF4-FFF2-40B4-BE49-F238E27FC236}">
                <a16:creationId xmlns:a16="http://schemas.microsoft.com/office/drawing/2014/main" id="{E892CF5D-1281-4D15-820D-E4789AD6324E}"/>
              </a:ext>
            </a:extLst>
          </p:cNvPr>
          <p:cNvSpPr txBox="1">
            <a:spLocks/>
          </p:cNvSpPr>
          <p:nvPr/>
        </p:nvSpPr>
        <p:spPr>
          <a:xfrm>
            <a:off x="193963" y="140022"/>
            <a:ext cx="11813309" cy="104775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10000"/>
              </a:lnSpc>
              <a:spcBef>
                <a:spcPts val="600"/>
              </a:spcBef>
              <a:spcAft>
                <a:spcPts val="600"/>
              </a:spcAft>
            </a:pPr>
            <a:r>
              <a:rPr lang="en-IN" sz="3800" b="1" dirty="0">
                <a:solidFill>
                  <a:srgbClr val="FF0000"/>
                </a:solidFill>
                <a:latin typeface="Arial" panose="020B0604020202020204" pitchFamily="34" charset="0"/>
                <a:cs typeface="Arial" panose="020B0604020202020204" pitchFamily="34" charset="0"/>
              </a:rPr>
              <a:t>SECA4002 – DEEP LEARNING NEURAL NETWORKS</a:t>
            </a:r>
          </a:p>
        </p:txBody>
      </p:sp>
      <p:sp>
        <p:nvSpPr>
          <p:cNvPr id="8" name="Title 1">
            <a:extLst>
              <a:ext uri="{FF2B5EF4-FFF2-40B4-BE49-F238E27FC236}">
                <a16:creationId xmlns:a16="http://schemas.microsoft.com/office/drawing/2014/main" id="{FEAC3975-9F3D-4011-92B6-4C8C3D81E884}"/>
              </a:ext>
            </a:extLst>
          </p:cNvPr>
          <p:cNvSpPr txBox="1">
            <a:spLocks/>
          </p:cNvSpPr>
          <p:nvPr/>
        </p:nvSpPr>
        <p:spPr>
          <a:xfrm>
            <a:off x="438586" y="1258759"/>
            <a:ext cx="10515600" cy="947113"/>
          </a:xfrm>
          <a:prstGeom prst="rect">
            <a:avLst/>
          </a:prstGeom>
        </p:spPr>
        <p:txBody>
          <a:bodyPr vert="horz" lIns="91440" tIns="45720" rIns="91440" bIns="45720" rtlCol="0" anchor="b">
            <a:noAutofit/>
          </a:bodyPr>
          <a:lstStyle>
            <a:lvl1pPr algn="ctr" defTabSz="914377" rtl="0" eaLnBrk="1" latinLnBrk="0" hangingPunct="1">
              <a:lnSpc>
                <a:spcPct val="90000"/>
              </a:lnSpc>
              <a:spcBef>
                <a:spcPct val="0"/>
              </a:spcBef>
              <a:buNone/>
              <a:defRPr sz="6000" kern="1200">
                <a:solidFill>
                  <a:schemeClr val="tx1"/>
                </a:solidFill>
                <a:latin typeface="+mj-lt"/>
                <a:ea typeface="+mj-ea"/>
                <a:cs typeface="+mj-cs"/>
              </a:defRPr>
            </a:lvl1pPr>
          </a:lstStyle>
          <a:p>
            <a:pPr marL="70484" algn="l">
              <a:tabLst>
                <a:tab pos="810874" algn="l"/>
                <a:tab pos="5734542" algn="l"/>
              </a:tabLst>
            </a:pPr>
            <a:r>
              <a:rPr lang="en-IN" sz="2800" dirty="0">
                <a:solidFill>
                  <a:srgbClr val="0070C0"/>
                </a:solidFill>
                <a:latin typeface="Arial" panose="020B0604020202020204" pitchFamily="34" charset="0"/>
                <a:cs typeface="Arial" panose="020B0604020202020204" pitchFamily="34" charset="0"/>
              </a:rPr>
              <a:t>Recommended Text Books/ Reference Books</a:t>
            </a:r>
            <a:br>
              <a:rPr lang="en-IN" sz="2600" dirty="0">
                <a:solidFill>
                  <a:srgbClr val="FF0000"/>
                </a:solidFill>
                <a:latin typeface="Arial" panose="020B0604020202020204" pitchFamily="34" charset="0"/>
              </a:rPr>
            </a:br>
            <a:endParaRPr lang="en-IN" sz="2600" dirty="0">
              <a:solidFill>
                <a:srgbClr val="FF0000"/>
              </a:solidFill>
              <a:latin typeface="Arial" panose="020B0604020202020204" pitchFamily="34" charset="0"/>
            </a:endParaRPr>
          </a:p>
        </p:txBody>
      </p:sp>
      <p:sp>
        <p:nvSpPr>
          <p:cNvPr id="10" name="TextBox 9">
            <a:extLst>
              <a:ext uri="{FF2B5EF4-FFF2-40B4-BE49-F238E27FC236}">
                <a16:creationId xmlns:a16="http://schemas.microsoft.com/office/drawing/2014/main" id="{DF697086-BEE2-45E4-8BC4-354C919BEE98}"/>
              </a:ext>
            </a:extLst>
          </p:cNvPr>
          <p:cNvSpPr txBox="1"/>
          <p:nvPr/>
        </p:nvSpPr>
        <p:spPr>
          <a:xfrm>
            <a:off x="1237814" y="2000698"/>
            <a:ext cx="10282071" cy="4436471"/>
          </a:xfrm>
          <a:prstGeom prst="rect">
            <a:avLst/>
          </a:prstGeom>
          <a:noFill/>
        </p:spPr>
        <p:txBody>
          <a:bodyPr wrap="square">
            <a:spAutoFit/>
          </a:bodyPr>
          <a:lstStyle/>
          <a:p>
            <a:pPr marL="523875" indent="-457200" algn="just">
              <a:lnSpc>
                <a:spcPct val="115000"/>
              </a:lnSpc>
              <a:spcBef>
                <a:spcPts val="180"/>
              </a:spcBef>
              <a:spcAft>
                <a:spcPts val="800"/>
              </a:spcAft>
              <a:buFont typeface="Wingdings" panose="05000000000000000000" pitchFamily="2" charset="2"/>
              <a:buChar char="v"/>
              <a:tabLst>
                <a:tab pos="5562600" algn="l"/>
              </a:tabLst>
            </a:pPr>
            <a:r>
              <a:rPr lang="en-US" sz="2600" dirty="0" err="1">
                <a:effectLst/>
                <a:latin typeface="Arial" panose="020B0604020202020204" pitchFamily="34" charset="0"/>
                <a:ea typeface="Liberation Sans Narrow"/>
                <a:cs typeface="Arial" panose="020B0604020202020204" pitchFamily="34" charset="0"/>
              </a:rPr>
              <a:t>Cosma</a:t>
            </a:r>
            <a:r>
              <a:rPr lang="en-US" sz="2600" dirty="0">
                <a:effectLst/>
                <a:latin typeface="Arial" panose="020B0604020202020204" pitchFamily="34" charset="0"/>
                <a:ea typeface="Liberation Sans Narrow"/>
                <a:cs typeface="Arial" panose="020B0604020202020204" pitchFamily="34" charset="0"/>
              </a:rPr>
              <a:t> </a:t>
            </a:r>
            <a:r>
              <a:rPr lang="en-US" sz="2600" dirty="0" err="1">
                <a:effectLst/>
                <a:latin typeface="Arial" panose="020B0604020202020204" pitchFamily="34" charset="0"/>
                <a:ea typeface="Liberation Sans Narrow"/>
                <a:cs typeface="Arial" panose="020B0604020202020204" pitchFamily="34" charset="0"/>
              </a:rPr>
              <a:t>Rohilla</a:t>
            </a:r>
            <a:r>
              <a:rPr lang="en-US" sz="2600" dirty="0">
                <a:effectLst/>
                <a:latin typeface="Arial" panose="020B0604020202020204" pitchFamily="34" charset="0"/>
                <a:ea typeface="Liberation Sans Narrow"/>
                <a:cs typeface="Arial" panose="020B0604020202020204" pitchFamily="34" charset="0"/>
              </a:rPr>
              <a:t> </a:t>
            </a:r>
            <a:r>
              <a:rPr lang="en-US" sz="2600" dirty="0" err="1">
                <a:effectLst/>
                <a:latin typeface="Arial" panose="020B0604020202020204" pitchFamily="34" charset="0"/>
                <a:ea typeface="Liberation Sans Narrow"/>
                <a:cs typeface="Arial" panose="020B0604020202020204" pitchFamily="34" charset="0"/>
              </a:rPr>
              <a:t>Shalizi</a:t>
            </a:r>
            <a:r>
              <a:rPr lang="en-US" sz="2600" dirty="0">
                <a:effectLst/>
                <a:latin typeface="Arial" panose="020B0604020202020204" pitchFamily="34" charset="0"/>
                <a:ea typeface="Liberation Sans Narrow"/>
                <a:cs typeface="Arial" panose="020B0604020202020204" pitchFamily="34" charset="0"/>
              </a:rPr>
              <a:t>, Advanced Data Analysis from an Elementary Point of View, 2015.</a:t>
            </a:r>
            <a:endParaRPr lang="en-IN" sz="2600" dirty="0">
              <a:effectLst/>
              <a:latin typeface="Arial" panose="020B0604020202020204" pitchFamily="34" charset="0"/>
              <a:ea typeface="Calibri" panose="020F0502020204030204" pitchFamily="34" charset="0"/>
              <a:cs typeface="Arial" panose="020B0604020202020204" pitchFamily="34" charset="0"/>
            </a:endParaRPr>
          </a:p>
          <a:p>
            <a:pPr marL="523875" indent="-457200" algn="just">
              <a:lnSpc>
                <a:spcPct val="115000"/>
              </a:lnSpc>
              <a:spcBef>
                <a:spcPts val="180"/>
              </a:spcBef>
              <a:spcAft>
                <a:spcPts val="800"/>
              </a:spcAft>
              <a:buFont typeface="Wingdings" panose="05000000000000000000" pitchFamily="2" charset="2"/>
              <a:buChar char="v"/>
              <a:tabLst>
                <a:tab pos="5562600" algn="l"/>
              </a:tabLst>
            </a:pPr>
            <a:r>
              <a:rPr lang="en-US" sz="2600" dirty="0">
                <a:effectLst/>
                <a:latin typeface="Arial" panose="020B0604020202020204" pitchFamily="34" charset="0"/>
                <a:ea typeface="Liberation Sans Narrow"/>
                <a:cs typeface="Arial" panose="020B0604020202020204" pitchFamily="34" charset="0"/>
              </a:rPr>
              <a:t>Deng &amp; Yu, Deep Learning: Methods and Applications, Now Publishers, 2013.</a:t>
            </a:r>
            <a:endParaRPr lang="en-IN" sz="2600" dirty="0">
              <a:effectLst/>
              <a:latin typeface="Arial" panose="020B0604020202020204" pitchFamily="34" charset="0"/>
              <a:ea typeface="Calibri" panose="020F0502020204030204" pitchFamily="34" charset="0"/>
              <a:cs typeface="Arial" panose="020B0604020202020204" pitchFamily="34" charset="0"/>
            </a:endParaRPr>
          </a:p>
          <a:p>
            <a:pPr marL="523875" indent="-457200" algn="just">
              <a:lnSpc>
                <a:spcPct val="115000"/>
              </a:lnSpc>
              <a:spcBef>
                <a:spcPts val="180"/>
              </a:spcBef>
              <a:spcAft>
                <a:spcPts val="800"/>
              </a:spcAft>
              <a:buFont typeface="Wingdings" panose="05000000000000000000" pitchFamily="2" charset="2"/>
              <a:buChar char="v"/>
              <a:tabLst>
                <a:tab pos="5562600" algn="l"/>
              </a:tabLst>
            </a:pPr>
            <a:r>
              <a:rPr lang="en-US" sz="2600" dirty="0">
                <a:effectLst/>
                <a:latin typeface="Arial" panose="020B0604020202020204" pitchFamily="34" charset="0"/>
                <a:ea typeface="Liberation Sans Narrow"/>
                <a:cs typeface="Arial" panose="020B0604020202020204" pitchFamily="34" charset="0"/>
              </a:rPr>
              <a:t>Ian Goodfellow, </a:t>
            </a:r>
            <a:r>
              <a:rPr lang="en-US" sz="2600" dirty="0" err="1">
                <a:effectLst/>
                <a:latin typeface="Arial" panose="020B0604020202020204" pitchFamily="34" charset="0"/>
                <a:ea typeface="Liberation Sans Narrow"/>
                <a:cs typeface="Arial" panose="020B0604020202020204" pitchFamily="34" charset="0"/>
              </a:rPr>
              <a:t>Yoshua</a:t>
            </a:r>
            <a:r>
              <a:rPr lang="en-US" sz="2600" dirty="0">
                <a:effectLst/>
                <a:latin typeface="Arial" panose="020B0604020202020204" pitchFamily="34" charset="0"/>
                <a:ea typeface="Liberation Sans Narrow"/>
                <a:cs typeface="Arial" panose="020B0604020202020204" pitchFamily="34" charset="0"/>
              </a:rPr>
              <a:t> </a:t>
            </a:r>
            <a:r>
              <a:rPr lang="en-US" sz="2600" dirty="0" err="1">
                <a:effectLst/>
                <a:latin typeface="Arial" panose="020B0604020202020204" pitchFamily="34" charset="0"/>
                <a:ea typeface="Liberation Sans Narrow"/>
                <a:cs typeface="Arial" panose="020B0604020202020204" pitchFamily="34" charset="0"/>
              </a:rPr>
              <a:t>Bengio</a:t>
            </a:r>
            <a:r>
              <a:rPr lang="en-US" sz="2600" dirty="0">
                <a:effectLst/>
                <a:latin typeface="Arial" panose="020B0604020202020204" pitchFamily="34" charset="0"/>
                <a:ea typeface="Liberation Sans Narrow"/>
                <a:cs typeface="Arial" panose="020B0604020202020204" pitchFamily="34" charset="0"/>
              </a:rPr>
              <a:t>, Aaron Courville, Deep Learning, MIT Press, 2016.</a:t>
            </a:r>
            <a:endParaRPr lang="en-IN" sz="2600" dirty="0">
              <a:effectLst/>
              <a:latin typeface="Arial" panose="020B0604020202020204" pitchFamily="34" charset="0"/>
              <a:ea typeface="Calibri" panose="020F0502020204030204" pitchFamily="34" charset="0"/>
              <a:cs typeface="Arial" panose="020B0604020202020204" pitchFamily="34" charset="0"/>
            </a:endParaRPr>
          </a:p>
          <a:p>
            <a:pPr marL="523875" indent="-457200" algn="just">
              <a:lnSpc>
                <a:spcPct val="115000"/>
              </a:lnSpc>
              <a:spcBef>
                <a:spcPts val="180"/>
              </a:spcBef>
              <a:spcAft>
                <a:spcPts val="800"/>
              </a:spcAft>
              <a:buFont typeface="Wingdings" panose="05000000000000000000" pitchFamily="2" charset="2"/>
              <a:buChar char="v"/>
              <a:tabLst>
                <a:tab pos="5562600" algn="l"/>
              </a:tabLst>
            </a:pPr>
            <a:r>
              <a:rPr lang="en-US" sz="2600" dirty="0">
                <a:effectLst/>
                <a:latin typeface="Arial" panose="020B0604020202020204" pitchFamily="34" charset="0"/>
                <a:ea typeface="Liberation Sans Narrow"/>
                <a:cs typeface="Arial" panose="020B0604020202020204" pitchFamily="34" charset="0"/>
              </a:rPr>
              <a:t>Michael Nielsen, Neural Networks and Deep Learning, Determination Press, 2015.</a:t>
            </a:r>
            <a:endParaRPr lang="en-IN" sz="2600" dirty="0">
              <a:effectLst/>
              <a:latin typeface="Arial" panose="020B0604020202020204" pitchFamily="34" charset="0"/>
              <a:ea typeface="Calibri" panose="020F0502020204030204" pitchFamily="34" charset="0"/>
              <a:cs typeface="Arial" panose="020B0604020202020204" pitchFamily="34" charset="0"/>
            </a:endParaRPr>
          </a:p>
          <a:p>
            <a:pPr marL="342900" lvl="0" indent="-342900" algn="just">
              <a:lnSpc>
                <a:spcPts val="1140"/>
              </a:lnSpc>
              <a:buClr>
                <a:srgbClr val="231F20"/>
              </a:buClr>
              <a:buSzPts val="1000"/>
              <a:buFont typeface="Arial" panose="020B0604020202020204" pitchFamily="34" charset="0"/>
              <a:buAutoNum type="arabicPeriod"/>
              <a:tabLst>
                <a:tab pos="254000" algn="l"/>
              </a:tabLst>
            </a:pPr>
            <a:endParaRPr lang="en-US" sz="2400" dirty="0">
              <a:solidFill>
                <a:srgbClr val="231F20"/>
              </a:solidFill>
              <a:effectLst/>
              <a:latin typeface="Arial" panose="020B0604020202020204" pitchFamily="34" charset="0"/>
              <a:ea typeface="Arial" panose="020B0604020202020204" pitchFamily="34" charset="0"/>
            </a:endParaRPr>
          </a:p>
        </p:txBody>
      </p:sp>
      <p:sp>
        <p:nvSpPr>
          <p:cNvPr id="2" name="Slide Number Placeholder 1">
            <a:extLst>
              <a:ext uri="{FF2B5EF4-FFF2-40B4-BE49-F238E27FC236}">
                <a16:creationId xmlns:a16="http://schemas.microsoft.com/office/drawing/2014/main" id="{BC6CEC93-7A24-4646-A297-8A1CC4A4D243}"/>
              </a:ext>
            </a:extLst>
          </p:cNvPr>
          <p:cNvSpPr>
            <a:spLocks noGrp="1"/>
          </p:cNvSpPr>
          <p:nvPr>
            <p:ph type="sldNum" sz="quarter" idx="12"/>
          </p:nvPr>
        </p:nvSpPr>
        <p:spPr/>
        <p:txBody>
          <a:bodyPr/>
          <a:lstStyle/>
          <a:p>
            <a:fld id="{CFB90EB3-43DD-4781-AA94-EC840833DA96}" type="slidenum">
              <a:rPr lang="en-IN" smtClean="0"/>
              <a:t>15</a:t>
            </a:fld>
            <a:endParaRPr lang="en-IN"/>
          </a:p>
        </p:txBody>
      </p:sp>
    </p:spTree>
    <p:extLst>
      <p:ext uri="{BB962C8B-B14F-4D97-AF65-F5344CB8AC3E}">
        <p14:creationId xmlns:p14="http://schemas.microsoft.com/office/powerpoint/2010/main" val="17037359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F8C1A-1837-434B-83AF-32B90916E457}"/>
              </a:ext>
            </a:extLst>
          </p:cNvPr>
          <p:cNvSpPr>
            <a:spLocks noGrp="1"/>
          </p:cNvSpPr>
          <p:nvPr>
            <p:ph type="ctrTitle"/>
          </p:nvPr>
        </p:nvSpPr>
        <p:spPr>
          <a:xfrm>
            <a:off x="1524000" y="2604655"/>
            <a:ext cx="9144000" cy="1265525"/>
          </a:xfrm>
        </p:spPr>
        <p:txBody>
          <a:bodyPr>
            <a:noAutofit/>
          </a:bodyPr>
          <a:lstStyle/>
          <a:p>
            <a:r>
              <a:rPr lang="en-IN" sz="4200" b="1" dirty="0">
                <a:solidFill>
                  <a:srgbClr val="FF0000"/>
                </a:solidFill>
                <a:latin typeface="Bookman Old Style" panose="02050604050505020204" pitchFamily="18" charset="0"/>
              </a:rPr>
              <a:t>UNIT-1 </a:t>
            </a:r>
            <a:br>
              <a:rPr lang="en-IN" sz="4200" b="1" dirty="0">
                <a:solidFill>
                  <a:srgbClr val="FF0000"/>
                </a:solidFill>
                <a:latin typeface="Bookman Old Style" panose="02050604050505020204" pitchFamily="18" charset="0"/>
              </a:rPr>
            </a:br>
            <a:br>
              <a:rPr lang="en-IN" sz="4200" b="1" dirty="0">
                <a:solidFill>
                  <a:srgbClr val="FF0000"/>
                </a:solidFill>
                <a:latin typeface="Bookman Old Style" panose="02050604050505020204" pitchFamily="18" charset="0"/>
              </a:rPr>
            </a:br>
            <a:r>
              <a:rPr lang="en-IN" sz="4200" b="1" dirty="0">
                <a:solidFill>
                  <a:srgbClr val="004A82"/>
                </a:solidFill>
                <a:latin typeface="Bookman Old Style" panose="02050604050505020204" pitchFamily="18" charset="0"/>
              </a:rPr>
              <a:t>Introduction To Machine Learning</a:t>
            </a:r>
          </a:p>
        </p:txBody>
      </p:sp>
      <p:pic>
        <p:nvPicPr>
          <p:cNvPr id="4" name="Picture 3">
            <a:extLst>
              <a:ext uri="{FF2B5EF4-FFF2-40B4-BE49-F238E27FC236}">
                <a16:creationId xmlns:a16="http://schemas.microsoft.com/office/drawing/2014/main" id="{F7F2D7CE-40A9-4EB2-BAAB-AFA5B2FF8FC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0"/>
            <a:ext cx="1394692" cy="1521482"/>
          </a:xfrm>
          <a:prstGeom prst="rect">
            <a:avLst/>
          </a:prstGeom>
        </p:spPr>
      </p:pic>
    </p:spTree>
    <p:extLst>
      <p:ext uri="{BB962C8B-B14F-4D97-AF65-F5344CB8AC3E}">
        <p14:creationId xmlns:p14="http://schemas.microsoft.com/office/powerpoint/2010/main" val="24336592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F8C1A-1837-434B-83AF-32B90916E457}"/>
              </a:ext>
            </a:extLst>
          </p:cNvPr>
          <p:cNvSpPr>
            <a:spLocks noGrp="1"/>
          </p:cNvSpPr>
          <p:nvPr>
            <p:ph type="ctrTitle"/>
          </p:nvPr>
        </p:nvSpPr>
        <p:spPr>
          <a:xfrm>
            <a:off x="2142837" y="0"/>
            <a:ext cx="9144000" cy="930355"/>
          </a:xfrm>
        </p:spPr>
        <p:txBody>
          <a:bodyPr>
            <a:normAutofit/>
          </a:bodyPr>
          <a:lstStyle/>
          <a:p>
            <a:r>
              <a:rPr lang="en-IN" sz="4000" b="1" dirty="0">
                <a:solidFill>
                  <a:srgbClr val="FF0000"/>
                </a:solidFill>
                <a:latin typeface="Bookman Old Style" panose="02050604050505020204" pitchFamily="18" charset="0"/>
              </a:rPr>
              <a:t>Introduction - Machine Learning</a:t>
            </a:r>
          </a:p>
        </p:txBody>
      </p:sp>
      <p:pic>
        <p:nvPicPr>
          <p:cNvPr id="4" name="Picture 3">
            <a:extLst>
              <a:ext uri="{FF2B5EF4-FFF2-40B4-BE49-F238E27FC236}">
                <a16:creationId xmlns:a16="http://schemas.microsoft.com/office/drawing/2014/main" id="{F7F2D7CE-40A9-4EB2-BAAB-AFA5B2FF8FC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0"/>
            <a:ext cx="1394692" cy="1521482"/>
          </a:xfrm>
          <a:prstGeom prst="rect">
            <a:avLst/>
          </a:prstGeom>
        </p:spPr>
      </p:pic>
      <p:pic>
        <p:nvPicPr>
          <p:cNvPr id="6" name="Picture 5">
            <a:extLst>
              <a:ext uri="{FF2B5EF4-FFF2-40B4-BE49-F238E27FC236}">
                <a16:creationId xmlns:a16="http://schemas.microsoft.com/office/drawing/2014/main" id="{FD17E491-0733-4C10-B57C-1ED22F2B4BD1}"/>
              </a:ext>
            </a:extLst>
          </p:cNvPr>
          <p:cNvPicPr>
            <a:picLocks noChangeAspect="1"/>
          </p:cNvPicPr>
          <p:nvPr/>
        </p:nvPicPr>
        <p:blipFill>
          <a:blip r:embed="rId3"/>
          <a:stretch>
            <a:fillRect/>
          </a:stretch>
        </p:blipFill>
        <p:spPr>
          <a:xfrm>
            <a:off x="1474499" y="1326572"/>
            <a:ext cx="9812338" cy="5257800"/>
          </a:xfrm>
          <a:prstGeom prst="rect">
            <a:avLst/>
          </a:prstGeom>
        </p:spPr>
      </p:pic>
    </p:spTree>
    <p:extLst>
      <p:ext uri="{BB962C8B-B14F-4D97-AF65-F5344CB8AC3E}">
        <p14:creationId xmlns:p14="http://schemas.microsoft.com/office/powerpoint/2010/main" val="41197368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F8C1A-1837-434B-83AF-32B90916E457}"/>
              </a:ext>
            </a:extLst>
          </p:cNvPr>
          <p:cNvSpPr>
            <a:spLocks noGrp="1"/>
          </p:cNvSpPr>
          <p:nvPr>
            <p:ph type="ctrTitle"/>
          </p:nvPr>
        </p:nvSpPr>
        <p:spPr>
          <a:xfrm>
            <a:off x="2142837" y="0"/>
            <a:ext cx="9144000" cy="930355"/>
          </a:xfrm>
        </p:spPr>
        <p:txBody>
          <a:bodyPr>
            <a:normAutofit/>
          </a:bodyPr>
          <a:lstStyle/>
          <a:p>
            <a:r>
              <a:rPr lang="en-IN" sz="4000" b="1" dirty="0">
                <a:solidFill>
                  <a:srgbClr val="FF0000"/>
                </a:solidFill>
                <a:latin typeface="Bookman Old Style" panose="02050604050505020204" pitchFamily="18" charset="0"/>
              </a:rPr>
              <a:t>Introduction - Machine Learning</a:t>
            </a:r>
          </a:p>
        </p:txBody>
      </p:sp>
      <p:pic>
        <p:nvPicPr>
          <p:cNvPr id="4" name="Picture 3">
            <a:extLst>
              <a:ext uri="{FF2B5EF4-FFF2-40B4-BE49-F238E27FC236}">
                <a16:creationId xmlns:a16="http://schemas.microsoft.com/office/drawing/2014/main" id="{F7F2D7CE-40A9-4EB2-BAAB-AFA5B2FF8FC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0"/>
            <a:ext cx="1394692" cy="1521482"/>
          </a:xfrm>
          <a:prstGeom prst="rect">
            <a:avLst/>
          </a:prstGeom>
        </p:spPr>
      </p:pic>
      <p:sp>
        <p:nvSpPr>
          <p:cNvPr id="7" name="TextBox 6">
            <a:extLst>
              <a:ext uri="{FF2B5EF4-FFF2-40B4-BE49-F238E27FC236}">
                <a16:creationId xmlns:a16="http://schemas.microsoft.com/office/drawing/2014/main" id="{6FEC2846-DA83-4A23-99B8-D7097FE0ACA1}"/>
              </a:ext>
            </a:extLst>
          </p:cNvPr>
          <p:cNvSpPr txBox="1"/>
          <p:nvPr/>
        </p:nvSpPr>
        <p:spPr>
          <a:xfrm>
            <a:off x="350983" y="1861235"/>
            <a:ext cx="11600872" cy="4154984"/>
          </a:xfrm>
          <a:prstGeom prst="rect">
            <a:avLst/>
          </a:prstGeom>
          <a:noFill/>
        </p:spPr>
        <p:txBody>
          <a:bodyPr wrap="square">
            <a:spAutoFit/>
          </a:bodyPr>
          <a:lstStyle/>
          <a:p>
            <a:pPr marL="342900" indent="-342900" algn="just">
              <a:buFont typeface="Wingdings" panose="05000000000000000000" pitchFamily="2" charset="2"/>
              <a:buChar char="Ø"/>
            </a:pPr>
            <a:r>
              <a:rPr lang="en-US" sz="2400" b="0" i="0" dirty="0">
                <a:effectLst/>
                <a:latin typeface="Bookman Old Style" panose="02050604050505020204" pitchFamily="18" charset="0"/>
              </a:rPr>
              <a:t>The term Machine Learning was coined by Arthur Samuel in 1959</a:t>
            </a:r>
          </a:p>
          <a:p>
            <a:pPr marL="342900" indent="-342900" algn="just">
              <a:buFont typeface="Wingdings" panose="05000000000000000000" pitchFamily="2" charset="2"/>
              <a:buChar char="Ø"/>
            </a:pPr>
            <a:r>
              <a:rPr lang="en-US" sz="2400" dirty="0">
                <a:latin typeface="Bookman Old Style" panose="02050604050505020204" pitchFamily="18" charset="0"/>
              </a:rPr>
              <a:t>M</a:t>
            </a:r>
            <a:r>
              <a:rPr lang="en-US" sz="2400" b="0" i="0" dirty="0">
                <a:effectLst/>
                <a:latin typeface="Bookman Old Style" panose="02050604050505020204" pitchFamily="18" charset="0"/>
              </a:rPr>
              <a:t>achine learning is a </a:t>
            </a:r>
            <a:r>
              <a:rPr lang="en-US" sz="2400" b="0" i="0" dirty="0">
                <a:solidFill>
                  <a:srgbClr val="FF0000"/>
                </a:solidFill>
                <a:effectLst/>
                <a:latin typeface="Bookman Old Style" panose="02050604050505020204" pitchFamily="18" charset="0"/>
              </a:rPr>
              <a:t>specific subset of AI </a:t>
            </a:r>
            <a:r>
              <a:rPr lang="en-US" sz="2400" b="0" i="0" dirty="0">
                <a:effectLst/>
                <a:latin typeface="Bookman Old Style" panose="02050604050505020204" pitchFamily="18" charset="0"/>
              </a:rPr>
              <a:t>that trains a machine how to learn</a:t>
            </a:r>
          </a:p>
          <a:p>
            <a:pPr algn="just"/>
            <a:endParaRPr lang="en-US" sz="2400" dirty="0">
              <a:latin typeface="Bookman Old Style" panose="02050604050505020204" pitchFamily="18" charset="0"/>
            </a:endParaRPr>
          </a:p>
          <a:p>
            <a:pPr marL="342900" indent="-342900" algn="just">
              <a:buFont typeface="Wingdings" panose="05000000000000000000" pitchFamily="2" charset="2"/>
              <a:buChar char="q"/>
            </a:pPr>
            <a:r>
              <a:rPr lang="en-US" sz="2400" dirty="0"/>
              <a:t>Machine learning is a branch of </a:t>
            </a:r>
            <a:r>
              <a:rPr lang="en-US" sz="2400" dirty="0">
                <a:solidFill>
                  <a:schemeClr val="accent6"/>
                </a:solidFill>
                <a:hlinkClick r:id="rId3" tooltip="artificial-intelligence">
                  <a:extLst>
                    <a:ext uri="{A12FA001-AC4F-418D-AE19-62706E023703}">
                      <ahyp:hlinkClr xmlns:ahyp="http://schemas.microsoft.com/office/drawing/2018/hyperlinkcolor" val="tx"/>
                    </a:ext>
                  </a:extLst>
                </a:hlinkClick>
              </a:rPr>
              <a:t>artificial intelligence (AI)</a:t>
            </a:r>
            <a:r>
              <a:rPr lang="en-US" sz="2400" dirty="0">
                <a:solidFill>
                  <a:schemeClr val="accent6"/>
                </a:solidFill>
              </a:rPr>
              <a:t> </a:t>
            </a:r>
            <a:r>
              <a:rPr lang="en-US" sz="2400" dirty="0"/>
              <a:t>and computer science which focuses on the use of data and algorithms to imitate the way that humans learn, gradually improving its accuracy. (Courtesy: </a:t>
            </a:r>
            <a:r>
              <a:rPr lang="en-US" sz="2400" dirty="0">
                <a:hlinkClick r:id="rId4">
                  <a:extLst>
                    <a:ext uri="{A12FA001-AC4F-418D-AE19-62706E023703}">
                      <ahyp:hlinkClr xmlns:ahyp="http://schemas.microsoft.com/office/drawing/2018/hyperlinkcolor" val="tx"/>
                    </a:ext>
                  </a:extLst>
                </a:hlinkClick>
              </a:rPr>
              <a:t>www.ibm.com</a:t>
            </a:r>
            <a:r>
              <a:rPr lang="en-US" sz="2400" dirty="0"/>
              <a:t>)</a:t>
            </a:r>
          </a:p>
          <a:p>
            <a:pPr marL="342900" indent="-342900" algn="just">
              <a:buFont typeface="Wingdings" panose="05000000000000000000" pitchFamily="2" charset="2"/>
              <a:buChar char="q"/>
            </a:pPr>
            <a:r>
              <a:rPr lang="en-US" sz="2400" dirty="0"/>
              <a:t>Machine learning algorithms use computational methods to “learn” information directly from data without relying on a predetermined equation as a model. The algorithms adaptively improve their performance as the number of samples available for learning increases. </a:t>
            </a:r>
            <a:endParaRPr lang="en-IN" sz="2400" dirty="0">
              <a:latin typeface="Bookman Old Style" panose="02050604050505020204" pitchFamily="18" charset="0"/>
            </a:endParaRPr>
          </a:p>
        </p:txBody>
      </p:sp>
    </p:spTree>
    <p:extLst>
      <p:ext uri="{BB962C8B-B14F-4D97-AF65-F5344CB8AC3E}">
        <p14:creationId xmlns:p14="http://schemas.microsoft.com/office/powerpoint/2010/main" val="16685959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F8C1A-1837-434B-83AF-32B90916E457}"/>
              </a:ext>
            </a:extLst>
          </p:cNvPr>
          <p:cNvSpPr>
            <a:spLocks noGrp="1"/>
          </p:cNvSpPr>
          <p:nvPr>
            <p:ph type="ctrTitle"/>
          </p:nvPr>
        </p:nvSpPr>
        <p:spPr>
          <a:xfrm>
            <a:off x="2142837" y="0"/>
            <a:ext cx="9144000" cy="930355"/>
          </a:xfrm>
        </p:spPr>
        <p:txBody>
          <a:bodyPr>
            <a:normAutofit/>
          </a:bodyPr>
          <a:lstStyle/>
          <a:p>
            <a:r>
              <a:rPr lang="en-IN" sz="4000" b="1" dirty="0">
                <a:solidFill>
                  <a:srgbClr val="FF0000"/>
                </a:solidFill>
                <a:latin typeface="Bookman Old Style" panose="02050604050505020204" pitchFamily="18" charset="0"/>
              </a:rPr>
              <a:t>Introduction - Machine Learning</a:t>
            </a:r>
          </a:p>
        </p:txBody>
      </p:sp>
      <p:pic>
        <p:nvPicPr>
          <p:cNvPr id="4" name="Picture 3">
            <a:extLst>
              <a:ext uri="{FF2B5EF4-FFF2-40B4-BE49-F238E27FC236}">
                <a16:creationId xmlns:a16="http://schemas.microsoft.com/office/drawing/2014/main" id="{F7F2D7CE-40A9-4EB2-BAAB-AFA5B2FF8FC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0"/>
            <a:ext cx="1394692" cy="1521482"/>
          </a:xfrm>
          <a:prstGeom prst="rect">
            <a:avLst/>
          </a:prstGeom>
        </p:spPr>
      </p:pic>
      <p:pic>
        <p:nvPicPr>
          <p:cNvPr id="5" name="Picture 4">
            <a:extLst>
              <a:ext uri="{FF2B5EF4-FFF2-40B4-BE49-F238E27FC236}">
                <a16:creationId xmlns:a16="http://schemas.microsoft.com/office/drawing/2014/main" id="{3276EBCA-09DD-43EC-9F82-1CCF4828EE12}"/>
              </a:ext>
            </a:extLst>
          </p:cNvPr>
          <p:cNvPicPr>
            <a:picLocks noChangeAspect="1"/>
          </p:cNvPicPr>
          <p:nvPr/>
        </p:nvPicPr>
        <p:blipFill>
          <a:blip r:embed="rId3"/>
          <a:stretch>
            <a:fillRect/>
          </a:stretch>
        </p:blipFill>
        <p:spPr>
          <a:xfrm>
            <a:off x="1033462" y="1690255"/>
            <a:ext cx="10125075" cy="4401127"/>
          </a:xfrm>
          <a:prstGeom prst="rect">
            <a:avLst/>
          </a:prstGeom>
        </p:spPr>
      </p:pic>
      <p:sp>
        <p:nvSpPr>
          <p:cNvPr id="6" name="TextBox 5">
            <a:extLst>
              <a:ext uri="{FF2B5EF4-FFF2-40B4-BE49-F238E27FC236}">
                <a16:creationId xmlns:a16="http://schemas.microsoft.com/office/drawing/2014/main" id="{1CFDC659-3AE5-4893-B318-E0B9AAA59D60}"/>
              </a:ext>
            </a:extLst>
          </p:cNvPr>
          <p:cNvSpPr txBox="1"/>
          <p:nvPr/>
        </p:nvSpPr>
        <p:spPr>
          <a:xfrm>
            <a:off x="286327" y="1690255"/>
            <a:ext cx="7407564" cy="646331"/>
          </a:xfrm>
          <a:prstGeom prst="rect">
            <a:avLst/>
          </a:prstGeom>
          <a:noFill/>
        </p:spPr>
        <p:txBody>
          <a:bodyPr wrap="square" rtlCol="0">
            <a:spAutoFit/>
          </a:bodyPr>
          <a:lstStyle/>
          <a:p>
            <a:r>
              <a:rPr lang="en-IN" sz="3600" dirty="0"/>
              <a:t>How Machine Learning (ML) Works?</a:t>
            </a:r>
          </a:p>
        </p:txBody>
      </p:sp>
      <p:sp>
        <p:nvSpPr>
          <p:cNvPr id="9" name="TextBox 8">
            <a:extLst>
              <a:ext uri="{FF2B5EF4-FFF2-40B4-BE49-F238E27FC236}">
                <a16:creationId xmlns:a16="http://schemas.microsoft.com/office/drawing/2014/main" id="{856E6526-F7F1-44B9-A395-5199B83E4823}"/>
              </a:ext>
            </a:extLst>
          </p:cNvPr>
          <p:cNvSpPr txBox="1"/>
          <p:nvPr/>
        </p:nvSpPr>
        <p:spPr>
          <a:xfrm>
            <a:off x="1847274" y="5983156"/>
            <a:ext cx="7721600" cy="276999"/>
          </a:xfrm>
          <a:prstGeom prst="rect">
            <a:avLst/>
          </a:prstGeom>
          <a:noFill/>
        </p:spPr>
        <p:txBody>
          <a:bodyPr wrap="square">
            <a:spAutoFit/>
          </a:bodyPr>
          <a:lstStyle/>
          <a:p>
            <a:r>
              <a:rPr lang="en-IN" sz="1200" dirty="0"/>
              <a:t>Courtesy: https://in.mathworks.com/content/dam/mathworks/ebook/gated/machine-learning-ebook-all-chapters.pdf</a:t>
            </a:r>
          </a:p>
        </p:txBody>
      </p:sp>
    </p:spTree>
    <p:extLst>
      <p:ext uri="{BB962C8B-B14F-4D97-AF65-F5344CB8AC3E}">
        <p14:creationId xmlns:p14="http://schemas.microsoft.com/office/powerpoint/2010/main" val="14967447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A4BA0C-5692-44FB-893E-07477C5B23FE}"/>
              </a:ext>
            </a:extLst>
          </p:cNvPr>
          <p:cNvSpPr>
            <a:spLocks noGrp="1"/>
          </p:cNvSpPr>
          <p:nvPr>
            <p:ph type="ctrTitle"/>
          </p:nvPr>
        </p:nvSpPr>
        <p:spPr>
          <a:xfrm>
            <a:off x="1634835" y="20784"/>
            <a:ext cx="9845963" cy="988290"/>
          </a:xfrm>
        </p:spPr>
        <p:txBody>
          <a:bodyPr>
            <a:normAutofit fontScale="90000"/>
          </a:bodyPr>
          <a:lstStyle/>
          <a:p>
            <a:pPr algn="l"/>
            <a:r>
              <a:rPr lang="en-IN" sz="4000" dirty="0">
                <a:solidFill>
                  <a:srgbClr val="FF0000"/>
                </a:solidFill>
                <a:latin typeface="Arial" panose="020B0604020202020204" pitchFamily="34" charset="0"/>
                <a:cs typeface="Arial" panose="020B0604020202020204" pitchFamily="34" charset="0"/>
              </a:rPr>
              <a:t>Topics To Be Covered in this Video Lecture are</a:t>
            </a:r>
          </a:p>
        </p:txBody>
      </p:sp>
      <p:sp>
        <p:nvSpPr>
          <p:cNvPr id="3" name="Subtitle 2">
            <a:extLst>
              <a:ext uri="{FF2B5EF4-FFF2-40B4-BE49-F238E27FC236}">
                <a16:creationId xmlns:a16="http://schemas.microsoft.com/office/drawing/2014/main" id="{70401BF6-2661-44D9-BC51-B32EAFC730E6}"/>
              </a:ext>
            </a:extLst>
          </p:cNvPr>
          <p:cNvSpPr>
            <a:spLocks noGrp="1"/>
          </p:cNvSpPr>
          <p:nvPr>
            <p:ph type="subTitle" idx="1"/>
          </p:nvPr>
        </p:nvSpPr>
        <p:spPr>
          <a:xfrm>
            <a:off x="1764147" y="1521331"/>
            <a:ext cx="9107054" cy="4322761"/>
          </a:xfrm>
        </p:spPr>
        <p:txBody>
          <a:bodyPr>
            <a:normAutofit fontScale="77500" lnSpcReduction="20000"/>
          </a:bodyPr>
          <a:lstStyle/>
          <a:p>
            <a:pPr marL="571500" indent="-571500" algn="l">
              <a:buFont typeface="Arial" panose="020B0604020202020204" pitchFamily="34" charset="0"/>
              <a:buChar char="•"/>
            </a:pPr>
            <a:r>
              <a:rPr lang="en-IN" sz="3600" dirty="0">
                <a:latin typeface="Arial" panose="020B0604020202020204" pitchFamily="34" charset="0"/>
                <a:cs typeface="Arial" panose="020B0604020202020204" pitchFamily="34" charset="0"/>
              </a:rPr>
              <a:t>Course Introduction</a:t>
            </a:r>
          </a:p>
          <a:p>
            <a:pPr marL="571500" indent="-571500" algn="l">
              <a:buFont typeface="Arial" panose="020B0604020202020204" pitchFamily="34" charset="0"/>
              <a:buChar char="•"/>
            </a:pPr>
            <a:r>
              <a:rPr lang="en-IN" sz="3600" dirty="0">
                <a:latin typeface="Arial" panose="020B0604020202020204" pitchFamily="34" charset="0"/>
                <a:cs typeface="Arial" panose="020B0604020202020204" pitchFamily="34" charset="0"/>
              </a:rPr>
              <a:t>Course Objectives</a:t>
            </a:r>
          </a:p>
          <a:p>
            <a:pPr marL="571500" indent="-571500" algn="l">
              <a:buFont typeface="Arial" panose="020B0604020202020204" pitchFamily="34" charset="0"/>
              <a:buChar char="•"/>
            </a:pPr>
            <a:r>
              <a:rPr lang="en-IN" sz="3600" dirty="0">
                <a:latin typeface="Arial" panose="020B0604020202020204" pitchFamily="34" charset="0"/>
                <a:cs typeface="Arial" panose="020B0604020202020204" pitchFamily="34" charset="0"/>
              </a:rPr>
              <a:t>Course Outcomes</a:t>
            </a:r>
          </a:p>
          <a:p>
            <a:pPr marL="571500" indent="-571500" algn="l">
              <a:buFont typeface="Arial" panose="020B0604020202020204" pitchFamily="34" charset="0"/>
              <a:buChar char="•"/>
            </a:pPr>
            <a:r>
              <a:rPr lang="en-IN" sz="3600" dirty="0">
                <a:latin typeface="Arial" panose="020B0604020202020204" pitchFamily="34" charset="0"/>
                <a:cs typeface="Arial" panose="020B0604020202020204" pitchFamily="34" charset="0"/>
              </a:rPr>
              <a:t>Detailed Curriculum</a:t>
            </a:r>
          </a:p>
          <a:p>
            <a:pPr marL="571500" indent="-571500" algn="l">
              <a:buFont typeface="Arial" panose="020B0604020202020204" pitchFamily="34" charset="0"/>
              <a:buChar char="•"/>
            </a:pPr>
            <a:r>
              <a:rPr lang="en-IN" sz="3600" dirty="0">
                <a:latin typeface="Arial" panose="020B0604020202020204" pitchFamily="34" charset="0"/>
                <a:cs typeface="Arial" panose="020B0604020202020204" pitchFamily="34" charset="0"/>
              </a:rPr>
              <a:t>Recommended Text Books/ Reference Books </a:t>
            </a:r>
          </a:p>
          <a:p>
            <a:pPr marL="571500" indent="-571500" algn="l">
              <a:buFont typeface="Arial" panose="020B0604020202020204" pitchFamily="34" charset="0"/>
              <a:buChar char="•"/>
            </a:pPr>
            <a:r>
              <a:rPr lang="en-IN" sz="3600" dirty="0">
                <a:latin typeface="Arial" panose="020B0604020202020204" pitchFamily="34" charset="0"/>
                <a:cs typeface="Arial" panose="020B0604020202020204" pitchFamily="34" charset="0"/>
              </a:rPr>
              <a:t>Unit -1- Introduction to Machine Learning</a:t>
            </a:r>
          </a:p>
          <a:p>
            <a:pPr marL="571500" indent="-571500" algn="l">
              <a:buFont typeface="Arial" panose="020B0604020202020204" pitchFamily="34" charset="0"/>
              <a:buChar char="•"/>
            </a:pPr>
            <a:r>
              <a:rPr lang="en-IN" sz="3600" dirty="0">
                <a:latin typeface="Arial" panose="020B0604020202020204" pitchFamily="34" charset="0"/>
                <a:cs typeface="Arial" panose="020B0604020202020204" pitchFamily="34" charset="0"/>
              </a:rPr>
              <a:t>Neural  Networks –Working Principle</a:t>
            </a:r>
          </a:p>
          <a:p>
            <a:pPr marL="571500" indent="-571500" algn="l">
              <a:buFont typeface="Arial" panose="020B0604020202020204" pitchFamily="34" charset="0"/>
              <a:buChar char="•"/>
            </a:pPr>
            <a:r>
              <a:rPr lang="en-IN" sz="3600" dirty="0">
                <a:latin typeface="Arial" panose="020B0604020202020204" pitchFamily="34" charset="0"/>
                <a:cs typeface="Arial" panose="020B0604020202020204" pitchFamily="34" charset="0"/>
              </a:rPr>
              <a:t>Training of Neural  Networks </a:t>
            </a:r>
          </a:p>
          <a:p>
            <a:pPr marL="571500" indent="-571500" algn="l">
              <a:buFont typeface="Arial" panose="020B0604020202020204" pitchFamily="34" charset="0"/>
              <a:buChar char="•"/>
            </a:pPr>
            <a:r>
              <a:rPr lang="en-IN" sz="3600" dirty="0">
                <a:latin typeface="Arial" panose="020B0604020202020204" pitchFamily="34" charset="0"/>
                <a:cs typeface="Arial" panose="020B0604020202020204" pitchFamily="34" charset="0"/>
              </a:rPr>
              <a:t>Loss Functions / Approximation functions of Artificial Neural Networks</a:t>
            </a:r>
          </a:p>
          <a:p>
            <a:pPr marL="571500" indent="-571500" algn="l">
              <a:buFont typeface="Arial" panose="020B0604020202020204" pitchFamily="34" charset="0"/>
              <a:buChar char="•"/>
            </a:pPr>
            <a:endParaRPr lang="en-IN" sz="3600" dirty="0">
              <a:latin typeface="Arial" panose="020B0604020202020204" pitchFamily="34" charset="0"/>
              <a:cs typeface="Arial" panose="020B0604020202020204" pitchFamily="34" charset="0"/>
            </a:endParaRPr>
          </a:p>
          <a:p>
            <a:pPr marL="571500" indent="-571500" algn="l">
              <a:buFont typeface="Arial" panose="020B0604020202020204" pitchFamily="34" charset="0"/>
              <a:buChar char="•"/>
            </a:pPr>
            <a:endParaRPr lang="en-IN" sz="3600" dirty="0">
              <a:latin typeface="Arial" panose="020B0604020202020204" pitchFamily="34" charset="0"/>
              <a:cs typeface="Arial" panose="020B0604020202020204" pitchFamily="34" charset="0"/>
            </a:endParaRPr>
          </a:p>
          <a:p>
            <a:pPr algn="l"/>
            <a:endParaRPr lang="en-IN" sz="3600" dirty="0">
              <a:latin typeface="Arial" panose="020B0604020202020204" pitchFamily="34" charset="0"/>
              <a:cs typeface="Arial" panose="020B0604020202020204" pitchFamily="34" charset="0"/>
            </a:endParaRPr>
          </a:p>
          <a:p>
            <a:endParaRPr lang="en-IN" dirty="0"/>
          </a:p>
        </p:txBody>
      </p:sp>
      <p:pic>
        <p:nvPicPr>
          <p:cNvPr id="5" name="Picture 4">
            <a:extLst>
              <a:ext uri="{FF2B5EF4-FFF2-40B4-BE49-F238E27FC236}">
                <a16:creationId xmlns:a16="http://schemas.microsoft.com/office/drawing/2014/main" id="{E34EB4AF-C059-46F8-95B6-56BB7A0D3CBB}"/>
              </a:ext>
            </a:extLst>
          </p:cNvPr>
          <p:cNvPicPr>
            <a:picLocks noChangeAspect="1"/>
          </p:cNvPicPr>
          <p:nvPr/>
        </p:nvPicPr>
        <p:blipFill>
          <a:blip r:embed="rId2"/>
          <a:stretch>
            <a:fillRect/>
          </a:stretch>
        </p:blipFill>
        <p:spPr>
          <a:xfrm>
            <a:off x="0" y="0"/>
            <a:ext cx="1348503" cy="1177781"/>
          </a:xfrm>
          <a:prstGeom prst="rect">
            <a:avLst/>
          </a:prstGeom>
        </p:spPr>
      </p:pic>
      <p:sp>
        <p:nvSpPr>
          <p:cNvPr id="4" name="Slide Number Placeholder 3">
            <a:extLst>
              <a:ext uri="{FF2B5EF4-FFF2-40B4-BE49-F238E27FC236}">
                <a16:creationId xmlns:a16="http://schemas.microsoft.com/office/drawing/2014/main" id="{05FB4372-99DF-47A6-A5A4-BF75F8EDBDCF}"/>
              </a:ext>
            </a:extLst>
          </p:cNvPr>
          <p:cNvSpPr>
            <a:spLocks noGrp="1"/>
          </p:cNvSpPr>
          <p:nvPr>
            <p:ph type="sldNum" sz="quarter" idx="12"/>
          </p:nvPr>
        </p:nvSpPr>
        <p:spPr/>
        <p:txBody>
          <a:bodyPr/>
          <a:lstStyle/>
          <a:p>
            <a:fld id="{CFB90EB3-43DD-4781-AA94-EC840833DA96}" type="slidenum">
              <a:rPr lang="en-IN" smtClean="0"/>
              <a:t>2</a:t>
            </a:fld>
            <a:endParaRPr lang="en-IN"/>
          </a:p>
        </p:txBody>
      </p:sp>
    </p:spTree>
    <p:extLst>
      <p:ext uri="{BB962C8B-B14F-4D97-AF65-F5344CB8AC3E}">
        <p14:creationId xmlns:p14="http://schemas.microsoft.com/office/powerpoint/2010/main" val="18979255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Subtitle 2">
            <a:extLst>
              <a:ext uri="{FF2B5EF4-FFF2-40B4-BE49-F238E27FC236}">
                <a16:creationId xmlns:a16="http://schemas.microsoft.com/office/drawing/2014/main" id="{751BF347-4653-48C2-B73A-FF9044828DC7}"/>
              </a:ext>
            </a:extLst>
          </p:cNvPr>
          <p:cNvSpPr txBox="1">
            <a:spLocks/>
          </p:cNvSpPr>
          <p:nvPr/>
        </p:nvSpPr>
        <p:spPr bwMode="auto">
          <a:xfrm>
            <a:off x="1197429" y="66335"/>
            <a:ext cx="9797143" cy="1047750"/>
          </a:xfrm>
          <a:prstGeom prst="rect">
            <a:avLst/>
          </a:prstGeom>
          <a:noFill/>
          <a:ln w="9525">
            <a:noFill/>
            <a:miter lim="800000"/>
            <a:headEnd/>
            <a:tailEnd/>
          </a:ln>
        </p:spPr>
        <p:txBody>
          <a:bodyPr lIns="79945" tIns="39973" rIns="79945" bIns="39973"/>
          <a:lstStyle/>
          <a:p>
            <a:pPr algn="ctr" defTabSz="799425">
              <a:defRPr/>
            </a:pPr>
            <a:r>
              <a:rPr lang="en-US" sz="3643" b="1" spc="-5" dirty="0">
                <a:solidFill>
                  <a:srgbClr val="0000FF"/>
                </a:solidFill>
                <a:latin typeface="Bookman Old Style" panose="02050604050505020204" pitchFamily="18" charset="0"/>
                <a:cs typeface="Times New Roman"/>
              </a:rPr>
              <a:t>ARTIFICIAL NEURAL NETWORK(ANN) </a:t>
            </a:r>
          </a:p>
          <a:p>
            <a:pPr algn="ctr" defTabSz="799425">
              <a:defRPr/>
            </a:pPr>
            <a:r>
              <a:rPr lang="en-US" sz="3643" b="1" spc="-5" dirty="0">
                <a:solidFill>
                  <a:srgbClr val="0000FF"/>
                </a:solidFill>
                <a:latin typeface="Bookman Old Style" panose="02050604050505020204" pitchFamily="18" charset="0"/>
                <a:cs typeface="Times New Roman"/>
              </a:rPr>
              <a:t>Training Process</a:t>
            </a:r>
          </a:p>
        </p:txBody>
      </p:sp>
      <p:sp>
        <p:nvSpPr>
          <p:cNvPr id="20483" name="Slide Number Placeholder 1">
            <a:extLst>
              <a:ext uri="{FF2B5EF4-FFF2-40B4-BE49-F238E27FC236}">
                <a16:creationId xmlns:a16="http://schemas.microsoft.com/office/drawing/2014/main" id="{69B0531A-CE9E-4614-8FC3-11A8ECBCE3E6}"/>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4D033135-3B38-4443-B66E-FAE18090F3E3}" type="slidenum">
              <a:rPr lang="en-IN" altLang="en-US" smtClean="0"/>
              <a:pPr/>
              <a:t>20</a:t>
            </a:fld>
            <a:endParaRPr lang="en-IN" altLang="en-US"/>
          </a:p>
        </p:txBody>
      </p:sp>
      <p:sp>
        <p:nvSpPr>
          <p:cNvPr id="2" name="Subtitle 2">
            <a:extLst>
              <a:ext uri="{FF2B5EF4-FFF2-40B4-BE49-F238E27FC236}">
                <a16:creationId xmlns:a16="http://schemas.microsoft.com/office/drawing/2014/main" id="{F455AFE5-624E-4A09-85B7-176A13CF96F2}"/>
              </a:ext>
            </a:extLst>
          </p:cNvPr>
          <p:cNvSpPr txBox="1">
            <a:spLocks/>
          </p:cNvSpPr>
          <p:nvPr/>
        </p:nvSpPr>
        <p:spPr bwMode="auto">
          <a:xfrm>
            <a:off x="1348809" y="1559719"/>
            <a:ext cx="9492683" cy="2719727"/>
          </a:xfrm>
          <a:prstGeom prst="rect">
            <a:avLst/>
          </a:prstGeom>
          <a:noFill/>
          <a:ln w="9525">
            <a:noFill/>
            <a:miter lim="800000"/>
            <a:headEnd/>
            <a:tailEnd/>
          </a:ln>
        </p:spPr>
        <p:txBody>
          <a:bodyPr lIns="79945" tIns="39973" rIns="79945" bIns="39973"/>
          <a:lstStyle/>
          <a:p>
            <a:pPr algn="just" defTabSz="799425">
              <a:defRPr/>
            </a:pPr>
            <a:r>
              <a:rPr lang="en-US" sz="2786" b="1" spc="-5" dirty="0">
                <a:solidFill>
                  <a:schemeClr val="accent6"/>
                </a:solidFill>
              </a:rPr>
              <a:t>Training process </a:t>
            </a:r>
            <a:r>
              <a:rPr lang="en-US" sz="2786" spc="-5" dirty="0">
                <a:solidFill>
                  <a:schemeClr val="accent6"/>
                </a:solidFill>
              </a:rPr>
              <a:t>of an Artificial Neural Networks can be broadly classified as</a:t>
            </a:r>
          </a:p>
          <a:p>
            <a:pPr marL="2187290" indent="-551075" algn="just" defTabSz="799425">
              <a:buFont typeface="+mj-lt"/>
              <a:buAutoNum type="alphaUcPeriod"/>
              <a:defRPr/>
            </a:pPr>
            <a:r>
              <a:rPr lang="en-US" sz="2786" spc="-5" dirty="0"/>
              <a:t>Supervised Training</a:t>
            </a:r>
          </a:p>
          <a:p>
            <a:pPr marL="2187290" indent="-551075" algn="just" defTabSz="799425">
              <a:buFont typeface="+mj-lt"/>
              <a:buAutoNum type="alphaUcPeriod"/>
              <a:defRPr/>
            </a:pPr>
            <a:r>
              <a:rPr lang="en-US" sz="2786" spc="-5" dirty="0"/>
              <a:t>Unsupervised Training</a:t>
            </a:r>
          </a:p>
          <a:p>
            <a:pPr marL="2187290" indent="-551075" algn="just" defTabSz="799425">
              <a:buFont typeface="+mj-lt"/>
              <a:buAutoNum type="alphaUcPeriod"/>
              <a:defRPr/>
            </a:pPr>
            <a:r>
              <a:rPr lang="en-US" sz="2786" spc="-5" dirty="0"/>
              <a:t>Reinforced Training</a:t>
            </a:r>
          </a:p>
        </p:txBody>
      </p:sp>
      <p:pic>
        <p:nvPicPr>
          <p:cNvPr id="20485" name="Picture 2">
            <a:extLst>
              <a:ext uri="{FF2B5EF4-FFF2-40B4-BE49-F238E27FC236}">
                <a16:creationId xmlns:a16="http://schemas.microsoft.com/office/drawing/2014/main" id="{F5003C8A-6D82-4027-9082-A5F66552D8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19500" y="3806598"/>
            <a:ext cx="6575652" cy="28370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a:extLst>
              <a:ext uri="{FF2B5EF4-FFF2-40B4-BE49-F238E27FC236}">
                <a16:creationId xmlns:a16="http://schemas.microsoft.com/office/drawing/2014/main" id="{E5653566-7EB6-49AF-BB6E-08939B553556}"/>
              </a:ext>
            </a:extLst>
          </p:cNvPr>
          <p:cNvPicPr>
            <a:picLocks noChangeAspect="1"/>
          </p:cNvPicPr>
          <p:nvPr/>
        </p:nvPicPr>
        <p:blipFill>
          <a:blip r:embed="rId3"/>
          <a:stretch>
            <a:fillRect/>
          </a:stretch>
        </p:blipFill>
        <p:spPr>
          <a:xfrm>
            <a:off x="0" y="0"/>
            <a:ext cx="1348503" cy="1177781"/>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Subtitle 2">
            <a:extLst>
              <a:ext uri="{FF2B5EF4-FFF2-40B4-BE49-F238E27FC236}">
                <a16:creationId xmlns:a16="http://schemas.microsoft.com/office/drawing/2014/main" id="{6AC07CB5-9162-4CEA-8174-CEBC56ECA8DF}"/>
              </a:ext>
            </a:extLst>
          </p:cNvPr>
          <p:cNvSpPr txBox="1">
            <a:spLocks/>
          </p:cNvSpPr>
          <p:nvPr/>
        </p:nvSpPr>
        <p:spPr bwMode="auto">
          <a:xfrm>
            <a:off x="2590461" y="199005"/>
            <a:ext cx="8404111" cy="1047750"/>
          </a:xfrm>
          <a:prstGeom prst="rect">
            <a:avLst/>
          </a:prstGeom>
          <a:noFill/>
          <a:ln w="9525">
            <a:noFill/>
            <a:miter lim="800000"/>
            <a:headEnd/>
            <a:tailEnd/>
          </a:ln>
        </p:spPr>
        <p:txBody>
          <a:bodyPr lIns="79945" tIns="39973" rIns="79945" bIns="39973"/>
          <a:lstStyle/>
          <a:p>
            <a:pPr algn="ctr" defTabSz="799425">
              <a:defRPr/>
            </a:pPr>
            <a:r>
              <a:rPr lang="en-US" sz="3643" spc="-5" dirty="0">
                <a:solidFill>
                  <a:srgbClr val="0000FF"/>
                </a:solidFill>
                <a:latin typeface="Arial Black" pitchFamily="34" charset="0"/>
                <a:cs typeface="Times New Roman"/>
              </a:rPr>
              <a:t>Supervised Learning</a:t>
            </a:r>
          </a:p>
        </p:txBody>
      </p:sp>
      <p:sp>
        <p:nvSpPr>
          <p:cNvPr id="21507" name="Slide Number Placeholder 1">
            <a:extLst>
              <a:ext uri="{FF2B5EF4-FFF2-40B4-BE49-F238E27FC236}">
                <a16:creationId xmlns:a16="http://schemas.microsoft.com/office/drawing/2014/main" id="{FDA63A59-B13D-432B-99B0-2B1C07CF088F}"/>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871"/>
              </a:spcBef>
              <a:buFont typeface="Arial" panose="020B0604020202020204" pitchFamily="34" charset="0"/>
              <a:buChar char="•"/>
              <a:defRPr sz="2464">
                <a:solidFill>
                  <a:schemeClr val="tx1"/>
                </a:solidFill>
                <a:latin typeface="Calibri" panose="020F0502020204030204" pitchFamily="34" charset="0"/>
              </a:defRPr>
            </a:lvl1pPr>
            <a:lvl2pPr marL="795997" indent="-306153">
              <a:lnSpc>
                <a:spcPct val="90000"/>
              </a:lnSpc>
              <a:spcBef>
                <a:spcPts val="442"/>
              </a:spcBef>
              <a:buFont typeface="Arial" panose="020B0604020202020204" pitchFamily="34" charset="0"/>
              <a:buChar char="•"/>
              <a:defRPr sz="2143">
                <a:solidFill>
                  <a:schemeClr val="tx1"/>
                </a:solidFill>
                <a:latin typeface="Calibri" panose="020F0502020204030204" pitchFamily="34" charset="0"/>
              </a:defRPr>
            </a:lvl2pPr>
            <a:lvl3pPr marL="1224610" indent="-244922">
              <a:lnSpc>
                <a:spcPct val="90000"/>
              </a:lnSpc>
              <a:spcBef>
                <a:spcPts val="442"/>
              </a:spcBef>
              <a:buFont typeface="Arial" panose="020B0604020202020204" pitchFamily="34" charset="0"/>
              <a:buChar char="•"/>
              <a:defRPr sz="1714">
                <a:solidFill>
                  <a:schemeClr val="tx1"/>
                </a:solidFill>
                <a:latin typeface="Calibri" panose="020F0502020204030204" pitchFamily="34" charset="0"/>
              </a:defRPr>
            </a:lvl3pPr>
            <a:lvl4pPr marL="1714454" indent="-244922">
              <a:lnSpc>
                <a:spcPct val="90000"/>
              </a:lnSpc>
              <a:spcBef>
                <a:spcPts val="442"/>
              </a:spcBef>
              <a:buFont typeface="Arial" panose="020B0604020202020204" pitchFamily="34" charset="0"/>
              <a:buChar char="•"/>
              <a:defRPr sz="1607">
                <a:solidFill>
                  <a:schemeClr val="tx1"/>
                </a:solidFill>
                <a:latin typeface="Calibri" panose="020F0502020204030204" pitchFamily="34" charset="0"/>
              </a:defRPr>
            </a:lvl4pPr>
            <a:lvl5pPr marL="2204298" indent="-244922">
              <a:lnSpc>
                <a:spcPct val="90000"/>
              </a:lnSpc>
              <a:spcBef>
                <a:spcPts val="442"/>
              </a:spcBef>
              <a:buFont typeface="Arial" panose="020B0604020202020204" pitchFamily="34" charset="0"/>
              <a:buChar char="•"/>
              <a:defRPr sz="1607">
                <a:solidFill>
                  <a:schemeClr val="tx1"/>
                </a:solidFill>
                <a:latin typeface="Calibri" panose="020F0502020204030204" pitchFamily="34" charset="0"/>
              </a:defRPr>
            </a:lvl5pPr>
            <a:lvl6pPr marL="2694142" indent="-244922" defTabSz="799398" eaLnBrk="0" fontAlgn="base" hangingPunct="0">
              <a:lnSpc>
                <a:spcPct val="90000"/>
              </a:lnSpc>
              <a:spcBef>
                <a:spcPts val="442"/>
              </a:spcBef>
              <a:spcAft>
                <a:spcPct val="0"/>
              </a:spcAft>
              <a:buFont typeface="Arial" panose="020B0604020202020204" pitchFamily="34" charset="0"/>
              <a:buChar char="•"/>
              <a:defRPr sz="1607">
                <a:solidFill>
                  <a:schemeClr val="tx1"/>
                </a:solidFill>
                <a:latin typeface="Calibri" panose="020F0502020204030204" pitchFamily="34" charset="0"/>
              </a:defRPr>
            </a:lvl6pPr>
            <a:lvl7pPr marL="3183987" indent="-244922" defTabSz="799398" eaLnBrk="0" fontAlgn="base" hangingPunct="0">
              <a:lnSpc>
                <a:spcPct val="90000"/>
              </a:lnSpc>
              <a:spcBef>
                <a:spcPts val="442"/>
              </a:spcBef>
              <a:spcAft>
                <a:spcPct val="0"/>
              </a:spcAft>
              <a:buFont typeface="Arial" panose="020B0604020202020204" pitchFamily="34" charset="0"/>
              <a:buChar char="•"/>
              <a:defRPr sz="1607">
                <a:solidFill>
                  <a:schemeClr val="tx1"/>
                </a:solidFill>
                <a:latin typeface="Calibri" panose="020F0502020204030204" pitchFamily="34" charset="0"/>
              </a:defRPr>
            </a:lvl7pPr>
            <a:lvl8pPr marL="3673831" indent="-244922" defTabSz="799398" eaLnBrk="0" fontAlgn="base" hangingPunct="0">
              <a:lnSpc>
                <a:spcPct val="90000"/>
              </a:lnSpc>
              <a:spcBef>
                <a:spcPts val="442"/>
              </a:spcBef>
              <a:spcAft>
                <a:spcPct val="0"/>
              </a:spcAft>
              <a:buFont typeface="Arial" panose="020B0604020202020204" pitchFamily="34" charset="0"/>
              <a:buChar char="•"/>
              <a:defRPr sz="1607">
                <a:solidFill>
                  <a:schemeClr val="tx1"/>
                </a:solidFill>
                <a:latin typeface="Calibri" panose="020F0502020204030204" pitchFamily="34" charset="0"/>
              </a:defRPr>
            </a:lvl8pPr>
            <a:lvl9pPr marL="4163675" indent="-244922" defTabSz="799398" eaLnBrk="0" fontAlgn="base" hangingPunct="0">
              <a:lnSpc>
                <a:spcPct val="90000"/>
              </a:lnSpc>
              <a:spcBef>
                <a:spcPts val="442"/>
              </a:spcBef>
              <a:spcAft>
                <a:spcPct val="0"/>
              </a:spcAft>
              <a:buFont typeface="Arial" panose="020B0604020202020204" pitchFamily="34" charset="0"/>
              <a:buChar char="•"/>
              <a:defRPr sz="1607">
                <a:solidFill>
                  <a:schemeClr val="tx1"/>
                </a:solidFill>
                <a:latin typeface="Calibri" panose="020F0502020204030204" pitchFamily="34" charset="0"/>
              </a:defRPr>
            </a:lvl9pPr>
          </a:lstStyle>
          <a:p>
            <a:pPr>
              <a:lnSpc>
                <a:spcPct val="100000"/>
              </a:lnSpc>
              <a:spcBef>
                <a:spcPct val="0"/>
              </a:spcBef>
              <a:buFontTx/>
              <a:buNone/>
            </a:pPr>
            <a:fld id="{80F670F8-DCA2-4B30-9DAD-ECCF9CC2E25E}" type="slidenum">
              <a:rPr lang="en-IN" altLang="en-US" sz="1071">
                <a:solidFill>
                  <a:srgbClr val="898989"/>
                </a:solidFill>
              </a:rPr>
              <a:pPr>
                <a:lnSpc>
                  <a:spcPct val="100000"/>
                </a:lnSpc>
                <a:spcBef>
                  <a:spcPct val="0"/>
                </a:spcBef>
                <a:buFontTx/>
                <a:buNone/>
              </a:pPr>
              <a:t>21</a:t>
            </a:fld>
            <a:endParaRPr lang="en-IN" altLang="en-US" sz="1071">
              <a:solidFill>
                <a:srgbClr val="898989"/>
              </a:solidFill>
            </a:endParaRPr>
          </a:p>
        </p:txBody>
      </p:sp>
      <p:sp>
        <p:nvSpPr>
          <p:cNvPr id="2" name="Subtitle 2">
            <a:extLst>
              <a:ext uri="{FF2B5EF4-FFF2-40B4-BE49-F238E27FC236}">
                <a16:creationId xmlns:a16="http://schemas.microsoft.com/office/drawing/2014/main" id="{D84742B9-7408-4175-B8EE-837F950EBF57}"/>
              </a:ext>
            </a:extLst>
          </p:cNvPr>
          <p:cNvSpPr txBox="1">
            <a:spLocks/>
          </p:cNvSpPr>
          <p:nvPr/>
        </p:nvSpPr>
        <p:spPr bwMode="auto">
          <a:xfrm>
            <a:off x="1610747" y="1321595"/>
            <a:ext cx="9079366" cy="942295"/>
          </a:xfrm>
          <a:prstGeom prst="rect">
            <a:avLst/>
          </a:prstGeom>
          <a:noFill/>
          <a:ln w="9525">
            <a:noFill/>
            <a:miter lim="800000"/>
            <a:headEnd/>
            <a:tailEnd/>
          </a:ln>
        </p:spPr>
        <p:txBody>
          <a:bodyPr lIns="79945" tIns="39973" rIns="79945" bIns="39973"/>
          <a:lstStyle/>
          <a:p>
            <a:pPr marL="1103851" indent="-551075" algn="just" defTabSz="799425">
              <a:buFont typeface="Arial" pitchFamily="34" charset="0"/>
              <a:buChar char="•"/>
              <a:defRPr/>
            </a:pPr>
            <a:endParaRPr lang="en-US" sz="2571" spc="-5" dirty="0"/>
          </a:p>
          <a:p>
            <a:pPr algn="just" defTabSz="799425">
              <a:defRPr/>
            </a:pPr>
            <a:endParaRPr lang="en-US" sz="2786" spc="-5" dirty="0">
              <a:solidFill>
                <a:schemeClr val="accent6"/>
              </a:solidFill>
            </a:endParaRPr>
          </a:p>
        </p:txBody>
      </p:sp>
      <p:sp>
        <p:nvSpPr>
          <p:cNvPr id="4" name="Subtitle 2">
            <a:extLst>
              <a:ext uri="{FF2B5EF4-FFF2-40B4-BE49-F238E27FC236}">
                <a16:creationId xmlns:a16="http://schemas.microsoft.com/office/drawing/2014/main" id="{B734991B-78A3-4463-BB0B-3E41B8E3481C}"/>
              </a:ext>
            </a:extLst>
          </p:cNvPr>
          <p:cNvSpPr txBox="1">
            <a:spLocks/>
          </p:cNvSpPr>
          <p:nvPr/>
        </p:nvSpPr>
        <p:spPr bwMode="auto">
          <a:xfrm>
            <a:off x="1597139" y="1387929"/>
            <a:ext cx="9203531" cy="3097326"/>
          </a:xfrm>
          <a:prstGeom prst="rect">
            <a:avLst/>
          </a:prstGeom>
          <a:noFill/>
          <a:ln w="9525">
            <a:noFill/>
            <a:miter lim="800000"/>
            <a:headEnd/>
            <a:tailEnd/>
          </a:ln>
        </p:spPr>
        <p:txBody>
          <a:bodyPr lIns="79945" tIns="39973" rIns="79945" bIns="39973"/>
          <a:lstStyle/>
          <a:p>
            <a:pPr marL="731364" indent="-483041" algn="just" defTabSz="799425">
              <a:buFont typeface="Arial" pitchFamily="34" charset="0"/>
              <a:buChar char="•"/>
              <a:defRPr/>
            </a:pPr>
            <a:r>
              <a:rPr lang="en-US" sz="2571" dirty="0">
                <a:cs typeface="Arial" charset="0"/>
              </a:rPr>
              <a:t>Supervised Learning is the process of an learning(from the training dataset) can be thought of as a teacher who is supervising the entire learning process</a:t>
            </a:r>
          </a:p>
          <a:p>
            <a:pPr marL="731364" indent="-483041" algn="just" defTabSz="799425">
              <a:buFont typeface="Arial" pitchFamily="34" charset="0"/>
              <a:buChar char="•"/>
              <a:defRPr/>
            </a:pPr>
            <a:r>
              <a:rPr lang="en-US" sz="2571" dirty="0">
                <a:cs typeface="Arial" charset="0"/>
              </a:rPr>
              <a:t>Learning algorithm iteratively makes predictions on the training data and is corrected by the “teacher”, and the learning stops when the algorithm achieves an acceptable level of performance(or the desired accuracy)</a:t>
            </a:r>
          </a:p>
          <a:p>
            <a:pPr marL="767083" algn="just" defTabSz="799425">
              <a:defRPr/>
            </a:pPr>
            <a:r>
              <a:rPr lang="en-US" sz="2571" spc="-5" dirty="0"/>
              <a:t>                                                            </a:t>
            </a:r>
          </a:p>
          <a:p>
            <a:pPr algn="just" defTabSz="799425">
              <a:defRPr/>
            </a:pPr>
            <a:endParaRPr lang="en-US" sz="2786" spc="-5" dirty="0">
              <a:solidFill>
                <a:schemeClr val="accent6"/>
              </a:solidFill>
            </a:endParaRPr>
          </a:p>
        </p:txBody>
      </p:sp>
      <p:sp>
        <p:nvSpPr>
          <p:cNvPr id="6" name="TextBox 5">
            <a:extLst>
              <a:ext uri="{FF2B5EF4-FFF2-40B4-BE49-F238E27FC236}">
                <a16:creationId xmlns:a16="http://schemas.microsoft.com/office/drawing/2014/main" id="{6D2E69B6-35A5-44F3-B997-53999B3E02CE}"/>
              </a:ext>
            </a:extLst>
          </p:cNvPr>
          <p:cNvSpPr txBox="1"/>
          <p:nvPr/>
        </p:nvSpPr>
        <p:spPr>
          <a:xfrm>
            <a:off x="1197428" y="4815229"/>
            <a:ext cx="9411041" cy="1674817"/>
          </a:xfrm>
          <a:prstGeom prst="rect">
            <a:avLst/>
          </a:prstGeom>
          <a:noFill/>
        </p:spPr>
        <p:txBody>
          <a:bodyPr>
            <a:spAutoFit/>
          </a:bodyPr>
          <a:lstStyle/>
          <a:p>
            <a:pPr algn="ctr">
              <a:defRPr/>
            </a:pPr>
            <a:r>
              <a:rPr lang="en-US" sz="2571" b="1" u="sng" dirty="0">
                <a:solidFill>
                  <a:srgbClr val="006600"/>
                </a:solidFill>
                <a:cs typeface="Arial" charset="0"/>
              </a:rPr>
              <a:t>Supervised learning is the learning of the model where with input variable ( say, X) and an output variable (say, Y) and an algorithm to map the input to the output.</a:t>
            </a:r>
            <a:br>
              <a:rPr lang="en-US" sz="2571" b="1" u="sng" dirty="0">
                <a:solidFill>
                  <a:srgbClr val="006600"/>
                </a:solidFill>
                <a:cs typeface="Arial" charset="0"/>
              </a:rPr>
            </a:br>
            <a:r>
              <a:rPr lang="en-US" sz="2571" b="1" dirty="0">
                <a:solidFill>
                  <a:srgbClr val="006600"/>
                </a:solidFill>
                <a:cs typeface="Arial" charset="0"/>
              </a:rPr>
              <a:t> Y = f(X)</a:t>
            </a:r>
          </a:p>
        </p:txBody>
      </p:sp>
      <p:pic>
        <p:nvPicPr>
          <p:cNvPr id="7" name="Picture 6">
            <a:extLst>
              <a:ext uri="{FF2B5EF4-FFF2-40B4-BE49-F238E27FC236}">
                <a16:creationId xmlns:a16="http://schemas.microsoft.com/office/drawing/2014/main" id="{15AB4BB6-1D5A-4181-BE46-9C7246290460}"/>
              </a:ext>
            </a:extLst>
          </p:cNvPr>
          <p:cNvPicPr>
            <a:picLocks noChangeAspect="1"/>
          </p:cNvPicPr>
          <p:nvPr/>
        </p:nvPicPr>
        <p:blipFill>
          <a:blip r:embed="rId2"/>
          <a:stretch>
            <a:fillRect/>
          </a:stretch>
        </p:blipFill>
        <p:spPr>
          <a:xfrm>
            <a:off x="0" y="0"/>
            <a:ext cx="1348503" cy="1177781"/>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Subtitle 2">
            <a:extLst>
              <a:ext uri="{FF2B5EF4-FFF2-40B4-BE49-F238E27FC236}">
                <a16:creationId xmlns:a16="http://schemas.microsoft.com/office/drawing/2014/main" id="{2FCC8D30-7A54-4704-AEB8-ED43CDA2F727}"/>
              </a:ext>
            </a:extLst>
          </p:cNvPr>
          <p:cNvSpPr txBox="1">
            <a:spLocks/>
          </p:cNvSpPr>
          <p:nvPr/>
        </p:nvSpPr>
        <p:spPr bwMode="auto">
          <a:xfrm>
            <a:off x="1197429" y="199005"/>
            <a:ext cx="9797143" cy="1047750"/>
          </a:xfrm>
          <a:prstGeom prst="rect">
            <a:avLst/>
          </a:prstGeom>
          <a:noFill/>
          <a:ln w="9525">
            <a:noFill/>
            <a:miter lim="800000"/>
            <a:headEnd/>
            <a:tailEnd/>
          </a:ln>
        </p:spPr>
        <p:txBody>
          <a:bodyPr lIns="79945" tIns="39973" rIns="79945" bIns="39973"/>
          <a:lstStyle/>
          <a:p>
            <a:pPr algn="ctr" defTabSz="799425">
              <a:defRPr/>
            </a:pPr>
            <a:r>
              <a:rPr lang="en-US" sz="3643" b="1" spc="-5" dirty="0">
                <a:solidFill>
                  <a:srgbClr val="0000FF"/>
                </a:solidFill>
                <a:latin typeface="Bookman Old Style" panose="02050604050505020204" pitchFamily="18" charset="0"/>
                <a:cs typeface="Times New Roman"/>
              </a:rPr>
              <a:t>Supervised Training Algorithms</a:t>
            </a:r>
          </a:p>
        </p:txBody>
      </p:sp>
      <p:sp>
        <p:nvSpPr>
          <p:cNvPr id="3" name="Slide Number Placeholder 1">
            <a:extLst>
              <a:ext uri="{FF2B5EF4-FFF2-40B4-BE49-F238E27FC236}">
                <a16:creationId xmlns:a16="http://schemas.microsoft.com/office/drawing/2014/main" id="{D5697F38-40BC-41BC-8F31-1D2F6C9A5199}"/>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E731D915-F9E8-4638-A7B8-5EC7A83F0834}" type="slidenum">
              <a:rPr lang="en-IN" altLang="en-US" smtClean="0"/>
              <a:pPr/>
              <a:t>22</a:t>
            </a:fld>
            <a:endParaRPr lang="en-IN" altLang="en-US"/>
          </a:p>
        </p:txBody>
      </p:sp>
      <p:sp>
        <p:nvSpPr>
          <p:cNvPr id="2" name="Subtitle 2">
            <a:extLst>
              <a:ext uri="{FF2B5EF4-FFF2-40B4-BE49-F238E27FC236}">
                <a16:creationId xmlns:a16="http://schemas.microsoft.com/office/drawing/2014/main" id="{84019AA6-A074-46AF-8400-1F6F1654EC98}"/>
              </a:ext>
            </a:extLst>
          </p:cNvPr>
          <p:cNvSpPr txBox="1">
            <a:spLocks/>
          </p:cNvSpPr>
          <p:nvPr/>
        </p:nvSpPr>
        <p:spPr bwMode="auto">
          <a:xfrm>
            <a:off x="1348809" y="1114086"/>
            <a:ext cx="9492683" cy="942295"/>
          </a:xfrm>
          <a:prstGeom prst="rect">
            <a:avLst/>
          </a:prstGeom>
          <a:noFill/>
          <a:ln w="9525">
            <a:noFill/>
            <a:miter lim="800000"/>
            <a:headEnd/>
            <a:tailEnd/>
          </a:ln>
        </p:spPr>
        <p:txBody>
          <a:bodyPr lIns="79945" tIns="39973" rIns="79945" bIns="39973"/>
          <a:lstStyle/>
          <a:p>
            <a:pPr marL="367383" indent="20410" algn="just" defTabSz="799425">
              <a:buFont typeface="Arial" panose="020B0604020202020204" pitchFamily="34" charset="0"/>
              <a:buChar char="•"/>
              <a:defRPr/>
            </a:pPr>
            <a:r>
              <a:rPr lang="en-US" sz="2357" spc="-5" dirty="0"/>
              <a:t>	Any Algorithm which implements the supervised Training process is called </a:t>
            </a:r>
            <a:r>
              <a:rPr lang="en-US" sz="2357" b="1" spc="-5" dirty="0">
                <a:solidFill>
                  <a:srgbClr val="FF0000"/>
                </a:solidFill>
                <a:latin typeface="Bookman Old Style" panose="02050604050505020204" pitchFamily="18" charset="0"/>
                <a:cs typeface="Times New Roman"/>
              </a:rPr>
              <a:t>Supervised Training Algorithms</a:t>
            </a:r>
          </a:p>
          <a:p>
            <a:pPr algn="just" defTabSz="799425">
              <a:defRPr/>
            </a:pPr>
            <a:endParaRPr lang="en-US" sz="2571" spc="-5" dirty="0"/>
          </a:p>
          <a:p>
            <a:pPr algn="just" defTabSz="799425">
              <a:defRPr/>
            </a:pPr>
            <a:endParaRPr lang="en-US" sz="2786" spc="-5" dirty="0">
              <a:solidFill>
                <a:schemeClr val="accent6"/>
              </a:solidFill>
            </a:endParaRPr>
          </a:p>
        </p:txBody>
      </p:sp>
      <p:sp>
        <p:nvSpPr>
          <p:cNvPr id="4" name="Subtitle 2">
            <a:extLst>
              <a:ext uri="{FF2B5EF4-FFF2-40B4-BE49-F238E27FC236}">
                <a16:creationId xmlns:a16="http://schemas.microsoft.com/office/drawing/2014/main" id="{63541141-D772-44AD-BFC3-D2D35555951D}"/>
              </a:ext>
            </a:extLst>
          </p:cNvPr>
          <p:cNvSpPr txBox="1">
            <a:spLocks/>
          </p:cNvSpPr>
          <p:nvPr/>
        </p:nvSpPr>
        <p:spPr bwMode="auto">
          <a:xfrm>
            <a:off x="1348809" y="2257086"/>
            <a:ext cx="9492683" cy="4097450"/>
          </a:xfrm>
          <a:prstGeom prst="rect">
            <a:avLst/>
          </a:prstGeom>
          <a:noFill/>
          <a:ln w="9525">
            <a:noFill/>
            <a:miter lim="800000"/>
            <a:headEnd/>
            <a:tailEnd/>
          </a:ln>
        </p:spPr>
        <p:txBody>
          <a:bodyPr lIns="79945" tIns="39973" rIns="79945" bIns="39973"/>
          <a:lstStyle/>
          <a:p>
            <a:pPr algn="just" defTabSz="799425">
              <a:defRPr/>
            </a:pPr>
            <a:r>
              <a:rPr lang="en-US" sz="2571" b="1" spc="-5" dirty="0">
                <a:solidFill>
                  <a:schemeClr val="accent6"/>
                </a:solidFill>
              </a:rPr>
              <a:t> Key Points:</a:t>
            </a:r>
            <a:r>
              <a:rPr lang="en-US" sz="2571" spc="-5" dirty="0"/>
              <a:t>	</a:t>
            </a:r>
          </a:p>
          <a:p>
            <a:pPr marL="1134466" indent="-367383" algn="just" defTabSz="799425">
              <a:buFont typeface="Arial" panose="020B0604020202020204" pitchFamily="34" charset="0"/>
              <a:buChar char="•"/>
              <a:defRPr/>
            </a:pPr>
            <a:r>
              <a:rPr lang="en-US" sz="2571" spc="-5" dirty="0"/>
              <a:t>Each Input Vector is allotted with a corresponding Target vector </a:t>
            </a:r>
          </a:p>
          <a:p>
            <a:pPr marL="1134466" indent="-367383" algn="just" defTabSz="799425">
              <a:buFont typeface="Arial" panose="020B0604020202020204" pitchFamily="34" charset="0"/>
              <a:buChar char="•"/>
              <a:defRPr/>
            </a:pPr>
            <a:r>
              <a:rPr lang="en-US" sz="2571" spc="-5" dirty="0"/>
              <a:t>The </a:t>
            </a:r>
            <a:r>
              <a:rPr lang="en-US" sz="2571" spc="-5" dirty="0">
                <a:solidFill>
                  <a:srgbClr val="0070C0"/>
                </a:solidFill>
              </a:rPr>
              <a:t>training Pair =[Input vector, Target Vector]</a:t>
            </a:r>
          </a:p>
          <a:p>
            <a:pPr marL="1134466" indent="-367383" algn="just" defTabSz="799425">
              <a:buFont typeface="Arial" panose="020B0604020202020204" pitchFamily="34" charset="0"/>
              <a:buChar char="•"/>
              <a:defRPr/>
            </a:pPr>
            <a:r>
              <a:rPr lang="en-US" sz="2571" spc="-5" dirty="0"/>
              <a:t>Weights are adjusted to minimize the Difference between the Actual output &amp; the Desired outputs</a:t>
            </a:r>
          </a:p>
          <a:p>
            <a:pPr marL="1134466" indent="-367383" algn="just" defTabSz="799425">
              <a:buFont typeface="Arial" panose="020B0604020202020204" pitchFamily="34" charset="0"/>
              <a:buChar char="•"/>
              <a:defRPr/>
            </a:pPr>
            <a:r>
              <a:rPr lang="en-US" sz="2571" spc="-5" dirty="0"/>
              <a:t>Actual output     =  Output provided by the ANN</a:t>
            </a:r>
          </a:p>
          <a:p>
            <a:pPr marL="1134466" indent="-367383" algn="just" defTabSz="799425">
              <a:buFont typeface="Arial" panose="020B0604020202020204" pitchFamily="34" charset="0"/>
              <a:buChar char="•"/>
              <a:defRPr/>
            </a:pPr>
            <a:r>
              <a:rPr lang="en-US" sz="2571" spc="-5" dirty="0"/>
              <a:t>Desired output  =   Output specified by the user (Target)</a:t>
            </a:r>
          </a:p>
          <a:p>
            <a:pPr marL="767083" algn="just" defTabSz="799425">
              <a:defRPr/>
            </a:pPr>
            <a:r>
              <a:rPr lang="en-US" sz="2571" spc="-5" dirty="0"/>
              <a:t>               </a:t>
            </a:r>
          </a:p>
          <a:p>
            <a:pPr marL="767083" algn="just" defTabSz="799425">
              <a:defRPr/>
            </a:pPr>
            <a:r>
              <a:rPr lang="en-US" sz="2571" spc="-5" dirty="0"/>
              <a:t>                                                            </a:t>
            </a:r>
            <a:endParaRPr lang="en-US" sz="2786" spc="-5" dirty="0">
              <a:solidFill>
                <a:schemeClr val="accent6"/>
              </a:solidFill>
            </a:endParaRPr>
          </a:p>
        </p:txBody>
      </p:sp>
      <p:pic>
        <p:nvPicPr>
          <p:cNvPr id="6" name="Picture 5">
            <a:extLst>
              <a:ext uri="{FF2B5EF4-FFF2-40B4-BE49-F238E27FC236}">
                <a16:creationId xmlns:a16="http://schemas.microsoft.com/office/drawing/2014/main" id="{5568BC1A-C4E2-4FAF-A25D-15924C9898AF}"/>
              </a:ext>
            </a:extLst>
          </p:cNvPr>
          <p:cNvPicPr>
            <a:picLocks noChangeAspect="1"/>
          </p:cNvPicPr>
          <p:nvPr/>
        </p:nvPicPr>
        <p:blipFill>
          <a:blip r:embed="rId2"/>
          <a:stretch>
            <a:fillRect/>
          </a:stretch>
        </p:blipFill>
        <p:spPr>
          <a:xfrm>
            <a:off x="0" y="0"/>
            <a:ext cx="1348503" cy="1177781"/>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Subtitle 2">
            <a:extLst>
              <a:ext uri="{FF2B5EF4-FFF2-40B4-BE49-F238E27FC236}">
                <a16:creationId xmlns:a16="http://schemas.microsoft.com/office/drawing/2014/main" id="{D355338B-0B09-4312-90FA-BF9549DC307B}"/>
              </a:ext>
            </a:extLst>
          </p:cNvPr>
          <p:cNvSpPr txBox="1">
            <a:spLocks/>
          </p:cNvSpPr>
          <p:nvPr/>
        </p:nvSpPr>
        <p:spPr bwMode="auto">
          <a:xfrm>
            <a:off x="1500188" y="107900"/>
            <a:ext cx="9797143" cy="1047750"/>
          </a:xfrm>
          <a:prstGeom prst="rect">
            <a:avLst/>
          </a:prstGeom>
          <a:noFill/>
          <a:ln w="9525">
            <a:noFill/>
            <a:miter lim="800000"/>
            <a:headEnd/>
            <a:tailEnd/>
          </a:ln>
        </p:spPr>
        <p:txBody>
          <a:bodyPr lIns="79945" tIns="39973" rIns="79945" bIns="39973"/>
          <a:lstStyle/>
          <a:p>
            <a:pPr defTabSz="799425">
              <a:defRPr/>
            </a:pPr>
            <a:r>
              <a:rPr lang="en-US" sz="3321" b="1" spc="-5" dirty="0">
                <a:solidFill>
                  <a:srgbClr val="0000FF"/>
                </a:solidFill>
                <a:latin typeface="Bookman Old Style" panose="02050604050505020204" pitchFamily="18" charset="0"/>
                <a:cs typeface="Times New Roman"/>
              </a:rPr>
              <a:t>Supervised Training Algorithms- Continued</a:t>
            </a:r>
          </a:p>
        </p:txBody>
      </p:sp>
      <p:sp>
        <p:nvSpPr>
          <p:cNvPr id="23555" name="Slide Number Placeholder 1">
            <a:extLst>
              <a:ext uri="{FF2B5EF4-FFF2-40B4-BE49-F238E27FC236}">
                <a16:creationId xmlns:a16="http://schemas.microsoft.com/office/drawing/2014/main" id="{77B6947D-68B8-4626-84F7-A1C210091053}"/>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C3E1BE03-5535-4386-890F-1ABE581D7D14}" type="slidenum">
              <a:rPr lang="en-IN" altLang="en-US" smtClean="0"/>
              <a:pPr/>
              <a:t>23</a:t>
            </a:fld>
            <a:endParaRPr lang="en-IN" altLang="en-US"/>
          </a:p>
        </p:txBody>
      </p:sp>
      <p:sp>
        <p:nvSpPr>
          <p:cNvPr id="6" name="TextBox 5">
            <a:extLst>
              <a:ext uri="{FF2B5EF4-FFF2-40B4-BE49-F238E27FC236}">
                <a16:creationId xmlns:a16="http://schemas.microsoft.com/office/drawing/2014/main" id="{6C64E8AD-CDA6-4CFD-9CFA-EA1FBA53DB73}"/>
              </a:ext>
            </a:extLst>
          </p:cNvPr>
          <p:cNvSpPr txBox="1"/>
          <p:nvPr/>
        </p:nvSpPr>
        <p:spPr>
          <a:xfrm>
            <a:off x="1197429" y="1506302"/>
            <a:ext cx="9191625" cy="5104667"/>
          </a:xfrm>
          <a:prstGeom prst="rect">
            <a:avLst/>
          </a:prstGeom>
          <a:noFill/>
        </p:spPr>
        <p:txBody>
          <a:bodyPr>
            <a:spAutoFit/>
          </a:bodyPr>
          <a:lstStyle/>
          <a:p>
            <a:pPr>
              <a:defRPr/>
            </a:pPr>
            <a:r>
              <a:rPr lang="en-US" sz="2357" dirty="0">
                <a:solidFill>
                  <a:schemeClr val="accent6"/>
                </a:solidFill>
              </a:rPr>
              <a:t>Explanation:</a:t>
            </a:r>
          </a:p>
          <a:p>
            <a:pPr marL="767083" indent="20410" algn="just">
              <a:buFont typeface="Arial" panose="020B0604020202020204" pitchFamily="34" charset="0"/>
              <a:buChar char="•"/>
              <a:tabLst>
                <a:tab pos="960979" algn="l"/>
              </a:tabLst>
              <a:defRPr/>
            </a:pPr>
            <a:r>
              <a:rPr lang="en-US" sz="2357" dirty="0"/>
              <a:t>	Assume that a teacher is present</a:t>
            </a:r>
          </a:p>
          <a:p>
            <a:pPr marL="767083" indent="20410" algn="just">
              <a:buFont typeface="Arial" panose="020B0604020202020204" pitchFamily="34" charset="0"/>
              <a:buChar char="•"/>
              <a:tabLst>
                <a:tab pos="960979" algn="l"/>
              </a:tabLst>
              <a:defRPr/>
            </a:pPr>
            <a:r>
              <a:rPr lang="en-US" sz="2357" dirty="0"/>
              <a:t>	Network is provided with the inputs &amp; its associated outputs</a:t>
            </a:r>
          </a:p>
          <a:p>
            <a:pPr marL="767083" indent="20410" algn="just">
              <a:buFont typeface="Arial" panose="020B0604020202020204" pitchFamily="34" charset="0"/>
              <a:buChar char="•"/>
              <a:tabLst>
                <a:tab pos="960979" algn="l"/>
              </a:tabLst>
              <a:defRPr/>
            </a:pPr>
            <a:r>
              <a:rPr lang="en-US" sz="2357" dirty="0"/>
              <a:t>	After processing based on Learning Law the network provides the output(Actual output)</a:t>
            </a:r>
          </a:p>
          <a:p>
            <a:pPr marL="767083" indent="20410" algn="just">
              <a:buFont typeface="Arial" panose="020B0604020202020204" pitchFamily="34" charset="0"/>
              <a:buChar char="•"/>
              <a:tabLst>
                <a:tab pos="960979" algn="l"/>
              </a:tabLst>
              <a:defRPr/>
            </a:pPr>
            <a:r>
              <a:rPr lang="en-US" sz="2357" dirty="0"/>
              <a:t>	This out is compared with the Desired (Target) value</a:t>
            </a:r>
          </a:p>
          <a:p>
            <a:pPr marL="767083" indent="20410" algn="just">
              <a:buFont typeface="Arial" panose="020B0604020202020204" pitchFamily="34" charset="0"/>
              <a:buChar char="•"/>
              <a:tabLst>
                <a:tab pos="960979" algn="l"/>
              </a:tabLst>
              <a:defRPr/>
            </a:pPr>
            <a:r>
              <a:rPr lang="en-US" sz="2357" dirty="0"/>
              <a:t>	If the desired value is </a:t>
            </a:r>
            <a:r>
              <a:rPr lang="en-US" sz="2357" dirty="0">
                <a:solidFill>
                  <a:srgbClr val="FF0000"/>
                </a:solidFill>
              </a:rPr>
              <a:t>Not Equal to </a:t>
            </a:r>
            <a:r>
              <a:rPr lang="en-US" sz="2357" dirty="0"/>
              <a:t>the actual output ,then the teacher informs that an error has occurred error</a:t>
            </a:r>
          </a:p>
          <a:p>
            <a:pPr marL="767083" indent="20410" algn="just">
              <a:buFont typeface="Arial" panose="020B0604020202020204" pitchFamily="34" charset="0"/>
              <a:buChar char="•"/>
              <a:tabLst>
                <a:tab pos="960979" algn="l"/>
              </a:tabLst>
              <a:defRPr/>
            </a:pPr>
            <a:r>
              <a:rPr lang="en-US" sz="2357" dirty="0"/>
              <a:t>	Now the teachers helps us in changing the weight (Based on learning Law)</a:t>
            </a:r>
          </a:p>
          <a:p>
            <a:pPr marL="767083" indent="20410" algn="just">
              <a:buFont typeface="Arial" panose="020B0604020202020204" pitchFamily="34" charset="0"/>
              <a:buChar char="•"/>
              <a:tabLst>
                <a:tab pos="960979" algn="l"/>
              </a:tabLst>
              <a:defRPr/>
            </a:pPr>
            <a:r>
              <a:rPr lang="en-US" sz="2357" dirty="0"/>
              <a:t>	The process of Weight updating is continued until the desired output is </a:t>
            </a:r>
            <a:r>
              <a:rPr lang="en-US" sz="2357" dirty="0">
                <a:solidFill>
                  <a:srgbClr val="FF0000"/>
                </a:solidFill>
              </a:rPr>
              <a:t>Equal to </a:t>
            </a:r>
            <a:r>
              <a:rPr lang="en-US" sz="2357" dirty="0"/>
              <a:t>the actual output ( </a:t>
            </a:r>
            <a:r>
              <a:rPr lang="en-US" sz="2357" dirty="0">
                <a:solidFill>
                  <a:srgbClr val="FF0000"/>
                </a:solidFill>
              </a:rPr>
              <a:t>Stop Condition</a:t>
            </a:r>
            <a:r>
              <a:rPr lang="en-US" sz="2357" dirty="0"/>
              <a:t> of the training Algorithm)</a:t>
            </a:r>
          </a:p>
          <a:p>
            <a:pPr>
              <a:defRPr/>
            </a:pPr>
            <a:endParaRPr lang="en-IN" sz="1929" dirty="0">
              <a:solidFill>
                <a:srgbClr val="C00000"/>
              </a:solidFill>
            </a:endParaRPr>
          </a:p>
        </p:txBody>
      </p:sp>
      <p:sp>
        <p:nvSpPr>
          <p:cNvPr id="3" name="Subtitle 2">
            <a:extLst>
              <a:ext uri="{FF2B5EF4-FFF2-40B4-BE49-F238E27FC236}">
                <a16:creationId xmlns:a16="http://schemas.microsoft.com/office/drawing/2014/main" id="{4C2F0A3A-D6FA-430B-8BED-10AAC12DF281}"/>
              </a:ext>
            </a:extLst>
          </p:cNvPr>
          <p:cNvSpPr txBox="1">
            <a:spLocks/>
          </p:cNvSpPr>
          <p:nvPr/>
        </p:nvSpPr>
        <p:spPr bwMode="auto">
          <a:xfrm>
            <a:off x="331844" y="1055565"/>
            <a:ext cx="7026389" cy="450737"/>
          </a:xfrm>
          <a:prstGeom prst="rect">
            <a:avLst/>
          </a:prstGeom>
          <a:noFill/>
          <a:ln w="9525">
            <a:noFill/>
            <a:miter lim="800000"/>
            <a:headEnd/>
            <a:tailEnd/>
          </a:ln>
        </p:spPr>
        <p:txBody>
          <a:bodyPr lIns="79945" tIns="39973" rIns="79945" bIns="39973"/>
          <a:lstStyle/>
          <a:p>
            <a:pPr marL="367383" indent="20410" algn="just" defTabSz="799425">
              <a:buFont typeface="Arial" panose="020B0604020202020204" pitchFamily="34" charset="0"/>
              <a:buChar char="•"/>
              <a:defRPr/>
            </a:pPr>
            <a:r>
              <a:rPr lang="en-US" sz="2357" spc="-5" dirty="0"/>
              <a:t>	</a:t>
            </a:r>
            <a:r>
              <a:rPr lang="en-US" sz="2357" b="1" spc="-5" dirty="0">
                <a:solidFill>
                  <a:srgbClr val="FF0000"/>
                </a:solidFill>
                <a:latin typeface="Bookman Old Style" panose="02050604050505020204" pitchFamily="18" charset="0"/>
                <a:cs typeface="Times New Roman"/>
              </a:rPr>
              <a:t>Supervised Training Procedure</a:t>
            </a:r>
          </a:p>
          <a:p>
            <a:pPr algn="just" defTabSz="799425">
              <a:defRPr/>
            </a:pPr>
            <a:endParaRPr lang="en-US" sz="2571" spc="-5" dirty="0"/>
          </a:p>
          <a:p>
            <a:pPr algn="just" defTabSz="799425">
              <a:defRPr/>
            </a:pPr>
            <a:endParaRPr lang="en-US" sz="2786" spc="-5" dirty="0">
              <a:solidFill>
                <a:schemeClr val="accent6"/>
              </a:solidFill>
            </a:endParaRPr>
          </a:p>
        </p:txBody>
      </p:sp>
      <p:pic>
        <p:nvPicPr>
          <p:cNvPr id="7" name="Picture 6">
            <a:extLst>
              <a:ext uri="{FF2B5EF4-FFF2-40B4-BE49-F238E27FC236}">
                <a16:creationId xmlns:a16="http://schemas.microsoft.com/office/drawing/2014/main" id="{2A1BD463-F6DA-4A67-AA57-CF0D59385EFF}"/>
              </a:ext>
            </a:extLst>
          </p:cNvPr>
          <p:cNvPicPr>
            <a:picLocks noChangeAspect="1"/>
          </p:cNvPicPr>
          <p:nvPr/>
        </p:nvPicPr>
        <p:blipFill>
          <a:blip r:embed="rId2"/>
          <a:stretch>
            <a:fillRect/>
          </a:stretch>
        </p:blipFill>
        <p:spPr>
          <a:xfrm>
            <a:off x="0" y="0"/>
            <a:ext cx="1348503" cy="1177781"/>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Number Placeholder 3">
            <a:extLst>
              <a:ext uri="{FF2B5EF4-FFF2-40B4-BE49-F238E27FC236}">
                <a16:creationId xmlns:a16="http://schemas.microsoft.com/office/drawing/2014/main" id="{76097724-0C10-416F-BBD9-3523F98343F7}"/>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871"/>
              </a:spcBef>
              <a:buFont typeface="Arial" panose="020B0604020202020204" pitchFamily="34" charset="0"/>
              <a:buChar char="•"/>
              <a:defRPr sz="2464">
                <a:solidFill>
                  <a:schemeClr val="tx1"/>
                </a:solidFill>
                <a:latin typeface="Calibri" panose="020F0502020204030204" pitchFamily="34" charset="0"/>
              </a:defRPr>
            </a:lvl1pPr>
            <a:lvl2pPr marL="795997" indent="-306153">
              <a:lnSpc>
                <a:spcPct val="90000"/>
              </a:lnSpc>
              <a:spcBef>
                <a:spcPts val="442"/>
              </a:spcBef>
              <a:buFont typeface="Arial" panose="020B0604020202020204" pitchFamily="34" charset="0"/>
              <a:buChar char="•"/>
              <a:defRPr sz="2143">
                <a:solidFill>
                  <a:schemeClr val="tx1"/>
                </a:solidFill>
                <a:latin typeface="Calibri" panose="020F0502020204030204" pitchFamily="34" charset="0"/>
              </a:defRPr>
            </a:lvl2pPr>
            <a:lvl3pPr marL="1224610" indent="-244922">
              <a:lnSpc>
                <a:spcPct val="90000"/>
              </a:lnSpc>
              <a:spcBef>
                <a:spcPts val="442"/>
              </a:spcBef>
              <a:buFont typeface="Arial" panose="020B0604020202020204" pitchFamily="34" charset="0"/>
              <a:buChar char="•"/>
              <a:defRPr sz="1714">
                <a:solidFill>
                  <a:schemeClr val="tx1"/>
                </a:solidFill>
                <a:latin typeface="Calibri" panose="020F0502020204030204" pitchFamily="34" charset="0"/>
              </a:defRPr>
            </a:lvl3pPr>
            <a:lvl4pPr marL="1714454" indent="-244922">
              <a:lnSpc>
                <a:spcPct val="90000"/>
              </a:lnSpc>
              <a:spcBef>
                <a:spcPts val="442"/>
              </a:spcBef>
              <a:buFont typeface="Arial" panose="020B0604020202020204" pitchFamily="34" charset="0"/>
              <a:buChar char="•"/>
              <a:defRPr sz="1607">
                <a:solidFill>
                  <a:schemeClr val="tx1"/>
                </a:solidFill>
                <a:latin typeface="Calibri" panose="020F0502020204030204" pitchFamily="34" charset="0"/>
              </a:defRPr>
            </a:lvl4pPr>
            <a:lvl5pPr marL="2204298" indent="-244922">
              <a:lnSpc>
                <a:spcPct val="90000"/>
              </a:lnSpc>
              <a:spcBef>
                <a:spcPts val="442"/>
              </a:spcBef>
              <a:buFont typeface="Arial" panose="020B0604020202020204" pitchFamily="34" charset="0"/>
              <a:buChar char="•"/>
              <a:defRPr sz="1607">
                <a:solidFill>
                  <a:schemeClr val="tx1"/>
                </a:solidFill>
                <a:latin typeface="Calibri" panose="020F0502020204030204" pitchFamily="34" charset="0"/>
              </a:defRPr>
            </a:lvl5pPr>
            <a:lvl6pPr marL="2694142" indent="-244922" defTabSz="799398" eaLnBrk="0" fontAlgn="base" hangingPunct="0">
              <a:lnSpc>
                <a:spcPct val="90000"/>
              </a:lnSpc>
              <a:spcBef>
                <a:spcPts val="442"/>
              </a:spcBef>
              <a:spcAft>
                <a:spcPct val="0"/>
              </a:spcAft>
              <a:buFont typeface="Arial" panose="020B0604020202020204" pitchFamily="34" charset="0"/>
              <a:buChar char="•"/>
              <a:defRPr sz="1607">
                <a:solidFill>
                  <a:schemeClr val="tx1"/>
                </a:solidFill>
                <a:latin typeface="Calibri" panose="020F0502020204030204" pitchFamily="34" charset="0"/>
              </a:defRPr>
            </a:lvl6pPr>
            <a:lvl7pPr marL="3183987" indent="-244922" defTabSz="799398" eaLnBrk="0" fontAlgn="base" hangingPunct="0">
              <a:lnSpc>
                <a:spcPct val="90000"/>
              </a:lnSpc>
              <a:spcBef>
                <a:spcPts val="442"/>
              </a:spcBef>
              <a:spcAft>
                <a:spcPct val="0"/>
              </a:spcAft>
              <a:buFont typeface="Arial" panose="020B0604020202020204" pitchFamily="34" charset="0"/>
              <a:buChar char="•"/>
              <a:defRPr sz="1607">
                <a:solidFill>
                  <a:schemeClr val="tx1"/>
                </a:solidFill>
                <a:latin typeface="Calibri" panose="020F0502020204030204" pitchFamily="34" charset="0"/>
              </a:defRPr>
            </a:lvl7pPr>
            <a:lvl8pPr marL="3673831" indent="-244922" defTabSz="799398" eaLnBrk="0" fontAlgn="base" hangingPunct="0">
              <a:lnSpc>
                <a:spcPct val="90000"/>
              </a:lnSpc>
              <a:spcBef>
                <a:spcPts val="442"/>
              </a:spcBef>
              <a:spcAft>
                <a:spcPct val="0"/>
              </a:spcAft>
              <a:buFont typeface="Arial" panose="020B0604020202020204" pitchFamily="34" charset="0"/>
              <a:buChar char="•"/>
              <a:defRPr sz="1607">
                <a:solidFill>
                  <a:schemeClr val="tx1"/>
                </a:solidFill>
                <a:latin typeface="Calibri" panose="020F0502020204030204" pitchFamily="34" charset="0"/>
              </a:defRPr>
            </a:lvl8pPr>
            <a:lvl9pPr marL="4163675" indent="-244922" defTabSz="799398" eaLnBrk="0" fontAlgn="base" hangingPunct="0">
              <a:lnSpc>
                <a:spcPct val="90000"/>
              </a:lnSpc>
              <a:spcBef>
                <a:spcPts val="442"/>
              </a:spcBef>
              <a:spcAft>
                <a:spcPct val="0"/>
              </a:spcAft>
              <a:buFont typeface="Arial" panose="020B0604020202020204" pitchFamily="34" charset="0"/>
              <a:buChar char="•"/>
              <a:defRPr sz="1607">
                <a:solidFill>
                  <a:schemeClr val="tx1"/>
                </a:solidFill>
                <a:latin typeface="Calibri" panose="020F0502020204030204" pitchFamily="34" charset="0"/>
              </a:defRPr>
            </a:lvl9pPr>
          </a:lstStyle>
          <a:p>
            <a:pPr>
              <a:lnSpc>
                <a:spcPct val="100000"/>
              </a:lnSpc>
              <a:spcBef>
                <a:spcPct val="0"/>
              </a:spcBef>
              <a:buFontTx/>
              <a:buNone/>
            </a:pPr>
            <a:fld id="{41F25C6A-4703-4E86-922F-1866DD0E03DD}" type="slidenum">
              <a:rPr lang="en-IN" altLang="en-US" sz="1071">
                <a:solidFill>
                  <a:srgbClr val="898989"/>
                </a:solidFill>
              </a:rPr>
              <a:pPr>
                <a:lnSpc>
                  <a:spcPct val="100000"/>
                </a:lnSpc>
                <a:spcBef>
                  <a:spcPct val="0"/>
                </a:spcBef>
                <a:buFontTx/>
                <a:buNone/>
              </a:pPr>
              <a:t>24</a:t>
            </a:fld>
            <a:endParaRPr lang="en-IN" altLang="en-US" sz="1071">
              <a:solidFill>
                <a:srgbClr val="898989"/>
              </a:solidFill>
            </a:endParaRPr>
          </a:p>
        </p:txBody>
      </p:sp>
      <p:pic>
        <p:nvPicPr>
          <p:cNvPr id="24579" name="Picture 2" descr="D:\Fuzzy and ANN\cats.jpg">
            <a:extLst>
              <a:ext uri="{FF2B5EF4-FFF2-40B4-BE49-F238E27FC236}">
                <a16:creationId xmlns:a16="http://schemas.microsoft.com/office/drawing/2014/main" id="{0B19646E-5C00-42C6-89DD-BDFD76B4D5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88697" y="1290978"/>
            <a:ext cx="8378598" cy="4692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a:extLst>
              <a:ext uri="{FF2B5EF4-FFF2-40B4-BE49-F238E27FC236}">
                <a16:creationId xmlns:a16="http://schemas.microsoft.com/office/drawing/2014/main" id="{D3B508B7-3547-4575-92F8-8C1E3E89F5F8}"/>
              </a:ext>
            </a:extLst>
          </p:cNvPr>
          <p:cNvSpPr txBox="1">
            <a:spLocks/>
          </p:cNvSpPr>
          <p:nvPr/>
        </p:nvSpPr>
        <p:spPr bwMode="auto">
          <a:xfrm>
            <a:off x="2590461" y="199005"/>
            <a:ext cx="8404111" cy="1047750"/>
          </a:xfrm>
          <a:prstGeom prst="rect">
            <a:avLst/>
          </a:prstGeom>
          <a:noFill/>
          <a:ln w="9525">
            <a:noFill/>
            <a:miter lim="800000"/>
            <a:headEnd/>
            <a:tailEnd/>
          </a:ln>
        </p:spPr>
        <p:txBody>
          <a:bodyPr lIns="79945" tIns="39973" rIns="79945" bIns="39973"/>
          <a:lstStyle/>
          <a:p>
            <a:pPr algn="ctr" defTabSz="799425">
              <a:defRPr/>
            </a:pPr>
            <a:r>
              <a:rPr lang="en-US" sz="3643" spc="-5" dirty="0">
                <a:solidFill>
                  <a:srgbClr val="0000FF"/>
                </a:solidFill>
                <a:latin typeface="Arial Black" pitchFamily="34" charset="0"/>
                <a:cs typeface="Times New Roman"/>
              </a:rPr>
              <a:t>Supervised Learning</a:t>
            </a:r>
          </a:p>
        </p:txBody>
      </p:sp>
      <p:pic>
        <p:nvPicPr>
          <p:cNvPr id="5" name="Picture 4">
            <a:extLst>
              <a:ext uri="{FF2B5EF4-FFF2-40B4-BE49-F238E27FC236}">
                <a16:creationId xmlns:a16="http://schemas.microsoft.com/office/drawing/2014/main" id="{C2849248-254D-4ECA-951F-560F793B370B}"/>
              </a:ext>
            </a:extLst>
          </p:cNvPr>
          <p:cNvPicPr>
            <a:picLocks noChangeAspect="1"/>
          </p:cNvPicPr>
          <p:nvPr/>
        </p:nvPicPr>
        <p:blipFill>
          <a:blip r:embed="rId3"/>
          <a:stretch>
            <a:fillRect/>
          </a:stretch>
        </p:blipFill>
        <p:spPr>
          <a:xfrm>
            <a:off x="0" y="0"/>
            <a:ext cx="1348503" cy="1177781"/>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Number Placeholder 3">
            <a:extLst>
              <a:ext uri="{FF2B5EF4-FFF2-40B4-BE49-F238E27FC236}">
                <a16:creationId xmlns:a16="http://schemas.microsoft.com/office/drawing/2014/main" id="{256B7361-DC5F-4176-9B4D-A665A0796988}"/>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871"/>
              </a:spcBef>
              <a:buFont typeface="Arial" panose="020B0604020202020204" pitchFamily="34" charset="0"/>
              <a:buChar char="•"/>
              <a:defRPr sz="2464">
                <a:solidFill>
                  <a:schemeClr val="tx1"/>
                </a:solidFill>
                <a:latin typeface="Calibri" panose="020F0502020204030204" pitchFamily="34" charset="0"/>
              </a:defRPr>
            </a:lvl1pPr>
            <a:lvl2pPr marL="795997" indent="-306153">
              <a:lnSpc>
                <a:spcPct val="90000"/>
              </a:lnSpc>
              <a:spcBef>
                <a:spcPts val="442"/>
              </a:spcBef>
              <a:buFont typeface="Arial" panose="020B0604020202020204" pitchFamily="34" charset="0"/>
              <a:buChar char="•"/>
              <a:defRPr sz="2143">
                <a:solidFill>
                  <a:schemeClr val="tx1"/>
                </a:solidFill>
                <a:latin typeface="Calibri" panose="020F0502020204030204" pitchFamily="34" charset="0"/>
              </a:defRPr>
            </a:lvl2pPr>
            <a:lvl3pPr marL="1224610" indent="-244922">
              <a:lnSpc>
                <a:spcPct val="90000"/>
              </a:lnSpc>
              <a:spcBef>
                <a:spcPts val="442"/>
              </a:spcBef>
              <a:buFont typeface="Arial" panose="020B0604020202020204" pitchFamily="34" charset="0"/>
              <a:buChar char="•"/>
              <a:defRPr sz="1714">
                <a:solidFill>
                  <a:schemeClr val="tx1"/>
                </a:solidFill>
                <a:latin typeface="Calibri" panose="020F0502020204030204" pitchFamily="34" charset="0"/>
              </a:defRPr>
            </a:lvl3pPr>
            <a:lvl4pPr marL="1714454" indent="-244922">
              <a:lnSpc>
                <a:spcPct val="90000"/>
              </a:lnSpc>
              <a:spcBef>
                <a:spcPts val="442"/>
              </a:spcBef>
              <a:buFont typeface="Arial" panose="020B0604020202020204" pitchFamily="34" charset="0"/>
              <a:buChar char="•"/>
              <a:defRPr sz="1607">
                <a:solidFill>
                  <a:schemeClr val="tx1"/>
                </a:solidFill>
                <a:latin typeface="Calibri" panose="020F0502020204030204" pitchFamily="34" charset="0"/>
              </a:defRPr>
            </a:lvl4pPr>
            <a:lvl5pPr marL="2204298" indent="-244922">
              <a:lnSpc>
                <a:spcPct val="90000"/>
              </a:lnSpc>
              <a:spcBef>
                <a:spcPts val="442"/>
              </a:spcBef>
              <a:buFont typeface="Arial" panose="020B0604020202020204" pitchFamily="34" charset="0"/>
              <a:buChar char="•"/>
              <a:defRPr sz="1607">
                <a:solidFill>
                  <a:schemeClr val="tx1"/>
                </a:solidFill>
                <a:latin typeface="Calibri" panose="020F0502020204030204" pitchFamily="34" charset="0"/>
              </a:defRPr>
            </a:lvl5pPr>
            <a:lvl6pPr marL="2694142" indent="-244922" defTabSz="799398" eaLnBrk="0" fontAlgn="base" hangingPunct="0">
              <a:lnSpc>
                <a:spcPct val="90000"/>
              </a:lnSpc>
              <a:spcBef>
                <a:spcPts val="442"/>
              </a:spcBef>
              <a:spcAft>
                <a:spcPct val="0"/>
              </a:spcAft>
              <a:buFont typeface="Arial" panose="020B0604020202020204" pitchFamily="34" charset="0"/>
              <a:buChar char="•"/>
              <a:defRPr sz="1607">
                <a:solidFill>
                  <a:schemeClr val="tx1"/>
                </a:solidFill>
                <a:latin typeface="Calibri" panose="020F0502020204030204" pitchFamily="34" charset="0"/>
              </a:defRPr>
            </a:lvl6pPr>
            <a:lvl7pPr marL="3183987" indent="-244922" defTabSz="799398" eaLnBrk="0" fontAlgn="base" hangingPunct="0">
              <a:lnSpc>
                <a:spcPct val="90000"/>
              </a:lnSpc>
              <a:spcBef>
                <a:spcPts val="442"/>
              </a:spcBef>
              <a:spcAft>
                <a:spcPct val="0"/>
              </a:spcAft>
              <a:buFont typeface="Arial" panose="020B0604020202020204" pitchFamily="34" charset="0"/>
              <a:buChar char="•"/>
              <a:defRPr sz="1607">
                <a:solidFill>
                  <a:schemeClr val="tx1"/>
                </a:solidFill>
                <a:latin typeface="Calibri" panose="020F0502020204030204" pitchFamily="34" charset="0"/>
              </a:defRPr>
            </a:lvl7pPr>
            <a:lvl8pPr marL="3673831" indent="-244922" defTabSz="799398" eaLnBrk="0" fontAlgn="base" hangingPunct="0">
              <a:lnSpc>
                <a:spcPct val="90000"/>
              </a:lnSpc>
              <a:spcBef>
                <a:spcPts val="442"/>
              </a:spcBef>
              <a:spcAft>
                <a:spcPct val="0"/>
              </a:spcAft>
              <a:buFont typeface="Arial" panose="020B0604020202020204" pitchFamily="34" charset="0"/>
              <a:buChar char="•"/>
              <a:defRPr sz="1607">
                <a:solidFill>
                  <a:schemeClr val="tx1"/>
                </a:solidFill>
                <a:latin typeface="Calibri" panose="020F0502020204030204" pitchFamily="34" charset="0"/>
              </a:defRPr>
            </a:lvl8pPr>
            <a:lvl9pPr marL="4163675" indent="-244922" defTabSz="799398" eaLnBrk="0" fontAlgn="base" hangingPunct="0">
              <a:lnSpc>
                <a:spcPct val="90000"/>
              </a:lnSpc>
              <a:spcBef>
                <a:spcPts val="442"/>
              </a:spcBef>
              <a:spcAft>
                <a:spcPct val="0"/>
              </a:spcAft>
              <a:buFont typeface="Arial" panose="020B0604020202020204" pitchFamily="34" charset="0"/>
              <a:buChar char="•"/>
              <a:defRPr sz="1607">
                <a:solidFill>
                  <a:schemeClr val="tx1"/>
                </a:solidFill>
                <a:latin typeface="Calibri" panose="020F0502020204030204" pitchFamily="34" charset="0"/>
              </a:defRPr>
            </a:lvl9pPr>
          </a:lstStyle>
          <a:p>
            <a:pPr>
              <a:lnSpc>
                <a:spcPct val="100000"/>
              </a:lnSpc>
              <a:spcBef>
                <a:spcPct val="0"/>
              </a:spcBef>
              <a:buFontTx/>
              <a:buNone/>
            </a:pPr>
            <a:fld id="{25914A42-7970-48E6-A3E5-1115A0081B4A}" type="slidenum">
              <a:rPr lang="en-IN" altLang="en-US" sz="1071">
                <a:solidFill>
                  <a:srgbClr val="898989"/>
                </a:solidFill>
              </a:rPr>
              <a:pPr>
                <a:lnSpc>
                  <a:spcPct val="100000"/>
                </a:lnSpc>
                <a:spcBef>
                  <a:spcPct val="0"/>
                </a:spcBef>
                <a:buFontTx/>
                <a:buNone/>
              </a:pPr>
              <a:t>25</a:t>
            </a:fld>
            <a:endParaRPr lang="en-IN" altLang="en-US" sz="1071">
              <a:solidFill>
                <a:srgbClr val="898989"/>
              </a:solidFill>
            </a:endParaRPr>
          </a:p>
        </p:txBody>
      </p:sp>
      <p:pic>
        <p:nvPicPr>
          <p:cNvPr id="26627" name="Picture 2">
            <a:extLst>
              <a:ext uri="{FF2B5EF4-FFF2-40B4-BE49-F238E27FC236}">
                <a16:creationId xmlns:a16="http://schemas.microsoft.com/office/drawing/2014/main" id="{B4F80D6D-A900-4002-9E01-40440BFB9D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15911" y="1687286"/>
            <a:ext cx="7817304" cy="471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Subtitle 2">
            <a:extLst>
              <a:ext uri="{FF2B5EF4-FFF2-40B4-BE49-F238E27FC236}">
                <a16:creationId xmlns:a16="http://schemas.microsoft.com/office/drawing/2014/main" id="{55DCCA15-FD4C-4505-A209-51BB479B77B8}"/>
              </a:ext>
            </a:extLst>
          </p:cNvPr>
          <p:cNvSpPr txBox="1">
            <a:spLocks/>
          </p:cNvSpPr>
          <p:nvPr/>
        </p:nvSpPr>
        <p:spPr bwMode="auto">
          <a:xfrm>
            <a:off x="2590461" y="199005"/>
            <a:ext cx="8404111" cy="1047750"/>
          </a:xfrm>
          <a:prstGeom prst="rect">
            <a:avLst/>
          </a:prstGeom>
          <a:noFill/>
          <a:ln w="9525">
            <a:noFill/>
            <a:miter lim="800000"/>
            <a:headEnd/>
            <a:tailEnd/>
          </a:ln>
        </p:spPr>
        <p:txBody>
          <a:bodyPr lIns="79945" tIns="39973" rIns="79945" bIns="39973"/>
          <a:lstStyle/>
          <a:p>
            <a:pPr algn="ctr" defTabSz="799425">
              <a:defRPr/>
            </a:pPr>
            <a:r>
              <a:rPr lang="en-US" sz="3643" spc="-5" dirty="0">
                <a:solidFill>
                  <a:srgbClr val="0000FF"/>
                </a:solidFill>
                <a:latin typeface="Arial Black" pitchFamily="34" charset="0"/>
                <a:cs typeface="Times New Roman"/>
              </a:rPr>
              <a:t>Supervised Learning</a:t>
            </a:r>
          </a:p>
        </p:txBody>
      </p:sp>
      <p:pic>
        <p:nvPicPr>
          <p:cNvPr id="5" name="Picture 4">
            <a:extLst>
              <a:ext uri="{FF2B5EF4-FFF2-40B4-BE49-F238E27FC236}">
                <a16:creationId xmlns:a16="http://schemas.microsoft.com/office/drawing/2014/main" id="{CDBFD772-FA07-4AA3-8F12-1620B83FAD57}"/>
              </a:ext>
            </a:extLst>
          </p:cNvPr>
          <p:cNvPicPr>
            <a:picLocks noChangeAspect="1"/>
          </p:cNvPicPr>
          <p:nvPr/>
        </p:nvPicPr>
        <p:blipFill>
          <a:blip r:embed="rId3"/>
          <a:stretch>
            <a:fillRect/>
          </a:stretch>
        </p:blipFill>
        <p:spPr>
          <a:xfrm>
            <a:off x="0" y="0"/>
            <a:ext cx="1348503" cy="1177781"/>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Subtitle 2">
            <a:extLst>
              <a:ext uri="{FF2B5EF4-FFF2-40B4-BE49-F238E27FC236}">
                <a16:creationId xmlns:a16="http://schemas.microsoft.com/office/drawing/2014/main" id="{DFDD3CFB-008A-47A9-AFA8-E3D1868495F7}"/>
              </a:ext>
            </a:extLst>
          </p:cNvPr>
          <p:cNvSpPr txBox="1">
            <a:spLocks/>
          </p:cNvSpPr>
          <p:nvPr/>
        </p:nvSpPr>
        <p:spPr bwMode="auto">
          <a:xfrm>
            <a:off x="1197429" y="66335"/>
            <a:ext cx="9797143" cy="1047750"/>
          </a:xfrm>
          <a:prstGeom prst="rect">
            <a:avLst/>
          </a:prstGeom>
          <a:noFill/>
          <a:ln w="9525">
            <a:noFill/>
            <a:miter lim="800000"/>
            <a:headEnd/>
            <a:tailEnd/>
          </a:ln>
        </p:spPr>
        <p:txBody>
          <a:bodyPr lIns="79945" tIns="39973" rIns="79945" bIns="39973"/>
          <a:lstStyle/>
          <a:p>
            <a:pPr algn="ctr" defTabSz="799425">
              <a:defRPr/>
            </a:pPr>
            <a:r>
              <a:rPr lang="en-US" sz="3643" b="1" spc="-5" dirty="0">
                <a:solidFill>
                  <a:srgbClr val="0000FF"/>
                </a:solidFill>
                <a:latin typeface="Bookman Old Style" panose="02050604050505020204" pitchFamily="18" charset="0"/>
                <a:cs typeface="Times New Roman"/>
              </a:rPr>
              <a:t>Unsupervised Training Algorithms</a:t>
            </a:r>
          </a:p>
        </p:txBody>
      </p:sp>
      <p:sp>
        <p:nvSpPr>
          <p:cNvPr id="27651" name="Slide Number Placeholder 1">
            <a:extLst>
              <a:ext uri="{FF2B5EF4-FFF2-40B4-BE49-F238E27FC236}">
                <a16:creationId xmlns:a16="http://schemas.microsoft.com/office/drawing/2014/main" id="{3B3B0844-0050-4B58-A57E-E32BB6C6927F}"/>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3EF78DFB-F333-49A8-AB98-02693304034F}" type="slidenum">
              <a:rPr lang="en-IN" altLang="en-US" smtClean="0"/>
              <a:pPr/>
              <a:t>26</a:t>
            </a:fld>
            <a:endParaRPr lang="en-IN" altLang="en-US"/>
          </a:p>
        </p:txBody>
      </p:sp>
      <p:sp>
        <p:nvSpPr>
          <p:cNvPr id="2" name="Subtitle 2">
            <a:extLst>
              <a:ext uri="{FF2B5EF4-FFF2-40B4-BE49-F238E27FC236}">
                <a16:creationId xmlns:a16="http://schemas.microsoft.com/office/drawing/2014/main" id="{6261A819-ACB6-40B2-B516-69F6EF083911}"/>
              </a:ext>
            </a:extLst>
          </p:cNvPr>
          <p:cNvSpPr txBox="1">
            <a:spLocks/>
          </p:cNvSpPr>
          <p:nvPr/>
        </p:nvSpPr>
        <p:spPr bwMode="auto">
          <a:xfrm>
            <a:off x="1348809" y="989920"/>
            <a:ext cx="9492683" cy="942295"/>
          </a:xfrm>
          <a:prstGeom prst="rect">
            <a:avLst/>
          </a:prstGeom>
          <a:noFill/>
          <a:ln w="9525">
            <a:noFill/>
            <a:miter lim="800000"/>
            <a:headEnd/>
            <a:tailEnd/>
          </a:ln>
        </p:spPr>
        <p:txBody>
          <a:bodyPr lIns="79945" tIns="39973" rIns="79945" bIns="39973"/>
          <a:lstStyle/>
          <a:p>
            <a:pPr marL="367383" indent="20410" algn="just" defTabSz="799425">
              <a:buFont typeface="Arial" panose="020B0604020202020204" pitchFamily="34" charset="0"/>
              <a:buChar char="•"/>
              <a:defRPr/>
            </a:pPr>
            <a:r>
              <a:rPr lang="en-US" sz="2357" spc="-5" dirty="0"/>
              <a:t>	Any Algorithm which implements the Unsupervised Training process is called </a:t>
            </a:r>
            <a:r>
              <a:rPr lang="en-US" sz="2357" b="1" spc="-5" dirty="0">
                <a:solidFill>
                  <a:srgbClr val="FF0000"/>
                </a:solidFill>
              </a:rPr>
              <a:t>Uns</a:t>
            </a:r>
            <a:r>
              <a:rPr lang="en-US" sz="2357" b="1" spc="-5" dirty="0">
                <a:solidFill>
                  <a:srgbClr val="FF0000"/>
                </a:solidFill>
                <a:latin typeface="Bookman Old Style" panose="02050604050505020204" pitchFamily="18" charset="0"/>
                <a:cs typeface="Times New Roman"/>
              </a:rPr>
              <a:t>upervised Training Algorithms</a:t>
            </a:r>
          </a:p>
          <a:p>
            <a:pPr algn="just" defTabSz="799425">
              <a:defRPr/>
            </a:pPr>
            <a:endParaRPr lang="en-US" sz="2571" spc="-5" dirty="0"/>
          </a:p>
          <a:p>
            <a:pPr algn="just" defTabSz="799425">
              <a:defRPr/>
            </a:pPr>
            <a:endParaRPr lang="en-US" sz="2786" spc="-5" dirty="0">
              <a:solidFill>
                <a:schemeClr val="accent6"/>
              </a:solidFill>
            </a:endParaRPr>
          </a:p>
        </p:txBody>
      </p:sp>
      <p:sp>
        <p:nvSpPr>
          <p:cNvPr id="25605" name="Subtitle 2">
            <a:extLst>
              <a:ext uri="{FF2B5EF4-FFF2-40B4-BE49-F238E27FC236}">
                <a16:creationId xmlns:a16="http://schemas.microsoft.com/office/drawing/2014/main" id="{B34E8423-EB13-4090-A70F-43632C7B9C8A}"/>
              </a:ext>
            </a:extLst>
          </p:cNvPr>
          <p:cNvSpPr txBox="1">
            <a:spLocks noChangeArrowheads="1"/>
          </p:cNvSpPr>
          <p:nvPr/>
        </p:nvSpPr>
        <p:spPr bwMode="auto">
          <a:xfrm>
            <a:off x="1937317" y="1932214"/>
            <a:ext cx="8817429" cy="4505666"/>
          </a:xfrm>
          <a:prstGeom prst="rect">
            <a:avLst/>
          </a:prstGeom>
          <a:noFill/>
          <a:ln>
            <a:noFill/>
          </a:ln>
        </p:spPr>
        <p:txBody>
          <a:bodyPr lIns="79945" tIns="39973" rIns="79945" bIns="39973"/>
          <a:lstStyle/>
          <a:p>
            <a:pPr algn="just" eaLnBrk="1" hangingPunct="1">
              <a:defRPr/>
            </a:pPr>
            <a:r>
              <a:rPr lang="en-US" altLang="en-US" sz="2571" b="1" dirty="0">
                <a:solidFill>
                  <a:srgbClr val="70AD47"/>
                </a:solidFill>
              </a:rPr>
              <a:t> Key Points:</a:t>
            </a:r>
          </a:p>
          <a:p>
            <a:pPr algn="just" eaLnBrk="1" hangingPunct="1">
              <a:defRPr/>
            </a:pPr>
            <a:endParaRPr lang="en-US" altLang="en-US" sz="2143" baseline="-12000" dirty="0"/>
          </a:p>
          <a:p>
            <a:pPr marL="573186" indent="-185393" algn="just">
              <a:buFont typeface="Arial" panose="020B0604020202020204" pitchFamily="34" charset="0"/>
              <a:buChar char="•"/>
              <a:defRPr/>
            </a:pPr>
            <a:r>
              <a:rPr lang="en-US" altLang="en-US" sz="2571" dirty="0"/>
              <a:t>No Target is provided</a:t>
            </a:r>
          </a:p>
          <a:p>
            <a:pPr marL="573186" indent="-185393" algn="just">
              <a:buFont typeface="Arial" panose="020B0604020202020204" pitchFamily="34" charset="0"/>
              <a:buChar char="•"/>
              <a:defRPr/>
            </a:pPr>
            <a:r>
              <a:rPr lang="en-US" altLang="en-US" sz="2571" dirty="0"/>
              <a:t>Let to discover the target pattern on its own</a:t>
            </a:r>
          </a:p>
          <a:p>
            <a:pPr marL="573186" indent="-185393" algn="just">
              <a:buFont typeface="Arial" panose="020B0604020202020204" pitchFamily="34" charset="0"/>
              <a:buChar char="•"/>
              <a:defRPr/>
            </a:pPr>
            <a:r>
              <a:rPr lang="en-US" altLang="en-US" sz="2571" dirty="0"/>
              <a:t>No Teacher (Error detecting mechanism) is present</a:t>
            </a:r>
          </a:p>
          <a:p>
            <a:pPr marL="573186" indent="-185393" algn="just">
              <a:buFont typeface="Arial" panose="020B0604020202020204" pitchFamily="34" charset="0"/>
              <a:buChar char="•"/>
              <a:defRPr/>
            </a:pPr>
            <a:r>
              <a:rPr lang="en-US" altLang="en-US" sz="2571" dirty="0"/>
              <a:t>Iterative process</a:t>
            </a:r>
          </a:p>
          <a:p>
            <a:pPr marL="573186" indent="-185393" algn="just">
              <a:buFont typeface="Arial" panose="020B0604020202020204" pitchFamily="34" charset="0"/>
              <a:buChar char="•"/>
              <a:defRPr/>
            </a:pPr>
            <a:r>
              <a:rPr lang="en-US" altLang="en-US" sz="2571" dirty="0"/>
              <a:t>Consumes more time to converge(stop condition)</a:t>
            </a:r>
          </a:p>
          <a:p>
            <a:pPr marL="573186" indent="-185393" algn="just">
              <a:buFont typeface="Arial" panose="020B0604020202020204" pitchFamily="34" charset="0"/>
              <a:buChar char="•"/>
              <a:defRPr/>
            </a:pPr>
            <a:r>
              <a:rPr lang="en-US" altLang="en-US" sz="2571" dirty="0"/>
              <a:t>More Accurate when compared with Supervised Training procedure</a:t>
            </a:r>
          </a:p>
          <a:p>
            <a:pPr marL="573186" indent="-185393" algn="just">
              <a:buFont typeface="Arial" panose="020B0604020202020204" pitchFamily="34" charset="0"/>
              <a:buChar char="•"/>
              <a:defRPr/>
            </a:pPr>
            <a:r>
              <a:rPr lang="en-US" altLang="en-US" sz="2571" dirty="0"/>
              <a:t>Used to group unstructured data based on distinct features available within the data set </a:t>
            </a:r>
          </a:p>
          <a:p>
            <a:pPr algn="just" eaLnBrk="1" hangingPunct="1">
              <a:buFont typeface="Arial" panose="020B0604020202020204" pitchFamily="34" charset="0"/>
              <a:buChar char="•"/>
              <a:defRPr/>
            </a:pPr>
            <a:endParaRPr lang="en-US" altLang="en-US" sz="2571" dirty="0"/>
          </a:p>
          <a:p>
            <a:pPr algn="just" eaLnBrk="1" hangingPunct="1">
              <a:buFont typeface="Arial" panose="020B0604020202020204" pitchFamily="34" charset="0"/>
              <a:buChar char="•"/>
              <a:defRPr/>
            </a:pPr>
            <a:endParaRPr lang="en-US" altLang="en-US" sz="2571" dirty="0"/>
          </a:p>
          <a:p>
            <a:pPr algn="just" eaLnBrk="1" hangingPunct="1">
              <a:defRPr/>
            </a:pPr>
            <a:endParaRPr lang="en-US" altLang="en-US" sz="2786" dirty="0">
              <a:solidFill>
                <a:srgbClr val="70AD47"/>
              </a:solidFill>
            </a:endParaRPr>
          </a:p>
        </p:txBody>
      </p:sp>
      <p:pic>
        <p:nvPicPr>
          <p:cNvPr id="6" name="Picture 5">
            <a:extLst>
              <a:ext uri="{FF2B5EF4-FFF2-40B4-BE49-F238E27FC236}">
                <a16:creationId xmlns:a16="http://schemas.microsoft.com/office/drawing/2014/main" id="{0D48FB7C-858D-4395-9C5F-755A60C520C3}"/>
              </a:ext>
            </a:extLst>
          </p:cNvPr>
          <p:cNvPicPr>
            <a:picLocks noChangeAspect="1"/>
          </p:cNvPicPr>
          <p:nvPr/>
        </p:nvPicPr>
        <p:blipFill>
          <a:blip r:embed="rId2"/>
          <a:stretch>
            <a:fillRect/>
          </a:stretch>
        </p:blipFill>
        <p:spPr>
          <a:xfrm>
            <a:off x="0" y="0"/>
            <a:ext cx="1348503" cy="1177781"/>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Slide Number Placeholder 3">
            <a:extLst>
              <a:ext uri="{FF2B5EF4-FFF2-40B4-BE49-F238E27FC236}">
                <a16:creationId xmlns:a16="http://schemas.microsoft.com/office/drawing/2014/main" id="{BAB542CE-AB00-4FD8-93D8-D249B8A41A6A}"/>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871"/>
              </a:spcBef>
              <a:buFont typeface="Arial" panose="020B0604020202020204" pitchFamily="34" charset="0"/>
              <a:buChar char="•"/>
              <a:defRPr sz="2464">
                <a:solidFill>
                  <a:schemeClr val="tx1"/>
                </a:solidFill>
                <a:latin typeface="Calibri" panose="020F0502020204030204" pitchFamily="34" charset="0"/>
              </a:defRPr>
            </a:lvl1pPr>
            <a:lvl2pPr marL="795997" indent="-306153">
              <a:lnSpc>
                <a:spcPct val="90000"/>
              </a:lnSpc>
              <a:spcBef>
                <a:spcPts val="442"/>
              </a:spcBef>
              <a:buFont typeface="Arial" panose="020B0604020202020204" pitchFamily="34" charset="0"/>
              <a:buChar char="•"/>
              <a:defRPr sz="2143">
                <a:solidFill>
                  <a:schemeClr val="tx1"/>
                </a:solidFill>
                <a:latin typeface="Calibri" panose="020F0502020204030204" pitchFamily="34" charset="0"/>
              </a:defRPr>
            </a:lvl2pPr>
            <a:lvl3pPr marL="1224610" indent="-244922">
              <a:lnSpc>
                <a:spcPct val="90000"/>
              </a:lnSpc>
              <a:spcBef>
                <a:spcPts val="442"/>
              </a:spcBef>
              <a:buFont typeface="Arial" panose="020B0604020202020204" pitchFamily="34" charset="0"/>
              <a:buChar char="•"/>
              <a:defRPr sz="1714">
                <a:solidFill>
                  <a:schemeClr val="tx1"/>
                </a:solidFill>
                <a:latin typeface="Calibri" panose="020F0502020204030204" pitchFamily="34" charset="0"/>
              </a:defRPr>
            </a:lvl3pPr>
            <a:lvl4pPr marL="1714454" indent="-244922">
              <a:lnSpc>
                <a:spcPct val="90000"/>
              </a:lnSpc>
              <a:spcBef>
                <a:spcPts val="442"/>
              </a:spcBef>
              <a:buFont typeface="Arial" panose="020B0604020202020204" pitchFamily="34" charset="0"/>
              <a:buChar char="•"/>
              <a:defRPr sz="1607">
                <a:solidFill>
                  <a:schemeClr val="tx1"/>
                </a:solidFill>
                <a:latin typeface="Calibri" panose="020F0502020204030204" pitchFamily="34" charset="0"/>
              </a:defRPr>
            </a:lvl4pPr>
            <a:lvl5pPr marL="2204298" indent="-244922">
              <a:lnSpc>
                <a:spcPct val="90000"/>
              </a:lnSpc>
              <a:spcBef>
                <a:spcPts val="442"/>
              </a:spcBef>
              <a:buFont typeface="Arial" panose="020B0604020202020204" pitchFamily="34" charset="0"/>
              <a:buChar char="•"/>
              <a:defRPr sz="1607">
                <a:solidFill>
                  <a:schemeClr val="tx1"/>
                </a:solidFill>
                <a:latin typeface="Calibri" panose="020F0502020204030204" pitchFamily="34" charset="0"/>
              </a:defRPr>
            </a:lvl5pPr>
            <a:lvl6pPr marL="2694142" indent="-244922" defTabSz="799398" eaLnBrk="0" fontAlgn="base" hangingPunct="0">
              <a:lnSpc>
                <a:spcPct val="90000"/>
              </a:lnSpc>
              <a:spcBef>
                <a:spcPts val="442"/>
              </a:spcBef>
              <a:spcAft>
                <a:spcPct val="0"/>
              </a:spcAft>
              <a:buFont typeface="Arial" panose="020B0604020202020204" pitchFamily="34" charset="0"/>
              <a:buChar char="•"/>
              <a:defRPr sz="1607">
                <a:solidFill>
                  <a:schemeClr val="tx1"/>
                </a:solidFill>
                <a:latin typeface="Calibri" panose="020F0502020204030204" pitchFamily="34" charset="0"/>
              </a:defRPr>
            </a:lvl6pPr>
            <a:lvl7pPr marL="3183987" indent="-244922" defTabSz="799398" eaLnBrk="0" fontAlgn="base" hangingPunct="0">
              <a:lnSpc>
                <a:spcPct val="90000"/>
              </a:lnSpc>
              <a:spcBef>
                <a:spcPts val="442"/>
              </a:spcBef>
              <a:spcAft>
                <a:spcPct val="0"/>
              </a:spcAft>
              <a:buFont typeface="Arial" panose="020B0604020202020204" pitchFamily="34" charset="0"/>
              <a:buChar char="•"/>
              <a:defRPr sz="1607">
                <a:solidFill>
                  <a:schemeClr val="tx1"/>
                </a:solidFill>
                <a:latin typeface="Calibri" panose="020F0502020204030204" pitchFamily="34" charset="0"/>
              </a:defRPr>
            </a:lvl7pPr>
            <a:lvl8pPr marL="3673831" indent="-244922" defTabSz="799398" eaLnBrk="0" fontAlgn="base" hangingPunct="0">
              <a:lnSpc>
                <a:spcPct val="90000"/>
              </a:lnSpc>
              <a:spcBef>
                <a:spcPts val="442"/>
              </a:spcBef>
              <a:spcAft>
                <a:spcPct val="0"/>
              </a:spcAft>
              <a:buFont typeface="Arial" panose="020B0604020202020204" pitchFamily="34" charset="0"/>
              <a:buChar char="•"/>
              <a:defRPr sz="1607">
                <a:solidFill>
                  <a:schemeClr val="tx1"/>
                </a:solidFill>
                <a:latin typeface="Calibri" panose="020F0502020204030204" pitchFamily="34" charset="0"/>
              </a:defRPr>
            </a:lvl8pPr>
            <a:lvl9pPr marL="4163675" indent="-244922" defTabSz="799398" eaLnBrk="0" fontAlgn="base" hangingPunct="0">
              <a:lnSpc>
                <a:spcPct val="90000"/>
              </a:lnSpc>
              <a:spcBef>
                <a:spcPts val="442"/>
              </a:spcBef>
              <a:spcAft>
                <a:spcPct val="0"/>
              </a:spcAft>
              <a:buFont typeface="Arial" panose="020B0604020202020204" pitchFamily="34" charset="0"/>
              <a:buChar char="•"/>
              <a:defRPr sz="1607">
                <a:solidFill>
                  <a:schemeClr val="tx1"/>
                </a:solidFill>
                <a:latin typeface="Calibri" panose="020F0502020204030204" pitchFamily="34" charset="0"/>
              </a:defRPr>
            </a:lvl9pPr>
          </a:lstStyle>
          <a:p>
            <a:pPr>
              <a:lnSpc>
                <a:spcPct val="100000"/>
              </a:lnSpc>
              <a:spcBef>
                <a:spcPct val="0"/>
              </a:spcBef>
              <a:buFontTx/>
              <a:buNone/>
            </a:pPr>
            <a:fld id="{4A690297-0062-4AB7-B9C7-B7395315AEF8}" type="slidenum">
              <a:rPr lang="en-IN" altLang="en-US" sz="1071">
                <a:solidFill>
                  <a:srgbClr val="898989"/>
                </a:solidFill>
              </a:rPr>
              <a:pPr>
                <a:lnSpc>
                  <a:spcPct val="100000"/>
                </a:lnSpc>
                <a:spcBef>
                  <a:spcPct val="0"/>
                </a:spcBef>
                <a:buFontTx/>
                <a:buNone/>
              </a:pPr>
              <a:t>27</a:t>
            </a:fld>
            <a:endParaRPr lang="en-IN" altLang="en-US" sz="1071">
              <a:solidFill>
                <a:srgbClr val="898989"/>
              </a:solidFill>
            </a:endParaRPr>
          </a:p>
        </p:txBody>
      </p:sp>
      <p:pic>
        <p:nvPicPr>
          <p:cNvPr id="28675" name="Picture 2">
            <a:extLst>
              <a:ext uri="{FF2B5EF4-FFF2-40B4-BE49-F238E27FC236}">
                <a16:creationId xmlns:a16="http://schemas.microsoft.com/office/drawing/2014/main" id="{1A2204DD-64C5-44E0-87B7-F4C1CB63809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2125" y="1563122"/>
            <a:ext cx="8592911" cy="46502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Subtitle 2">
            <a:extLst>
              <a:ext uri="{FF2B5EF4-FFF2-40B4-BE49-F238E27FC236}">
                <a16:creationId xmlns:a16="http://schemas.microsoft.com/office/drawing/2014/main" id="{565E8190-D227-4802-895C-6746676C7720}"/>
              </a:ext>
            </a:extLst>
          </p:cNvPr>
          <p:cNvSpPr txBox="1">
            <a:spLocks/>
          </p:cNvSpPr>
          <p:nvPr/>
        </p:nvSpPr>
        <p:spPr bwMode="auto">
          <a:xfrm>
            <a:off x="2590461" y="253434"/>
            <a:ext cx="8404111" cy="1047750"/>
          </a:xfrm>
          <a:prstGeom prst="rect">
            <a:avLst/>
          </a:prstGeom>
          <a:noFill/>
          <a:ln w="9525">
            <a:noFill/>
            <a:miter lim="800000"/>
            <a:headEnd/>
            <a:tailEnd/>
          </a:ln>
        </p:spPr>
        <p:txBody>
          <a:bodyPr lIns="79945" tIns="39973" rIns="79945" bIns="39973"/>
          <a:lstStyle/>
          <a:p>
            <a:pPr algn="ctr" defTabSz="799425">
              <a:defRPr/>
            </a:pPr>
            <a:r>
              <a:rPr lang="en-US" sz="3643" spc="-5" dirty="0">
                <a:solidFill>
                  <a:srgbClr val="0000FF"/>
                </a:solidFill>
                <a:latin typeface="Arial Black" pitchFamily="34" charset="0"/>
                <a:cs typeface="Times New Roman"/>
              </a:rPr>
              <a:t>Unsupervised Learning</a:t>
            </a:r>
          </a:p>
        </p:txBody>
      </p:sp>
      <p:pic>
        <p:nvPicPr>
          <p:cNvPr id="5" name="Picture 4">
            <a:extLst>
              <a:ext uri="{FF2B5EF4-FFF2-40B4-BE49-F238E27FC236}">
                <a16:creationId xmlns:a16="http://schemas.microsoft.com/office/drawing/2014/main" id="{5F0CD632-73BF-431C-99F5-C328DFB324DB}"/>
              </a:ext>
            </a:extLst>
          </p:cNvPr>
          <p:cNvPicPr>
            <a:picLocks noChangeAspect="1"/>
          </p:cNvPicPr>
          <p:nvPr/>
        </p:nvPicPr>
        <p:blipFill>
          <a:blip r:embed="rId3"/>
          <a:stretch>
            <a:fillRect/>
          </a:stretch>
        </p:blipFill>
        <p:spPr>
          <a:xfrm>
            <a:off x="0" y="0"/>
            <a:ext cx="1348503" cy="1177781"/>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42" name="Picture 1">
            <a:extLst>
              <a:ext uri="{FF2B5EF4-FFF2-40B4-BE49-F238E27FC236}">
                <a16:creationId xmlns:a16="http://schemas.microsoft.com/office/drawing/2014/main" id="{2BF70962-2A78-4D6B-9204-93AA930A1D0C}"/>
              </a:ext>
            </a:extLst>
          </p:cNvPr>
          <p:cNvPicPr>
            <a:picLocks noChangeAspect="1" noChangeArrowheads="1"/>
          </p:cNvPicPr>
          <p:nvPr/>
        </p:nvPicPr>
        <p:blipFill>
          <a:blip r:embed="rId2"/>
          <a:srcRect/>
          <a:stretch>
            <a:fillRect/>
          </a:stretch>
        </p:blipFill>
        <p:spPr bwMode="auto">
          <a:xfrm>
            <a:off x="2574574" y="1406638"/>
            <a:ext cx="8134247" cy="5247254"/>
          </a:xfrm>
          <a:prstGeom prst="rect">
            <a:avLst/>
          </a:prstGeom>
          <a:solidFill>
            <a:srgbClr val="FFFFFF">
              <a:shade val="85000"/>
            </a:srgbClr>
          </a:solidFill>
          <a:ln w="19050" cap="sq">
            <a:solidFill>
              <a:srgbClr val="006600"/>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2531" name="Subtitle 2">
            <a:extLst>
              <a:ext uri="{FF2B5EF4-FFF2-40B4-BE49-F238E27FC236}">
                <a16:creationId xmlns:a16="http://schemas.microsoft.com/office/drawing/2014/main" id="{48475944-61D1-4484-98F6-F459F2E3B053}"/>
              </a:ext>
            </a:extLst>
          </p:cNvPr>
          <p:cNvSpPr txBox="1">
            <a:spLocks/>
          </p:cNvSpPr>
          <p:nvPr/>
        </p:nvSpPr>
        <p:spPr bwMode="auto">
          <a:xfrm>
            <a:off x="2452688" y="66335"/>
            <a:ext cx="8541884" cy="1047750"/>
          </a:xfrm>
          <a:prstGeom prst="rect">
            <a:avLst/>
          </a:prstGeom>
          <a:noFill/>
          <a:ln w="9525">
            <a:noFill/>
            <a:miter lim="800000"/>
            <a:headEnd/>
            <a:tailEnd/>
          </a:ln>
        </p:spPr>
        <p:txBody>
          <a:bodyPr lIns="79945" tIns="39973" rIns="79945" bIns="39973"/>
          <a:lstStyle/>
          <a:p>
            <a:pPr marL="367383" algn="ctr" defTabSz="799425">
              <a:defRPr/>
            </a:pPr>
            <a:r>
              <a:rPr lang="en-US" sz="3643" spc="-5" dirty="0">
                <a:solidFill>
                  <a:srgbClr val="0000FF"/>
                </a:solidFill>
                <a:latin typeface="Arial Black" pitchFamily="34" charset="0"/>
                <a:cs typeface="Times New Roman"/>
              </a:rPr>
              <a:t>Comparison Between Supervised &amp; Supervised</a:t>
            </a:r>
          </a:p>
        </p:txBody>
      </p:sp>
      <p:sp>
        <p:nvSpPr>
          <p:cNvPr id="29700" name="Slide Number Placeholder 1">
            <a:extLst>
              <a:ext uri="{FF2B5EF4-FFF2-40B4-BE49-F238E27FC236}">
                <a16:creationId xmlns:a16="http://schemas.microsoft.com/office/drawing/2014/main" id="{758449E1-0173-4FA1-87FF-9785E71D6240}"/>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871"/>
              </a:spcBef>
              <a:buFont typeface="Arial" panose="020B0604020202020204" pitchFamily="34" charset="0"/>
              <a:buChar char="•"/>
              <a:defRPr sz="2464">
                <a:solidFill>
                  <a:schemeClr val="tx1"/>
                </a:solidFill>
                <a:latin typeface="Calibri" panose="020F0502020204030204" pitchFamily="34" charset="0"/>
              </a:defRPr>
            </a:lvl1pPr>
            <a:lvl2pPr marL="795997" indent="-306153">
              <a:lnSpc>
                <a:spcPct val="90000"/>
              </a:lnSpc>
              <a:spcBef>
                <a:spcPts val="442"/>
              </a:spcBef>
              <a:buFont typeface="Arial" panose="020B0604020202020204" pitchFamily="34" charset="0"/>
              <a:buChar char="•"/>
              <a:defRPr sz="2143">
                <a:solidFill>
                  <a:schemeClr val="tx1"/>
                </a:solidFill>
                <a:latin typeface="Calibri" panose="020F0502020204030204" pitchFamily="34" charset="0"/>
              </a:defRPr>
            </a:lvl2pPr>
            <a:lvl3pPr marL="1224610" indent="-244922">
              <a:lnSpc>
                <a:spcPct val="90000"/>
              </a:lnSpc>
              <a:spcBef>
                <a:spcPts val="442"/>
              </a:spcBef>
              <a:buFont typeface="Arial" panose="020B0604020202020204" pitchFamily="34" charset="0"/>
              <a:buChar char="•"/>
              <a:defRPr sz="1714">
                <a:solidFill>
                  <a:schemeClr val="tx1"/>
                </a:solidFill>
                <a:latin typeface="Calibri" panose="020F0502020204030204" pitchFamily="34" charset="0"/>
              </a:defRPr>
            </a:lvl3pPr>
            <a:lvl4pPr marL="1714454" indent="-244922">
              <a:lnSpc>
                <a:spcPct val="90000"/>
              </a:lnSpc>
              <a:spcBef>
                <a:spcPts val="442"/>
              </a:spcBef>
              <a:buFont typeface="Arial" panose="020B0604020202020204" pitchFamily="34" charset="0"/>
              <a:buChar char="•"/>
              <a:defRPr sz="1607">
                <a:solidFill>
                  <a:schemeClr val="tx1"/>
                </a:solidFill>
                <a:latin typeface="Calibri" panose="020F0502020204030204" pitchFamily="34" charset="0"/>
              </a:defRPr>
            </a:lvl4pPr>
            <a:lvl5pPr marL="2204298" indent="-244922">
              <a:lnSpc>
                <a:spcPct val="90000"/>
              </a:lnSpc>
              <a:spcBef>
                <a:spcPts val="442"/>
              </a:spcBef>
              <a:buFont typeface="Arial" panose="020B0604020202020204" pitchFamily="34" charset="0"/>
              <a:buChar char="•"/>
              <a:defRPr sz="1607">
                <a:solidFill>
                  <a:schemeClr val="tx1"/>
                </a:solidFill>
                <a:latin typeface="Calibri" panose="020F0502020204030204" pitchFamily="34" charset="0"/>
              </a:defRPr>
            </a:lvl5pPr>
            <a:lvl6pPr marL="2694142" indent="-244922" defTabSz="799398" eaLnBrk="0" fontAlgn="base" hangingPunct="0">
              <a:lnSpc>
                <a:spcPct val="90000"/>
              </a:lnSpc>
              <a:spcBef>
                <a:spcPts val="442"/>
              </a:spcBef>
              <a:spcAft>
                <a:spcPct val="0"/>
              </a:spcAft>
              <a:buFont typeface="Arial" panose="020B0604020202020204" pitchFamily="34" charset="0"/>
              <a:buChar char="•"/>
              <a:defRPr sz="1607">
                <a:solidFill>
                  <a:schemeClr val="tx1"/>
                </a:solidFill>
                <a:latin typeface="Calibri" panose="020F0502020204030204" pitchFamily="34" charset="0"/>
              </a:defRPr>
            </a:lvl6pPr>
            <a:lvl7pPr marL="3183987" indent="-244922" defTabSz="799398" eaLnBrk="0" fontAlgn="base" hangingPunct="0">
              <a:lnSpc>
                <a:spcPct val="90000"/>
              </a:lnSpc>
              <a:spcBef>
                <a:spcPts val="442"/>
              </a:spcBef>
              <a:spcAft>
                <a:spcPct val="0"/>
              </a:spcAft>
              <a:buFont typeface="Arial" panose="020B0604020202020204" pitchFamily="34" charset="0"/>
              <a:buChar char="•"/>
              <a:defRPr sz="1607">
                <a:solidFill>
                  <a:schemeClr val="tx1"/>
                </a:solidFill>
                <a:latin typeface="Calibri" panose="020F0502020204030204" pitchFamily="34" charset="0"/>
              </a:defRPr>
            </a:lvl7pPr>
            <a:lvl8pPr marL="3673831" indent="-244922" defTabSz="799398" eaLnBrk="0" fontAlgn="base" hangingPunct="0">
              <a:lnSpc>
                <a:spcPct val="90000"/>
              </a:lnSpc>
              <a:spcBef>
                <a:spcPts val="442"/>
              </a:spcBef>
              <a:spcAft>
                <a:spcPct val="0"/>
              </a:spcAft>
              <a:buFont typeface="Arial" panose="020B0604020202020204" pitchFamily="34" charset="0"/>
              <a:buChar char="•"/>
              <a:defRPr sz="1607">
                <a:solidFill>
                  <a:schemeClr val="tx1"/>
                </a:solidFill>
                <a:latin typeface="Calibri" panose="020F0502020204030204" pitchFamily="34" charset="0"/>
              </a:defRPr>
            </a:lvl8pPr>
            <a:lvl9pPr marL="4163675" indent="-244922" defTabSz="799398" eaLnBrk="0" fontAlgn="base" hangingPunct="0">
              <a:lnSpc>
                <a:spcPct val="90000"/>
              </a:lnSpc>
              <a:spcBef>
                <a:spcPts val="442"/>
              </a:spcBef>
              <a:spcAft>
                <a:spcPct val="0"/>
              </a:spcAft>
              <a:buFont typeface="Arial" panose="020B0604020202020204" pitchFamily="34" charset="0"/>
              <a:buChar char="•"/>
              <a:defRPr sz="1607">
                <a:solidFill>
                  <a:schemeClr val="tx1"/>
                </a:solidFill>
                <a:latin typeface="Calibri" panose="020F0502020204030204" pitchFamily="34" charset="0"/>
              </a:defRPr>
            </a:lvl9pPr>
          </a:lstStyle>
          <a:p>
            <a:pPr>
              <a:lnSpc>
                <a:spcPct val="100000"/>
              </a:lnSpc>
              <a:spcBef>
                <a:spcPct val="0"/>
              </a:spcBef>
              <a:buFontTx/>
              <a:buNone/>
            </a:pPr>
            <a:fld id="{A054E8FF-CBE4-4425-8F9B-30612C8062C2}" type="slidenum">
              <a:rPr lang="en-IN" altLang="en-US" sz="1071">
                <a:solidFill>
                  <a:srgbClr val="898989"/>
                </a:solidFill>
              </a:rPr>
              <a:pPr>
                <a:lnSpc>
                  <a:spcPct val="100000"/>
                </a:lnSpc>
                <a:spcBef>
                  <a:spcPct val="0"/>
                </a:spcBef>
                <a:buFontTx/>
                <a:buNone/>
              </a:pPr>
              <a:t>28</a:t>
            </a:fld>
            <a:endParaRPr lang="en-IN" altLang="en-US" sz="1071">
              <a:solidFill>
                <a:srgbClr val="898989"/>
              </a:solidFill>
            </a:endParaRPr>
          </a:p>
        </p:txBody>
      </p:sp>
      <p:pic>
        <p:nvPicPr>
          <p:cNvPr id="5" name="Picture 4">
            <a:extLst>
              <a:ext uri="{FF2B5EF4-FFF2-40B4-BE49-F238E27FC236}">
                <a16:creationId xmlns:a16="http://schemas.microsoft.com/office/drawing/2014/main" id="{0512B6EF-75B1-4074-9341-C358E2124F77}"/>
              </a:ext>
            </a:extLst>
          </p:cNvPr>
          <p:cNvPicPr>
            <a:picLocks noChangeAspect="1"/>
          </p:cNvPicPr>
          <p:nvPr/>
        </p:nvPicPr>
        <p:blipFill>
          <a:blip r:embed="rId3"/>
          <a:stretch>
            <a:fillRect/>
          </a:stretch>
        </p:blipFill>
        <p:spPr>
          <a:xfrm>
            <a:off x="0" y="0"/>
            <a:ext cx="1348503" cy="1177781"/>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Slide Number Placeholder 3">
            <a:extLst>
              <a:ext uri="{FF2B5EF4-FFF2-40B4-BE49-F238E27FC236}">
                <a16:creationId xmlns:a16="http://schemas.microsoft.com/office/drawing/2014/main" id="{65235345-A3D9-4C16-97F7-B09D29F9BEED}"/>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871"/>
              </a:spcBef>
              <a:buFont typeface="Arial" panose="020B0604020202020204" pitchFamily="34" charset="0"/>
              <a:buChar char="•"/>
              <a:defRPr sz="2464">
                <a:solidFill>
                  <a:schemeClr val="tx1"/>
                </a:solidFill>
                <a:latin typeface="Calibri" panose="020F0502020204030204" pitchFamily="34" charset="0"/>
              </a:defRPr>
            </a:lvl1pPr>
            <a:lvl2pPr marL="795997" indent="-306153">
              <a:lnSpc>
                <a:spcPct val="90000"/>
              </a:lnSpc>
              <a:spcBef>
                <a:spcPts val="442"/>
              </a:spcBef>
              <a:buFont typeface="Arial" panose="020B0604020202020204" pitchFamily="34" charset="0"/>
              <a:buChar char="•"/>
              <a:defRPr sz="2143">
                <a:solidFill>
                  <a:schemeClr val="tx1"/>
                </a:solidFill>
                <a:latin typeface="Calibri" panose="020F0502020204030204" pitchFamily="34" charset="0"/>
              </a:defRPr>
            </a:lvl2pPr>
            <a:lvl3pPr marL="1224610" indent="-244922">
              <a:lnSpc>
                <a:spcPct val="90000"/>
              </a:lnSpc>
              <a:spcBef>
                <a:spcPts val="442"/>
              </a:spcBef>
              <a:buFont typeface="Arial" panose="020B0604020202020204" pitchFamily="34" charset="0"/>
              <a:buChar char="•"/>
              <a:defRPr sz="1714">
                <a:solidFill>
                  <a:schemeClr val="tx1"/>
                </a:solidFill>
                <a:latin typeface="Calibri" panose="020F0502020204030204" pitchFamily="34" charset="0"/>
              </a:defRPr>
            </a:lvl3pPr>
            <a:lvl4pPr marL="1714454" indent="-244922">
              <a:lnSpc>
                <a:spcPct val="90000"/>
              </a:lnSpc>
              <a:spcBef>
                <a:spcPts val="442"/>
              </a:spcBef>
              <a:buFont typeface="Arial" panose="020B0604020202020204" pitchFamily="34" charset="0"/>
              <a:buChar char="•"/>
              <a:defRPr sz="1607">
                <a:solidFill>
                  <a:schemeClr val="tx1"/>
                </a:solidFill>
                <a:latin typeface="Calibri" panose="020F0502020204030204" pitchFamily="34" charset="0"/>
              </a:defRPr>
            </a:lvl4pPr>
            <a:lvl5pPr marL="2204298" indent="-244922">
              <a:lnSpc>
                <a:spcPct val="90000"/>
              </a:lnSpc>
              <a:spcBef>
                <a:spcPts val="442"/>
              </a:spcBef>
              <a:buFont typeface="Arial" panose="020B0604020202020204" pitchFamily="34" charset="0"/>
              <a:buChar char="•"/>
              <a:defRPr sz="1607">
                <a:solidFill>
                  <a:schemeClr val="tx1"/>
                </a:solidFill>
                <a:latin typeface="Calibri" panose="020F0502020204030204" pitchFamily="34" charset="0"/>
              </a:defRPr>
            </a:lvl5pPr>
            <a:lvl6pPr marL="2694142" indent="-244922" defTabSz="799398" eaLnBrk="0" fontAlgn="base" hangingPunct="0">
              <a:lnSpc>
                <a:spcPct val="90000"/>
              </a:lnSpc>
              <a:spcBef>
                <a:spcPts val="442"/>
              </a:spcBef>
              <a:spcAft>
                <a:spcPct val="0"/>
              </a:spcAft>
              <a:buFont typeface="Arial" panose="020B0604020202020204" pitchFamily="34" charset="0"/>
              <a:buChar char="•"/>
              <a:defRPr sz="1607">
                <a:solidFill>
                  <a:schemeClr val="tx1"/>
                </a:solidFill>
                <a:latin typeface="Calibri" panose="020F0502020204030204" pitchFamily="34" charset="0"/>
              </a:defRPr>
            </a:lvl6pPr>
            <a:lvl7pPr marL="3183987" indent="-244922" defTabSz="799398" eaLnBrk="0" fontAlgn="base" hangingPunct="0">
              <a:lnSpc>
                <a:spcPct val="90000"/>
              </a:lnSpc>
              <a:spcBef>
                <a:spcPts val="442"/>
              </a:spcBef>
              <a:spcAft>
                <a:spcPct val="0"/>
              </a:spcAft>
              <a:buFont typeface="Arial" panose="020B0604020202020204" pitchFamily="34" charset="0"/>
              <a:buChar char="•"/>
              <a:defRPr sz="1607">
                <a:solidFill>
                  <a:schemeClr val="tx1"/>
                </a:solidFill>
                <a:latin typeface="Calibri" panose="020F0502020204030204" pitchFamily="34" charset="0"/>
              </a:defRPr>
            </a:lvl7pPr>
            <a:lvl8pPr marL="3673831" indent="-244922" defTabSz="799398" eaLnBrk="0" fontAlgn="base" hangingPunct="0">
              <a:lnSpc>
                <a:spcPct val="90000"/>
              </a:lnSpc>
              <a:spcBef>
                <a:spcPts val="442"/>
              </a:spcBef>
              <a:spcAft>
                <a:spcPct val="0"/>
              </a:spcAft>
              <a:buFont typeface="Arial" panose="020B0604020202020204" pitchFamily="34" charset="0"/>
              <a:buChar char="•"/>
              <a:defRPr sz="1607">
                <a:solidFill>
                  <a:schemeClr val="tx1"/>
                </a:solidFill>
                <a:latin typeface="Calibri" panose="020F0502020204030204" pitchFamily="34" charset="0"/>
              </a:defRPr>
            </a:lvl8pPr>
            <a:lvl9pPr marL="4163675" indent="-244922" defTabSz="799398" eaLnBrk="0" fontAlgn="base" hangingPunct="0">
              <a:lnSpc>
                <a:spcPct val="90000"/>
              </a:lnSpc>
              <a:spcBef>
                <a:spcPts val="442"/>
              </a:spcBef>
              <a:spcAft>
                <a:spcPct val="0"/>
              </a:spcAft>
              <a:buFont typeface="Arial" panose="020B0604020202020204" pitchFamily="34" charset="0"/>
              <a:buChar char="•"/>
              <a:defRPr sz="1607">
                <a:solidFill>
                  <a:schemeClr val="tx1"/>
                </a:solidFill>
                <a:latin typeface="Calibri" panose="020F0502020204030204" pitchFamily="34" charset="0"/>
              </a:defRPr>
            </a:lvl9pPr>
          </a:lstStyle>
          <a:p>
            <a:pPr>
              <a:lnSpc>
                <a:spcPct val="100000"/>
              </a:lnSpc>
              <a:spcBef>
                <a:spcPct val="0"/>
              </a:spcBef>
              <a:buFontTx/>
              <a:buNone/>
            </a:pPr>
            <a:fld id="{98159ACA-9CE5-4CDA-9FB1-607BBCABB222}" type="slidenum">
              <a:rPr lang="en-IN" altLang="en-US" sz="1071">
                <a:solidFill>
                  <a:srgbClr val="898989"/>
                </a:solidFill>
              </a:rPr>
              <a:pPr>
                <a:lnSpc>
                  <a:spcPct val="100000"/>
                </a:lnSpc>
                <a:spcBef>
                  <a:spcPct val="0"/>
                </a:spcBef>
                <a:buFontTx/>
                <a:buNone/>
              </a:pPr>
              <a:t>29</a:t>
            </a:fld>
            <a:endParaRPr lang="en-IN" altLang="en-US" sz="1071">
              <a:solidFill>
                <a:srgbClr val="898989"/>
              </a:solidFill>
            </a:endParaRPr>
          </a:p>
        </p:txBody>
      </p:sp>
      <p:pic>
        <p:nvPicPr>
          <p:cNvPr id="30723" name="Picture 1">
            <a:extLst>
              <a:ext uri="{FF2B5EF4-FFF2-40B4-BE49-F238E27FC236}">
                <a16:creationId xmlns:a16="http://schemas.microsoft.com/office/drawing/2014/main" id="{365637AE-85A8-412A-883C-DD3E7DB00F7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71045" y="1287577"/>
            <a:ext cx="8427925" cy="45600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a:extLst>
              <a:ext uri="{FF2B5EF4-FFF2-40B4-BE49-F238E27FC236}">
                <a16:creationId xmlns:a16="http://schemas.microsoft.com/office/drawing/2014/main" id="{E04E9218-8D50-4089-9AF0-6D769C0090CC}"/>
              </a:ext>
            </a:extLst>
          </p:cNvPr>
          <p:cNvSpPr/>
          <p:nvPr/>
        </p:nvSpPr>
        <p:spPr>
          <a:xfrm>
            <a:off x="1418545" y="136072"/>
            <a:ext cx="9380425" cy="1213537"/>
          </a:xfrm>
          <a:prstGeom prst="rect">
            <a:avLst/>
          </a:prstGeom>
        </p:spPr>
        <p:txBody>
          <a:bodyPr>
            <a:spAutoFit/>
          </a:bodyPr>
          <a:lstStyle/>
          <a:p>
            <a:pPr marL="367383" algn="ctr" defTabSz="799425">
              <a:defRPr/>
            </a:pPr>
            <a:r>
              <a:rPr lang="en-US" sz="3643" spc="-5" dirty="0">
                <a:solidFill>
                  <a:srgbClr val="0000FF"/>
                </a:solidFill>
                <a:latin typeface="Arial Black" pitchFamily="34" charset="0"/>
                <a:cs typeface="Times New Roman"/>
              </a:rPr>
              <a:t>Comparison Between Supervised &amp; Supervised</a:t>
            </a:r>
          </a:p>
        </p:txBody>
      </p:sp>
      <p:pic>
        <p:nvPicPr>
          <p:cNvPr id="5" name="Picture 4">
            <a:extLst>
              <a:ext uri="{FF2B5EF4-FFF2-40B4-BE49-F238E27FC236}">
                <a16:creationId xmlns:a16="http://schemas.microsoft.com/office/drawing/2014/main" id="{5AF8394A-4E4C-4634-BE6D-89E054023D9E}"/>
              </a:ext>
            </a:extLst>
          </p:cNvPr>
          <p:cNvPicPr>
            <a:picLocks noChangeAspect="1"/>
          </p:cNvPicPr>
          <p:nvPr/>
        </p:nvPicPr>
        <p:blipFill>
          <a:blip r:embed="rId3"/>
          <a:stretch>
            <a:fillRect/>
          </a:stretch>
        </p:blipFill>
        <p:spPr>
          <a:xfrm>
            <a:off x="0" y="0"/>
            <a:ext cx="1348503" cy="1177781"/>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34EB4AF-C059-46F8-95B6-56BB7A0D3CBB}"/>
              </a:ext>
            </a:extLst>
          </p:cNvPr>
          <p:cNvPicPr>
            <a:picLocks noChangeAspect="1"/>
          </p:cNvPicPr>
          <p:nvPr/>
        </p:nvPicPr>
        <p:blipFill>
          <a:blip r:embed="rId2"/>
          <a:stretch>
            <a:fillRect/>
          </a:stretch>
        </p:blipFill>
        <p:spPr>
          <a:xfrm>
            <a:off x="9235" y="29801"/>
            <a:ext cx="1348503" cy="1177781"/>
          </a:xfrm>
          <a:prstGeom prst="rect">
            <a:avLst/>
          </a:prstGeom>
        </p:spPr>
      </p:pic>
      <p:sp>
        <p:nvSpPr>
          <p:cNvPr id="2" name="Title 1">
            <a:extLst>
              <a:ext uri="{FF2B5EF4-FFF2-40B4-BE49-F238E27FC236}">
                <a16:creationId xmlns:a16="http://schemas.microsoft.com/office/drawing/2014/main" id="{99A4BA0C-5692-44FB-893E-07477C5B23FE}"/>
              </a:ext>
            </a:extLst>
          </p:cNvPr>
          <p:cNvSpPr>
            <a:spLocks noGrp="1"/>
          </p:cNvSpPr>
          <p:nvPr>
            <p:ph type="ctrTitle"/>
          </p:nvPr>
        </p:nvSpPr>
        <p:spPr>
          <a:xfrm>
            <a:off x="1062180" y="353144"/>
            <a:ext cx="9144000" cy="780764"/>
          </a:xfrm>
        </p:spPr>
        <p:txBody>
          <a:bodyPr>
            <a:normAutofit/>
          </a:bodyPr>
          <a:lstStyle/>
          <a:p>
            <a:r>
              <a:rPr lang="en-IN" sz="5000" dirty="0">
                <a:solidFill>
                  <a:srgbClr val="FF0000"/>
                </a:solidFill>
                <a:latin typeface="Arial" panose="020B0604020202020204" pitchFamily="34" charset="0"/>
                <a:cs typeface="Arial" panose="020B0604020202020204" pitchFamily="34" charset="0"/>
              </a:rPr>
              <a:t>Course Introduction</a:t>
            </a:r>
          </a:p>
        </p:txBody>
      </p:sp>
      <p:sp>
        <p:nvSpPr>
          <p:cNvPr id="3" name="Subtitle 2">
            <a:extLst>
              <a:ext uri="{FF2B5EF4-FFF2-40B4-BE49-F238E27FC236}">
                <a16:creationId xmlns:a16="http://schemas.microsoft.com/office/drawing/2014/main" id="{70401BF6-2661-44D9-BC51-B32EAFC730E6}"/>
              </a:ext>
            </a:extLst>
          </p:cNvPr>
          <p:cNvSpPr>
            <a:spLocks noGrp="1"/>
          </p:cNvSpPr>
          <p:nvPr>
            <p:ph type="subTitle" idx="1"/>
          </p:nvPr>
        </p:nvSpPr>
        <p:spPr>
          <a:xfrm>
            <a:off x="1524000" y="1207582"/>
            <a:ext cx="9144000" cy="4897655"/>
          </a:xfrm>
        </p:spPr>
        <p:txBody>
          <a:bodyPr>
            <a:normAutofit fontScale="25000" lnSpcReduction="20000"/>
          </a:bodyPr>
          <a:lstStyle/>
          <a:p>
            <a:pPr algn="l">
              <a:lnSpc>
                <a:spcPct val="120000"/>
              </a:lnSpc>
            </a:pPr>
            <a:r>
              <a:rPr lang="en-IN" sz="11200" dirty="0">
                <a:solidFill>
                  <a:srgbClr val="0070C0"/>
                </a:solidFill>
                <a:latin typeface="Arial" panose="020B0604020202020204" pitchFamily="34" charset="0"/>
                <a:cs typeface="Arial" panose="020B0604020202020204" pitchFamily="34" charset="0"/>
              </a:rPr>
              <a:t>Part -1:</a:t>
            </a:r>
          </a:p>
          <a:p>
            <a:pPr marL="342900" indent="-342900" algn="l">
              <a:lnSpc>
                <a:spcPct val="120000"/>
              </a:lnSpc>
              <a:buFont typeface="Arial" panose="020B0604020202020204" pitchFamily="34" charset="0"/>
              <a:buChar char="•"/>
            </a:pPr>
            <a:r>
              <a:rPr lang="en-IN" sz="11200" dirty="0">
                <a:latin typeface="Arial" panose="020B0604020202020204" pitchFamily="34" charset="0"/>
                <a:cs typeface="Arial" panose="020B0604020202020204" pitchFamily="34" charset="0"/>
              </a:rPr>
              <a:t>What is Artificial Neural Networks (ANN’s)?</a:t>
            </a:r>
          </a:p>
          <a:p>
            <a:pPr marL="342900" indent="-342900" algn="l">
              <a:lnSpc>
                <a:spcPct val="120000"/>
              </a:lnSpc>
              <a:buFont typeface="Arial" panose="020B0604020202020204" pitchFamily="34" charset="0"/>
              <a:buChar char="•"/>
            </a:pPr>
            <a:r>
              <a:rPr lang="en-IN" sz="11200" dirty="0">
                <a:latin typeface="Arial" panose="020B0604020202020204" pitchFamily="34" charset="0"/>
                <a:cs typeface="Arial" panose="020B0604020202020204" pitchFamily="34" charset="0"/>
              </a:rPr>
              <a:t>Why we need ANN’s?</a:t>
            </a:r>
          </a:p>
          <a:p>
            <a:pPr marL="342900" indent="-342900" algn="l">
              <a:lnSpc>
                <a:spcPct val="120000"/>
              </a:lnSpc>
              <a:buFont typeface="Arial" panose="020B0604020202020204" pitchFamily="34" charset="0"/>
              <a:buChar char="•"/>
            </a:pPr>
            <a:r>
              <a:rPr lang="en-IN" sz="11200" dirty="0">
                <a:latin typeface="Arial" panose="020B0604020202020204" pitchFamily="34" charset="0"/>
                <a:cs typeface="Arial" panose="020B0604020202020204" pitchFamily="34" charset="0"/>
              </a:rPr>
              <a:t>Applications of ANN’s</a:t>
            </a:r>
          </a:p>
          <a:p>
            <a:pPr algn="l">
              <a:lnSpc>
                <a:spcPct val="120000"/>
              </a:lnSpc>
            </a:pPr>
            <a:r>
              <a:rPr lang="en-IN" sz="11200" dirty="0">
                <a:solidFill>
                  <a:srgbClr val="0070C0"/>
                </a:solidFill>
                <a:latin typeface="Arial" panose="020B0604020202020204" pitchFamily="34" charset="0"/>
                <a:cs typeface="Arial" panose="020B0604020202020204" pitchFamily="34" charset="0"/>
              </a:rPr>
              <a:t>Part - 2:</a:t>
            </a:r>
          </a:p>
          <a:p>
            <a:pPr marL="342900" indent="-342900" algn="l">
              <a:lnSpc>
                <a:spcPct val="120000"/>
              </a:lnSpc>
              <a:buFont typeface="Arial" panose="020B0604020202020204" pitchFamily="34" charset="0"/>
              <a:buChar char="•"/>
            </a:pPr>
            <a:r>
              <a:rPr lang="en-IN" sz="11200" dirty="0">
                <a:latin typeface="Arial" panose="020B0604020202020204" pitchFamily="34" charset="0"/>
                <a:cs typeface="Arial" panose="020B0604020202020204" pitchFamily="34" charset="0"/>
              </a:rPr>
              <a:t>What is Deep Learning?</a:t>
            </a:r>
          </a:p>
          <a:p>
            <a:pPr marL="342900" indent="-342900" algn="l">
              <a:lnSpc>
                <a:spcPct val="120000"/>
              </a:lnSpc>
              <a:buFont typeface="Arial" panose="020B0604020202020204" pitchFamily="34" charset="0"/>
              <a:buChar char="•"/>
            </a:pPr>
            <a:r>
              <a:rPr lang="en-IN" sz="11200" dirty="0">
                <a:latin typeface="Arial" panose="020B0604020202020204" pitchFamily="34" charset="0"/>
                <a:cs typeface="Arial" panose="020B0604020202020204" pitchFamily="34" charset="0"/>
              </a:rPr>
              <a:t>Usefulness' Of Deep Learning Strategies</a:t>
            </a:r>
          </a:p>
          <a:p>
            <a:pPr marL="342900" indent="-342900" algn="l">
              <a:lnSpc>
                <a:spcPct val="120000"/>
              </a:lnSpc>
              <a:buFont typeface="Arial" panose="020B0604020202020204" pitchFamily="34" charset="0"/>
              <a:buChar char="•"/>
            </a:pPr>
            <a:r>
              <a:rPr lang="en-IN" sz="11200" dirty="0">
                <a:latin typeface="Arial" panose="020B0604020202020204" pitchFamily="34" charset="0"/>
                <a:cs typeface="Arial" panose="020B0604020202020204" pitchFamily="34" charset="0"/>
              </a:rPr>
              <a:t>Applications of Deep Learning</a:t>
            </a:r>
          </a:p>
          <a:p>
            <a:endParaRPr lang="en-IN" dirty="0"/>
          </a:p>
        </p:txBody>
      </p:sp>
      <p:sp>
        <p:nvSpPr>
          <p:cNvPr id="4" name="Slide Number Placeholder 3">
            <a:extLst>
              <a:ext uri="{FF2B5EF4-FFF2-40B4-BE49-F238E27FC236}">
                <a16:creationId xmlns:a16="http://schemas.microsoft.com/office/drawing/2014/main" id="{2EB5EF36-A50A-4E03-9B10-95690B0E21CF}"/>
              </a:ext>
            </a:extLst>
          </p:cNvPr>
          <p:cNvSpPr>
            <a:spLocks noGrp="1"/>
          </p:cNvSpPr>
          <p:nvPr>
            <p:ph type="sldNum" sz="quarter" idx="12"/>
          </p:nvPr>
        </p:nvSpPr>
        <p:spPr/>
        <p:txBody>
          <a:bodyPr/>
          <a:lstStyle/>
          <a:p>
            <a:fld id="{CFB90EB3-43DD-4781-AA94-EC840833DA96}" type="slidenum">
              <a:rPr lang="en-IN" smtClean="0"/>
              <a:t>3</a:t>
            </a:fld>
            <a:endParaRPr lang="en-IN"/>
          </a:p>
        </p:txBody>
      </p:sp>
    </p:spTree>
    <p:extLst>
      <p:ext uri="{BB962C8B-B14F-4D97-AF65-F5344CB8AC3E}">
        <p14:creationId xmlns:p14="http://schemas.microsoft.com/office/powerpoint/2010/main" val="27019551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Subtitle 2">
            <a:extLst>
              <a:ext uri="{FF2B5EF4-FFF2-40B4-BE49-F238E27FC236}">
                <a16:creationId xmlns:a16="http://schemas.microsoft.com/office/drawing/2014/main" id="{89778090-5071-4CD5-8546-A3421AAF6C70}"/>
              </a:ext>
            </a:extLst>
          </p:cNvPr>
          <p:cNvSpPr txBox="1">
            <a:spLocks/>
          </p:cNvSpPr>
          <p:nvPr/>
        </p:nvSpPr>
        <p:spPr bwMode="auto">
          <a:xfrm>
            <a:off x="1197429" y="66335"/>
            <a:ext cx="9797143" cy="1047750"/>
          </a:xfrm>
          <a:prstGeom prst="rect">
            <a:avLst/>
          </a:prstGeom>
          <a:noFill/>
          <a:ln w="9525">
            <a:noFill/>
            <a:miter lim="800000"/>
            <a:headEnd/>
            <a:tailEnd/>
          </a:ln>
        </p:spPr>
        <p:txBody>
          <a:bodyPr lIns="79945" tIns="39973" rIns="79945" bIns="39973"/>
          <a:lstStyle/>
          <a:p>
            <a:pPr algn="ctr" defTabSz="799425">
              <a:defRPr/>
            </a:pPr>
            <a:r>
              <a:rPr lang="en-US" sz="3643" b="1" spc="-5" dirty="0">
                <a:solidFill>
                  <a:srgbClr val="0000FF"/>
                </a:solidFill>
                <a:latin typeface="Bookman Old Style" panose="02050604050505020204" pitchFamily="18" charset="0"/>
                <a:cs typeface="Times New Roman"/>
              </a:rPr>
              <a:t>Reinforced Training Algorithms</a:t>
            </a:r>
          </a:p>
        </p:txBody>
      </p:sp>
      <p:sp>
        <p:nvSpPr>
          <p:cNvPr id="31747" name="Slide Number Placeholder 1">
            <a:extLst>
              <a:ext uri="{FF2B5EF4-FFF2-40B4-BE49-F238E27FC236}">
                <a16:creationId xmlns:a16="http://schemas.microsoft.com/office/drawing/2014/main" id="{E170FFBB-32D1-4180-9731-F43667380961}"/>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1476C786-BC5A-4831-BCB9-B5CE459DE75A}" type="slidenum">
              <a:rPr lang="en-IN" altLang="en-US" smtClean="0"/>
              <a:pPr/>
              <a:t>30</a:t>
            </a:fld>
            <a:endParaRPr lang="en-IN" altLang="en-US"/>
          </a:p>
        </p:txBody>
      </p:sp>
      <p:sp>
        <p:nvSpPr>
          <p:cNvPr id="2" name="Subtitle 2">
            <a:extLst>
              <a:ext uri="{FF2B5EF4-FFF2-40B4-BE49-F238E27FC236}">
                <a16:creationId xmlns:a16="http://schemas.microsoft.com/office/drawing/2014/main" id="{1B8F8513-CE67-4DD2-AA5C-7002521C0E59}"/>
              </a:ext>
            </a:extLst>
          </p:cNvPr>
          <p:cNvSpPr txBox="1">
            <a:spLocks/>
          </p:cNvSpPr>
          <p:nvPr/>
        </p:nvSpPr>
        <p:spPr bwMode="auto">
          <a:xfrm>
            <a:off x="1348809" y="813027"/>
            <a:ext cx="9492683" cy="1119188"/>
          </a:xfrm>
          <a:prstGeom prst="rect">
            <a:avLst/>
          </a:prstGeom>
          <a:noFill/>
          <a:ln w="9525">
            <a:noFill/>
            <a:miter lim="800000"/>
            <a:headEnd/>
            <a:tailEnd/>
          </a:ln>
        </p:spPr>
        <p:txBody>
          <a:bodyPr lIns="79945" tIns="39973" rIns="79945" bIns="39973"/>
          <a:lstStyle/>
          <a:p>
            <a:pPr marL="367383" indent="20410" algn="just" defTabSz="799425">
              <a:buFont typeface="Arial" panose="020B0604020202020204" pitchFamily="34" charset="0"/>
              <a:buChar char="•"/>
              <a:defRPr/>
            </a:pPr>
            <a:r>
              <a:rPr lang="en-US" sz="2357" spc="-5" dirty="0"/>
              <a:t>	Any Algorithm which implements the Unique learning process in which the data’s are not given, but generated by interactions with the environment is called </a:t>
            </a:r>
            <a:r>
              <a:rPr lang="en-US" sz="2357" b="1" spc="-5" dirty="0">
                <a:solidFill>
                  <a:srgbClr val="FF0000"/>
                </a:solidFill>
              </a:rPr>
              <a:t>Reinforced</a:t>
            </a:r>
            <a:r>
              <a:rPr lang="en-US" sz="2357" b="1" spc="-5" dirty="0">
                <a:solidFill>
                  <a:srgbClr val="FF0000"/>
                </a:solidFill>
                <a:latin typeface="Bookman Old Style" panose="02050604050505020204" pitchFamily="18" charset="0"/>
                <a:cs typeface="Times New Roman"/>
              </a:rPr>
              <a:t> Training Algorithms</a:t>
            </a:r>
          </a:p>
          <a:p>
            <a:pPr algn="just" defTabSz="799425">
              <a:defRPr/>
            </a:pPr>
            <a:endParaRPr lang="en-US" sz="2571" spc="-5" dirty="0"/>
          </a:p>
          <a:p>
            <a:pPr algn="just" defTabSz="799425">
              <a:defRPr/>
            </a:pPr>
            <a:endParaRPr lang="en-US" sz="2786" spc="-5" dirty="0">
              <a:solidFill>
                <a:schemeClr val="accent6"/>
              </a:solidFill>
            </a:endParaRPr>
          </a:p>
        </p:txBody>
      </p:sp>
      <p:sp>
        <p:nvSpPr>
          <p:cNvPr id="25605" name="Subtitle 2">
            <a:extLst>
              <a:ext uri="{FF2B5EF4-FFF2-40B4-BE49-F238E27FC236}">
                <a16:creationId xmlns:a16="http://schemas.microsoft.com/office/drawing/2014/main" id="{851E3732-E173-4E0B-8013-F21549876C54}"/>
              </a:ext>
            </a:extLst>
          </p:cNvPr>
          <p:cNvSpPr txBox="1">
            <a:spLocks noChangeArrowheads="1"/>
          </p:cNvSpPr>
          <p:nvPr/>
        </p:nvSpPr>
        <p:spPr bwMode="auto">
          <a:xfrm>
            <a:off x="1870982" y="2034268"/>
            <a:ext cx="8817429" cy="4505666"/>
          </a:xfrm>
          <a:prstGeom prst="rect">
            <a:avLst/>
          </a:prstGeom>
          <a:noFill/>
          <a:ln>
            <a:noFill/>
          </a:ln>
        </p:spPr>
        <p:txBody>
          <a:bodyPr lIns="79945" tIns="39973" rIns="79945" bIns="39973"/>
          <a:lstStyle/>
          <a:p>
            <a:pPr algn="just" eaLnBrk="1" hangingPunct="1">
              <a:defRPr/>
            </a:pPr>
            <a:r>
              <a:rPr lang="en-US" altLang="en-US" sz="2571" b="1" dirty="0">
                <a:solidFill>
                  <a:srgbClr val="70AD47"/>
                </a:solidFill>
              </a:rPr>
              <a:t>Points to Ponder:</a:t>
            </a:r>
          </a:p>
          <a:p>
            <a:pPr algn="just" eaLnBrk="1" hangingPunct="1">
              <a:defRPr/>
            </a:pPr>
            <a:endParaRPr lang="en-US" altLang="en-US" sz="2143" baseline="-12000" dirty="0"/>
          </a:p>
          <a:p>
            <a:pPr marL="573186" indent="-185393" algn="just">
              <a:buFont typeface="Arial" panose="020B0604020202020204" pitchFamily="34" charset="0"/>
              <a:buChar char="•"/>
              <a:defRPr/>
            </a:pPr>
            <a:r>
              <a:rPr lang="en-US" altLang="en-US" sz="2250" dirty="0"/>
              <a:t>A teacher is present but does not specifies the Target</a:t>
            </a:r>
          </a:p>
          <a:p>
            <a:pPr marL="573186" indent="-185393" algn="just">
              <a:buFont typeface="Arial" panose="020B0604020202020204" pitchFamily="34" charset="0"/>
              <a:buChar char="•"/>
              <a:defRPr/>
            </a:pPr>
            <a:r>
              <a:rPr lang="en-US" altLang="en-US" sz="2250" dirty="0"/>
              <a:t>The teacher just specifies the obtained output has correct or not</a:t>
            </a:r>
          </a:p>
          <a:p>
            <a:pPr marL="573186" indent="-185393" algn="just">
              <a:buFont typeface="Arial" panose="020B0604020202020204" pitchFamily="34" charset="0"/>
              <a:buChar char="•"/>
              <a:defRPr/>
            </a:pPr>
            <a:r>
              <a:rPr lang="en-US" altLang="en-US" sz="2250" dirty="0"/>
              <a:t>Error detection is present but no error correction</a:t>
            </a:r>
          </a:p>
          <a:p>
            <a:pPr marL="573186" indent="-185393" algn="just">
              <a:buFont typeface="Arial" panose="020B0604020202020204" pitchFamily="34" charset="0"/>
              <a:buChar char="•"/>
              <a:defRPr/>
            </a:pPr>
            <a:r>
              <a:rPr lang="en-US" altLang="en-US" sz="2250" dirty="0"/>
              <a:t>A reward is provided if the output is correct </a:t>
            </a:r>
          </a:p>
          <a:p>
            <a:pPr marL="573186" indent="-185393" algn="just">
              <a:buFont typeface="Arial" panose="020B0604020202020204" pitchFamily="34" charset="0"/>
              <a:buChar char="•"/>
              <a:defRPr/>
            </a:pPr>
            <a:r>
              <a:rPr lang="en-US" altLang="en-US" sz="2250" dirty="0"/>
              <a:t>A penalty is provided for wrong answer</a:t>
            </a:r>
          </a:p>
          <a:p>
            <a:pPr marL="573186" indent="-185393" algn="just">
              <a:buFont typeface="Arial" panose="020B0604020202020204" pitchFamily="34" charset="0"/>
              <a:buChar char="•"/>
              <a:defRPr/>
            </a:pPr>
            <a:r>
              <a:rPr lang="en-US" altLang="en-US" sz="2250" dirty="0"/>
              <a:t>Aim is to maximize the reward process by Trail &amp; error process</a:t>
            </a:r>
          </a:p>
          <a:p>
            <a:pPr marL="573186" indent="-185393" algn="just">
              <a:buFont typeface="Arial" panose="020B0604020202020204" pitchFamily="34" charset="0"/>
              <a:buChar char="•"/>
              <a:defRPr/>
            </a:pPr>
            <a:r>
              <a:rPr lang="en-US" sz="2250" dirty="0"/>
              <a:t>The network has to exploit what it already knows in order to obtain reward</a:t>
            </a:r>
          </a:p>
          <a:p>
            <a:pPr marL="573186" indent="-185393" algn="just">
              <a:buFont typeface="Arial" panose="020B0604020202020204" pitchFamily="34" charset="0"/>
              <a:buChar char="•"/>
              <a:defRPr/>
            </a:pPr>
            <a:r>
              <a:rPr lang="en-US" sz="2250" dirty="0"/>
              <a:t>It also has to explore new unknown searches in order to make better action selections in the future</a:t>
            </a:r>
            <a:endParaRPr lang="en-US" altLang="en-US" sz="2250" dirty="0"/>
          </a:p>
          <a:p>
            <a:pPr marL="573186" indent="-185393" algn="just">
              <a:buFont typeface="Arial" panose="020B0604020202020204" pitchFamily="34" charset="0"/>
              <a:buChar char="•"/>
              <a:defRPr/>
            </a:pPr>
            <a:endParaRPr lang="en-US" altLang="en-US" sz="2250" dirty="0"/>
          </a:p>
          <a:p>
            <a:pPr algn="just" eaLnBrk="1" hangingPunct="1">
              <a:defRPr/>
            </a:pPr>
            <a:endParaRPr lang="en-US" altLang="en-US" sz="2786" dirty="0">
              <a:solidFill>
                <a:srgbClr val="70AD47"/>
              </a:solidFill>
            </a:endParaRPr>
          </a:p>
        </p:txBody>
      </p:sp>
      <p:pic>
        <p:nvPicPr>
          <p:cNvPr id="6" name="Picture 5">
            <a:extLst>
              <a:ext uri="{FF2B5EF4-FFF2-40B4-BE49-F238E27FC236}">
                <a16:creationId xmlns:a16="http://schemas.microsoft.com/office/drawing/2014/main" id="{8E826283-0124-45D1-A32F-A03934543A22}"/>
              </a:ext>
            </a:extLst>
          </p:cNvPr>
          <p:cNvPicPr>
            <a:picLocks noChangeAspect="1"/>
          </p:cNvPicPr>
          <p:nvPr/>
        </p:nvPicPr>
        <p:blipFill>
          <a:blip r:embed="rId2"/>
          <a:stretch>
            <a:fillRect/>
          </a:stretch>
        </p:blipFill>
        <p:spPr>
          <a:xfrm>
            <a:off x="0" y="0"/>
            <a:ext cx="1348503" cy="1177781"/>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Subtitle 2">
            <a:extLst>
              <a:ext uri="{FF2B5EF4-FFF2-40B4-BE49-F238E27FC236}">
                <a16:creationId xmlns:a16="http://schemas.microsoft.com/office/drawing/2014/main" id="{046AE6CD-CA79-433C-B6A6-3E67B61123DA}"/>
              </a:ext>
            </a:extLst>
          </p:cNvPr>
          <p:cNvSpPr txBox="1">
            <a:spLocks/>
          </p:cNvSpPr>
          <p:nvPr/>
        </p:nvSpPr>
        <p:spPr bwMode="auto">
          <a:xfrm>
            <a:off x="2757148" y="328273"/>
            <a:ext cx="8237424" cy="1047750"/>
          </a:xfrm>
          <a:prstGeom prst="rect">
            <a:avLst/>
          </a:prstGeom>
          <a:noFill/>
          <a:ln w="9525">
            <a:noFill/>
            <a:miter lim="800000"/>
            <a:headEnd/>
            <a:tailEnd/>
          </a:ln>
        </p:spPr>
        <p:txBody>
          <a:bodyPr lIns="79945" tIns="39973" rIns="79945" bIns="39973"/>
          <a:lstStyle/>
          <a:p>
            <a:pPr algn="ctr" defTabSz="799425">
              <a:defRPr/>
            </a:pPr>
            <a:r>
              <a:rPr lang="en-US" sz="3643" spc="-5" dirty="0">
                <a:solidFill>
                  <a:srgbClr val="0000FF"/>
                </a:solidFill>
                <a:latin typeface="Arial Black" pitchFamily="34" charset="0"/>
                <a:cs typeface="Times New Roman"/>
              </a:rPr>
              <a:t>Reinforced Learning</a:t>
            </a:r>
          </a:p>
        </p:txBody>
      </p:sp>
      <p:sp>
        <p:nvSpPr>
          <p:cNvPr id="32771" name="Slide Number Placeholder 1">
            <a:extLst>
              <a:ext uri="{FF2B5EF4-FFF2-40B4-BE49-F238E27FC236}">
                <a16:creationId xmlns:a16="http://schemas.microsoft.com/office/drawing/2014/main" id="{41E8E158-BB37-4A55-8A7C-058E6F025D21}"/>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871"/>
              </a:spcBef>
              <a:buFont typeface="Arial" panose="020B0604020202020204" pitchFamily="34" charset="0"/>
              <a:buChar char="•"/>
              <a:defRPr sz="2464">
                <a:solidFill>
                  <a:schemeClr val="tx1"/>
                </a:solidFill>
                <a:latin typeface="Calibri" panose="020F0502020204030204" pitchFamily="34" charset="0"/>
              </a:defRPr>
            </a:lvl1pPr>
            <a:lvl2pPr marL="795997" indent="-306153">
              <a:lnSpc>
                <a:spcPct val="90000"/>
              </a:lnSpc>
              <a:spcBef>
                <a:spcPts val="442"/>
              </a:spcBef>
              <a:buFont typeface="Arial" panose="020B0604020202020204" pitchFamily="34" charset="0"/>
              <a:buChar char="•"/>
              <a:defRPr sz="2143">
                <a:solidFill>
                  <a:schemeClr val="tx1"/>
                </a:solidFill>
                <a:latin typeface="Calibri" panose="020F0502020204030204" pitchFamily="34" charset="0"/>
              </a:defRPr>
            </a:lvl2pPr>
            <a:lvl3pPr marL="1224610" indent="-244922">
              <a:lnSpc>
                <a:spcPct val="90000"/>
              </a:lnSpc>
              <a:spcBef>
                <a:spcPts val="442"/>
              </a:spcBef>
              <a:buFont typeface="Arial" panose="020B0604020202020204" pitchFamily="34" charset="0"/>
              <a:buChar char="•"/>
              <a:defRPr sz="1714">
                <a:solidFill>
                  <a:schemeClr val="tx1"/>
                </a:solidFill>
                <a:latin typeface="Calibri" panose="020F0502020204030204" pitchFamily="34" charset="0"/>
              </a:defRPr>
            </a:lvl3pPr>
            <a:lvl4pPr marL="1714454" indent="-244922">
              <a:lnSpc>
                <a:spcPct val="90000"/>
              </a:lnSpc>
              <a:spcBef>
                <a:spcPts val="442"/>
              </a:spcBef>
              <a:buFont typeface="Arial" panose="020B0604020202020204" pitchFamily="34" charset="0"/>
              <a:buChar char="•"/>
              <a:defRPr sz="1607">
                <a:solidFill>
                  <a:schemeClr val="tx1"/>
                </a:solidFill>
                <a:latin typeface="Calibri" panose="020F0502020204030204" pitchFamily="34" charset="0"/>
              </a:defRPr>
            </a:lvl4pPr>
            <a:lvl5pPr marL="2204298" indent="-244922">
              <a:lnSpc>
                <a:spcPct val="90000"/>
              </a:lnSpc>
              <a:spcBef>
                <a:spcPts val="442"/>
              </a:spcBef>
              <a:buFont typeface="Arial" panose="020B0604020202020204" pitchFamily="34" charset="0"/>
              <a:buChar char="•"/>
              <a:defRPr sz="1607">
                <a:solidFill>
                  <a:schemeClr val="tx1"/>
                </a:solidFill>
                <a:latin typeface="Calibri" panose="020F0502020204030204" pitchFamily="34" charset="0"/>
              </a:defRPr>
            </a:lvl5pPr>
            <a:lvl6pPr marL="2694142" indent="-244922" defTabSz="799398" eaLnBrk="0" fontAlgn="base" hangingPunct="0">
              <a:lnSpc>
                <a:spcPct val="90000"/>
              </a:lnSpc>
              <a:spcBef>
                <a:spcPts val="442"/>
              </a:spcBef>
              <a:spcAft>
                <a:spcPct val="0"/>
              </a:spcAft>
              <a:buFont typeface="Arial" panose="020B0604020202020204" pitchFamily="34" charset="0"/>
              <a:buChar char="•"/>
              <a:defRPr sz="1607">
                <a:solidFill>
                  <a:schemeClr val="tx1"/>
                </a:solidFill>
                <a:latin typeface="Calibri" panose="020F0502020204030204" pitchFamily="34" charset="0"/>
              </a:defRPr>
            </a:lvl6pPr>
            <a:lvl7pPr marL="3183987" indent="-244922" defTabSz="799398" eaLnBrk="0" fontAlgn="base" hangingPunct="0">
              <a:lnSpc>
                <a:spcPct val="90000"/>
              </a:lnSpc>
              <a:spcBef>
                <a:spcPts val="442"/>
              </a:spcBef>
              <a:spcAft>
                <a:spcPct val="0"/>
              </a:spcAft>
              <a:buFont typeface="Arial" panose="020B0604020202020204" pitchFamily="34" charset="0"/>
              <a:buChar char="•"/>
              <a:defRPr sz="1607">
                <a:solidFill>
                  <a:schemeClr val="tx1"/>
                </a:solidFill>
                <a:latin typeface="Calibri" panose="020F0502020204030204" pitchFamily="34" charset="0"/>
              </a:defRPr>
            </a:lvl7pPr>
            <a:lvl8pPr marL="3673831" indent="-244922" defTabSz="799398" eaLnBrk="0" fontAlgn="base" hangingPunct="0">
              <a:lnSpc>
                <a:spcPct val="90000"/>
              </a:lnSpc>
              <a:spcBef>
                <a:spcPts val="442"/>
              </a:spcBef>
              <a:spcAft>
                <a:spcPct val="0"/>
              </a:spcAft>
              <a:buFont typeface="Arial" panose="020B0604020202020204" pitchFamily="34" charset="0"/>
              <a:buChar char="•"/>
              <a:defRPr sz="1607">
                <a:solidFill>
                  <a:schemeClr val="tx1"/>
                </a:solidFill>
                <a:latin typeface="Calibri" panose="020F0502020204030204" pitchFamily="34" charset="0"/>
              </a:defRPr>
            </a:lvl8pPr>
            <a:lvl9pPr marL="4163675" indent="-244922" defTabSz="799398" eaLnBrk="0" fontAlgn="base" hangingPunct="0">
              <a:lnSpc>
                <a:spcPct val="90000"/>
              </a:lnSpc>
              <a:spcBef>
                <a:spcPts val="442"/>
              </a:spcBef>
              <a:spcAft>
                <a:spcPct val="0"/>
              </a:spcAft>
              <a:buFont typeface="Arial" panose="020B0604020202020204" pitchFamily="34" charset="0"/>
              <a:buChar char="•"/>
              <a:defRPr sz="1607">
                <a:solidFill>
                  <a:schemeClr val="tx1"/>
                </a:solidFill>
                <a:latin typeface="Calibri" panose="020F0502020204030204" pitchFamily="34" charset="0"/>
              </a:defRPr>
            </a:lvl9pPr>
          </a:lstStyle>
          <a:p>
            <a:pPr>
              <a:lnSpc>
                <a:spcPct val="100000"/>
              </a:lnSpc>
              <a:spcBef>
                <a:spcPct val="0"/>
              </a:spcBef>
              <a:buFontTx/>
              <a:buNone/>
            </a:pPr>
            <a:fld id="{263E4890-4D64-4550-BFFF-697EBEF61B77}" type="slidenum">
              <a:rPr lang="en-IN" altLang="en-US" sz="1071">
                <a:solidFill>
                  <a:srgbClr val="898989"/>
                </a:solidFill>
              </a:rPr>
              <a:pPr>
                <a:lnSpc>
                  <a:spcPct val="100000"/>
                </a:lnSpc>
                <a:spcBef>
                  <a:spcPct val="0"/>
                </a:spcBef>
                <a:buFontTx/>
                <a:buNone/>
              </a:pPr>
              <a:t>31</a:t>
            </a:fld>
            <a:endParaRPr lang="en-IN" altLang="en-US" sz="1071">
              <a:solidFill>
                <a:srgbClr val="898989"/>
              </a:solidFill>
            </a:endParaRPr>
          </a:p>
        </p:txBody>
      </p:sp>
      <p:sp>
        <p:nvSpPr>
          <p:cNvPr id="2" name="Subtitle 2">
            <a:extLst>
              <a:ext uri="{FF2B5EF4-FFF2-40B4-BE49-F238E27FC236}">
                <a16:creationId xmlns:a16="http://schemas.microsoft.com/office/drawing/2014/main" id="{10C99632-B945-4682-A820-A099A6B69D04}"/>
              </a:ext>
            </a:extLst>
          </p:cNvPr>
          <p:cNvSpPr txBox="1">
            <a:spLocks/>
          </p:cNvSpPr>
          <p:nvPr/>
        </p:nvSpPr>
        <p:spPr bwMode="auto">
          <a:xfrm>
            <a:off x="1501889" y="1394732"/>
            <a:ext cx="9257959" cy="4048125"/>
          </a:xfrm>
          <a:prstGeom prst="rect">
            <a:avLst/>
          </a:prstGeom>
          <a:noFill/>
          <a:ln w="9525">
            <a:noFill/>
            <a:miter lim="800000"/>
            <a:headEnd/>
            <a:tailEnd/>
          </a:ln>
        </p:spPr>
        <p:txBody>
          <a:bodyPr lIns="79945" tIns="39973" rIns="79945" bIns="39973"/>
          <a:lstStyle/>
          <a:p>
            <a:pPr marL="489844" indent="-244922" algn="just" defTabSz="799425">
              <a:buFont typeface="Arial" pitchFamily="34" charset="0"/>
              <a:buChar char="•"/>
              <a:defRPr/>
            </a:pPr>
            <a:r>
              <a:rPr lang="en-US" sz="2571" dirty="0">
                <a:cs typeface="Arial" charset="0"/>
              </a:rPr>
              <a:t>Reinforcement learning differs from the supervised learning</a:t>
            </a:r>
          </a:p>
          <a:p>
            <a:pPr marL="489844" indent="-244922" algn="just" defTabSz="799425">
              <a:buFont typeface="Arial" pitchFamily="34" charset="0"/>
              <a:buChar char="•"/>
              <a:defRPr/>
            </a:pPr>
            <a:r>
              <a:rPr lang="en-US" sz="2571" dirty="0">
                <a:cs typeface="Arial" charset="0"/>
              </a:rPr>
              <a:t>In supervised learning the training data has the answer key with it so the model is trained with the correct answer itself </a:t>
            </a:r>
          </a:p>
          <a:p>
            <a:pPr marL="489844" indent="-244922" algn="just" defTabSz="799425">
              <a:buFont typeface="Arial" pitchFamily="34" charset="0"/>
              <a:buChar char="•"/>
              <a:defRPr/>
            </a:pPr>
            <a:r>
              <a:rPr lang="en-US" sz="2571" dirty="0">
                <a:cs typeface="Arial" charset="0"/>
              </a:rPr>
              <a:t>In reinforcement learning, there is no answer but the reinforcement agent decides the action to be done based on the current state/Environment </a:t>
            </a:r>
          </a:p>
          <a:p>
            <a:pPr marL="489844" indent="-244922" algn="just" defTabSz="799425">
              <a:buFont typeface="Arial" pitchFamily="34" charset="0"/>
              <a:buChar char="•"/>
              <a:defRPr/>
            </a:pPr>
            <a:r>
              <a:rPr lang="en-US" sz="2571" dirty="0">
                <a:cs typeface="Arial" charset="0"/>
              </a:rPr>
              <a:t>Agent interprets based on the given input</a:t>
            </a:r>
          </a:p>
          <a:p>
            <a:pPr marL="489844" indent="-244922" algn="just" defTabSz="799425">
              <a:buFont typeface="Arial" pitchFamily="34" charset="0"/>
              <a:buChar char="•"/>
              <a:defRPr/>
            </a:pPr>
            <a:r>
              <a:rPr lang="en-US" sz="2571" dirty="0">
                <a:cs typeface="Arial" charset="0"/>
              </a:rPr>
              <a:t>If the action is good/best then a reward is provided</a:t>
            </a:r>
          </a:p>
          <a:p>
            <a:pPr marL="489844" indent="-244922" algn="just" defTabSz="799425">
              <a:buFont typeface="Arial" pitchFamily="34" charset="0"/>
              <a:buChar char="•"/>
              <a:defRPr/>
            </a:pPr>
            <a:r>
              <a:rPr lang="en-US" sz="2571" dirty="0">
                <a:cs typeface="Arial" charset="0"/>
              </a:rPr>
              <a:t>Unsupervised learning is done</a:t>
            </a:r>
          </a:p>
          <a:p>
            <a:pPr marL="489844" indent="-244922" algn="just" defTabSz="799425">
              <a:buFont typeface="Arial" pitchFamily="34" charset="0"/>
              <a:buChar char="•"/>
              <a:defRPr/>
            </a:pPr>
            <a:r>
              <a:rPr lang="en-US" sz="2571" dirty="0">
                <a:cs typeface="Arial" charset="0"/>
              </a:rPr>
              <a:t>Else a penalty  is given</a:t>
            </a:r>
          </a:p>
          <a:p>
            <a:pPr marL="489844" indent="-244922" algn="just" defTabSz="799425">
              <a:buFont typeface="Arial" pitchFamily="34" charset="0"/>
              <a:buChar char="•"/>
              <a:defRPr/>
            </a:pPr>
            <a:r>
              <a:rPr lang="en-US" sz="2571" dirty="0">
                <a:cs typeface="Arial" charset="0"/>
              </a:rPr>
              <a:t>Supervised learning is done </a:t>
            </a:r>
            <a:r>
              <a:rPr lang="en-US" sz="2571" dirty="0" err="1">
                <a:cs typeface="Arial" charset="0"/>
              </a:rPr>
              <a:t>i.e</a:t>
            </a:r>
            <a:r>
              <a:rPr lang="en-US" sz="2571" dirty="0">
                <a:cs typeface="Arial" charset="0"/>
              </a:rPr>
              <a:t> weights are changed based on the error</a:t>
            </a:r>
          </a:p>
          <a:p>
            <a:pPr marL="489844" indent="-244922" algn="just" defTabSz="799425">
              <a:buFont typeface="Arial" pitchFamily="34" charset="0"/>
              <a:buChar char="•"/>
              <a:defRPr/>
            </a:pPr>
            <a:endParaRPr lang="en-US" sz="2571" dirty="0">
              <a:cs typeface="Arial" charset="0"/>
            </a:endParaRPr>
          </a:p>
          <a:p>
            <a:pPr marL="855527" indent="-467734" algn="just" defTabSz="799425">
              <a:buFont typeface="Arial" pitchFamily="34" charset="0"/>
              <a:buChar char="•"/>
              <a:defRPr/>
            </a:pPr>
            <a:endParaRPr lang="en-US" sz="2571" dirty="0">
              <a:cs typeface="Arial" charset="0"/>
            </a:endParaRPr>
          </a:p>
          <a:p>
            <a:pPr algn="just" defTabSz="799425">
              <a:defRPr/>
            </a:pPr>
            <a:endParaRPr lang="en-US" sz="2571" spc="-5" dirty="0"/>
          </a:p>
          <a:p>
            <a:pPr algn="just" defTabSz="799425">
              <a:defRPr/>
            </a:pPr>
            <a:endParaRPr lang="en-US" sz="2786" spc="-5" dirty="0">
              <a:solidFill>
                <a:schemeClr val="accent6"/>
              </a:solidFill>
            </a:endParaRPr>
          </a:p>
        </p:txBody>
      </p:sp>
      <p:pic>
        <p:nvPicPr>
          <p:cNvPr id="5" name="Picture 4">
            <a:extLst>
              <a:ext uri="{FF2B5EF4-FFF2-40B4-BE49-F238E27FC236}">
                <a16:creationId xmlns:a16="http://schemas.microsoft.com/office/drawing/2014/main" id="{4B02B38D-FC93-4317-98A1-C3E9CB6C4BB0}"/>
              </a:ext>
            </a:extLst>
          </p:cNvPr>
          <p:cNvPicPr>
            <a:picLocks noChangeAspect="1"/>
          </p:cNvPicPr>
          <p:nvPr/>
        </p:nvPicPr>
        <p:blipFill>
          <a:blip r:embed="rId2"/>
          <a:stretch>
            <a:fillRect/>
          </a:stretch>
        </p:blipFill>
        <p:spPr>
          <a:xfrm>
            <a:off x="0" y="0"/>
            <a:ext cx="1348503" cy="1177781"/>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Subtitle 2">
            <a:extLst>
              <a:ext uri="{FF2B5EF4-FFF2-40B4-BE49-F238E27FC236}">
                <a16:creationId xmlns:a16="http://schemas.microsoft.com/office/drawing/2014/main" id="{DB547BFE-DE0B-4E68-B20A-6FE4964F0DE7}"/>
              </a:ext>
            </a:extLst>
          </p:cNvPr>
          <p:cNvSpPr txBox="1">
            <a:spLocks/>
          </p:cNvSpPr>
          <p:nvPr/>
        </p:nvSpPr>
        <p:spPr bwMode="auto">
          <a:xfrm>
            <a:off x="2653393" y="66335"/>
            <a:ext cx="8341179" cy="1047750"/>
          </a:xfrm>
          <a:prstGeom prst="rect">
            <a:avLst/>
          </a:prstGeom>
          <a:noFill/>
          <a:ln w="9525">
            <a:noFill/>
            <a:miter lim="800000"/>
            <a:headEnd/>
            <a:tailEnd/>
          </a:ln>
        </p:spPr>
        <p:txBody>
          <a:bodyPr lIns="79945" tIns="39973" rIns="79945" bIns="39973"/>
          <a:lstStyle/>
          <a:p>
            <a:pPr algn="ctr" defTabSz="799425">
              <a:defRPr/>
            </a:pPr>
            <a:r>
              <a:rPr lang="en-US" sz="3643" b="1" spc="-5" dirty="0">
                <a:solidFill>
                  <a:srgbClr val="0000FF"/>
                </a:solidFill>
                <a:latin typeface="Bookman Old Style" panose="02050604050505020204" pitchFamily="18" charset="0"/>
                <a:cs typeface="Times New Roman"/>
              </a:rPr>
              <a:t>Reinforced Learning</a:t>
            </a:r>
          </a:p>
        </p:txBody>
      </p:sp>
      <p:sp>
        <p:nvSpPr>
          <p:cNvPr id="33795" name="Slide Number Placeholder 1">
            <a:extLst>
              <a:ext uri="{FF2B5EF4-FFF2-40B4-BE49-F238E27FC236}">
                <a16:creationId xmlns:a16="http://schemas.microsoft.com/office/drawing/2014/main" id="{4546C9A2-B596-46D7-8381-D94D3D2FC8F9}"/>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871"/>
              </a:spcBef>
              <a:buFont typeface="Arial" panose="020B0604020202020204" pitchFamily="34" charset="0"/>
              <a:buChar char="•"/>
              <a:defRPr sz="2464">
                <a:solidFill>
                  <a:schemeClr val="tx1"/>
                </a:solidFill>
                <a:latin typeface="Calibri" panose="020F0502020204030204" pitchFamily="34" charset="0"/>
              </a:defRPr>
            </a:lvl1pPr>
            <a:lvl2pPr marL="795997" indent="-306153">
              <a:lnSpc>
                <a:spcPct val="90000"/>
              </a:lnSpc>
              <a:spcBef>
                <a:spcPts val="442"/>
              </a:spcBef>
              <a:buFont typeface="Arial" panose="020B0604020202020204" pitchFamily="34" charset="0"/>
              <a:buChar char="•"/>
              <a:defRPr sz="2143">
                <a:solidFill>
                  <a:schemeClr val="tx1"/>
                </a:solidFill>
                <a:latin typeface="Calibri" panose="020F0502020204030204" pitchFamily="34" charset="0"/>
              </a:defRPr>
            </a:lvl2pPr>
            <a:lvl3pPr marL="1224610" indent="-244922">
              <a:lnSpc>
                <a:spcPct val="90000"/>
              </a:lnSpc>
              <a:spcBef>
                <a:spcPts val="442"/>
              </a:spcBef>
              <a:buFont typeface="Arial" panose="020B0604020202020204" pitchFamily="34" charset="0"/>
              <a:buChar char="•"/>
              <a:defRPr sz="1714">
                <a:solidFill>
                  <a:schemeClr val="tx1"/>
                </a:solidFill>
                <a:latin typeface="Calibri" panose="020F0502020204030204" pitchFamily="34" charset="0"/>
              </a:defRPr>
            </a:lvl3pPr>
            <a:lvl4pPr marL="1714454" indent="-244922">
              <a:lnSpc>
                <a:spcPct val="90000"/>
              </a:lnSpc>
              <a:spcBef>
                <a:spcPts val="442"/>
              </a:spcBef>
              <a:buFont typeface="Arial" panose="020B0604020202020204" pitchFamily="34" charset="0"/>
              <a:buChar char="•"/>
              <a:defRPr sz="1607">
                <a:solidFill>
                  <a:schemeClr val="tx1"/>
                </a:solidFill>
                <a:latin typeface="Calibri" panose="020F0502020204030204" pitchFamily="34" charset="0"/>
              </a:defRPr>
            </a:lvl4pPr>
            <a:lvl5pPr marL="2204298" indent="-244922">
              <a:lnSpc>
                <a:spcPct val="90000"/>
              </a:lnSpc>
              <a:spcBef>
                <a:spcPts val="442"/>
              </a:spcBef>
              <a:buFont typeface="Arial" panose="020B0604020202020204" pitchFamily="34" charset="0"/>
              <a:buChar char="•"/>
              <a:defRPr sz="1607">
                <a:solidFill>
                  <a:schemeClr val="tx1"/>
                </a:solidFill>
                <a:latin typeface="Calibri" panose="020F0502020204030204" pitchFamily="34" charset="0"/>
              </a:defRPr>
            </a:lvl5pPr>
            <a:lvl6pPr marL="2694142" indent="-244922" defTabSz="799398" eaLnBrk="0" fontAlgn="base" hangingPunct="0">
              <a:lnSpc>
                <a:spcPct val="90000"/>
              </a:lnSpc>
              <a:spcBef>
                <a:spcPts val="442"/>
              </a:spcBef>
              <a:spcAft>
                <a:spcPct val="0"/>
              </a:spcAft>
              <a:buFont typeface="Arial" panose="020B0604020202020204" pitchFamily="34" charset="0"/>
              <a:buChar char="•"/>
              <a:defRPr sz="1607">
                <a:solidFill>
                  <a:schemeClr val="tx1"/>
                </a:solidFill>
                <a:latin typeface="Calibri" panose="020F0502020204030204" pitchFamily="34" charset="0"/>
              </a:defRPr>
            </a:lvl6pPr>
            <a:lvl7pPr marL="3183987" indent="-244922" defTabSz="799398" eaLnBrk="0" fontAlgn="base" hangingPunct="0">
              <a:lnSpc>
                <a:spcPct val="90000"/>
              </a:lnSpc>
              <a:spcBef>
                <a:spcPts val="442"/>
              </a:spcBef>
              <a:spcAft>
                <a:spcPct val="0"/>
              </a:spcAft>
              <a:buFont typeface="Arial" panose="020B0604020202020204" pitchFamily="34" charset="0"/>
              <a:buChar char="•"/>
              <a:defRPr sz="1607">
                <a:solidFill>
                  <a:schemeClr val="tx1"/>
                </a:solidFill>
                <a:latin typeface="Calibri" panose="020F0502020204030204" pitchFamily="34" charset="0"/>
              </a:defRPr>
            </a:lvl7pPr>
            <a:lvl8pPr marL="3673831" indent="-244922" defTabSz="799398" eaLnBrk="0" fontAlgn="base" hangingPunct="0">
              <a:lnSpc>
                <a:spcPct val="90000"/>
              </a:lnSpc>
              <a:spcBef>
                <a:spcPts val="442"/>
              </a:spcBef>
              <a:spcAft>
                <a:spcPct val="0"/>
              </a:spcAft>
              <a:buFont typeface="Arial" panose="020B0604020202020204" pitchFamily="34" charset="0"/>
              <a:buChar char="•"/>
              <a:defRPr sz="1607">
                <a:solidFill>
                  <a:schemeClr val="tx1"/>
                </a:solidFill>
                <a:latin typeface="Calibri" panose="020F0502020204030204" pitchFamily="34" charset="0"/>
              </a:defRPr>
            </a:lvl8pPr>
            <a:lvl9pPr marL="4163675" indent="-244922" defTabSz="799398" eaLnBrk="0" fontAlgn="base" hangingPunct="0">
              <a:lnSpc>
                <a:spcPct val="90000"/>
              </a:lnSpc>
              <a:spcBef>
                <a:spcPts val="442"/>
              </a:spcBef>
              <a:spcAft>
                <a:spcPct val="0"/>
              </a:spcAft>
              <a:buFont typeface="Arial" panose="020B0604020202020204" pitchFamily="34" charset="0"/>
              <a:buChar char="•"/>
              <a:defRPr sz="1607">
                <a:solidFill>
                  <a:schemeClr val="tx1"/>
                </a:solidFill>
                <a:latin typeface="Calibri" panose="020F0502020204030204" pitchFamily="34" charset="0"/>
              </a:defRPr>
            </a:lvl9pPr>
          </a:lstStyle>
          <a:p>
            <a:pPr>
              <a:lnSpc>
                <a:spcPct val="100000"/>
              </a:lnSpc>
              <a:spcBef>
                <a:spcPct val="0"/>
              </a:spcBef>
              <a:buFontTx/>
              <a:buNone/>
            </a:pPr>
            <a:fld id="{087DD3C8-10FB-41E9-8DF1-818D6994FF21}" type="slidenum">
              <a:rPr lang="en-IN" altLang="en-US" sz="1071">
                <a:solidFill>
                  <a:srgbClr val="898989"/>
                </a:solidFill>
              </a:rPr>
              <a:pPr>
                <a:lnSpc>
                  <a:spcPct val="100000"/>
                </a:lnSpc>
                <a:spcBef>
                  <a:spcPct val="0"/>
                </a:spcBef>
                <a:buFontTx/>
                <a:buNone/>
              </a:pPr>
              <a:t>32</a:t>
            </a:fld>
            <a:endParaRPr lang="en-IN" altLang="en-US" sz="1071">
              <a:solidFill>
                <a:srgbClr val="898989"/>
              </a:solidFill>
            </a:endParaRPr>
          </a:p>
        </p:txBody>
      </p:sp>
      <p:pic>
        <p:nvPicPr>
          <p:cNvPr id="33796" name="Picture 2">
            <a:extLst>
              <a:ext uri="{FF2B5EF4-FFF2-40B4-BE49-F238E27FC236}">
                <a16:creationId xmlns:a16="http://schemas.microsoft.com/office/drawing/2014/main" id="{A649B359-9BEE-4E5A-86D2-E83D6DAC7E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81893" y="1144701"/>
            <a:ext cx="8409214" cy="46791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7" name="TextBox 4">
            <a:extLst>
              <a:ext uri="{FF2B5EF4-FFF2-40B4-BE49-F238E27FC236}">
                <a16:creationId xmlns:a16="http://schemas.microsoft.com/office/drawing/2014/main" id="{B4DFCE04-313B-4049-AFE7-969773A9FE3D}"/>
              </a:ext>
            </a:extLst>
          </p:cNvPr>
          <p:cNvSpPr txBox="1">
            <a:spLocks noChangeArrowheads="1"/>
          </p:cNvSpPr>
          <p:nvPr/>
        </p:nvSpPr>
        <p:spPr bwMode="auto">
          <a:xfrm>
            <a:off x="3394983" y="6499113"/>
            <a:ext cx="6073889" cy="2737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813"/>
              </a:spcBef>
              <a:buFont typeface="Arial" panose="020B0604020202020204" pitchFamily="34" charset="0"/>
              <a:buChar char="•"/>
              <a:defRPr sz="2300">
                <a:solidFill>
                  <a:schemeClr val="tx1"/>
                </a:solidFill>
                <a:latin typeface="Calibri" panose="020F0502020204030204" pitchFamily="34" charset="0"/>
              </a:defRPr>
            </a:lvl1pPr>
            <a:lvl2pPr marL="742950" indent="-285750">
              <a:lnSpc>
                <a:spcPct val="90000"/>
              </a:lnSpc>
              <a:spcBef>
                <a:spcPts val="413"/>
              </a:spcBef>
              <a:buFont typeface="Arial" panose="020B0604020202020204" pitchFamily="34" charset="0"/>
              <a:buChar char="•"/>
              <a:defRPr sz="2000">
                <a:solidFill>
                  <a:schemeClr val="tx1"/>
                </a:solidFill>
                <a:latin typeface="Calibri" panose="020F0502020204030204" pitchFamily="34" charset="0"/>
              </a:defRPr>
            </a:lvl2pPr>
            <a:lvl3pPr marL="1143000" indent="-228600">
              <a:lnSpc>
                <a:spcPct val="90000"/>
              </a:lnSpc>
              <a:spcBef>
                <a:spcPts val="413"/>
              </a:spcBef>
              <a:buFont typeface="Arial" panose="020B0604020202020204" pitchFamily="34" charset="0"/>
              <a:buChar char="•"/>
              <a:defRPr sz="1600">
                <a:solidFill>
                  <a:schemeClr val="tx1"/>
                </a:solidFill>
                <a:latin typeface="Calibri" panose="020F0502020204030204" pitchFamily="34" charset="0"/>
              </a:defRPr>
            </a:lvl3pPr>
            <a:lvl4pPr marL="1600200" indent="-228600">
              <a:lnSpc>
                <a:spcPct val="90000"/>
              </a:lnSpc>
              <a:spcBef>
                <a:spcPts val="413"/>
              </a:spcBef>
              <a:buFont typeface="Arial" panose="020B0604020202020204" pitchFamily="34" charset="0"/>
              <a:buChar char="•"/>
              <a:defRPr sz="1500">
                <a:solidFill>
                  <a:schemeClr val="tx1"/>
                </a:solidFill>
                <a:latin typeface="Calibri" panose="020F0502020204030204" pitchFamily="34" charset="0"/>
              </a:defRPr>
            </a:lvl4pPr>
            <a:lvl5pPr marL="2057400" indent="-228600">
              <a:lnSpc>
                <a:spcPct val="90000"/>
              </a:lnSpc>
              <a:spcBef>
                <a:spcPts val="413"/>
              </a:spcBef>
              <a:buFont typeface="Arial" panose="020B0604020202020204" pitchFamily="34" charset="0"/>
              <a:buChar char="•"/>
              <a:defRPr sz="1500">
                <a:solidFill>
                  <a:schemeClr val="tx1"/>
                </a:solidFill>
                <a:latin typeface="Calibri" panose="020F0502020204030204" pitchFamily="34" charset="0"/>
              </a:defRPr>
            </a:lvl5pPr>
            <a:lvl6pPr marL="2514600" indent="-228600" defTabSz="746125" eaLnBrk="0" fontAlgn="base" hangingPunct="0">
              <a:lnSpc>
                <a:spcPct val="90000"/>
              </a:lnSpc>
              <a:spcBef>
                <a:spcPts val="413"/>
              </a:spcBef>
              <a:spcAft>
                <a:spcPct val="0"/>
              </a:spcAft>
              <a:buFont typeface="Arial" panose="020B0604020202020204" pitchFamily="34" charset="0"/>
              <a:buChar char="•"/>
              <a:defRPr sz="1500">
                <a:solidFill>
                  <a:schemeClr val="tx1"/>
                </a:solidFill>
                <a:latin typeface="Calibri" panose="020F0502020204030204" pitchFamily="34" charset="0"/>
              </a:defRPr>
            </a:lvl6pPr>
            <a:lvl7pPr marL="2971800" indent="-228600" defTabSz="746125" eaLnBrk="0" fontAlgn="base" hangingPunct="0">
              <a:lnSpc>
                <a:spcPct val="90000"/>
              </a:lnSpc>
              <a:spcBef>
                <a:spcPts val="413"/>
              </a:spcBef>
              <a:spcAft>
                <a:spcPct val="0"/>
              </a:spcAft>
              <a:buFont typeface="Arial" panose="020B0604020202020204" pitchFamily="34" charset="0"/>
              <a:buChar char="•"/>
              <a:defRPr sz="1500">
                <a:solidFill>
                  <a:schemeClr val="tx1"/>
                </a:solidFill>
                <a:latin typeface="Calibri" panose="020F0502020204030204" pitchFamily="34" charset="0"/>
              </a:defRPr>
            </a:lvl7pPr>
            <a:lvl8pPr marL="3429000" indent="-228600" defTabSz="746125" eaLnBrk="0" fontAlgn="base" hangingPunct="0">
              <a:lnSpc>
                <a:spcPct val="90000"/>
              </a:lnSpc>
              <a:spcBef>
                <a:spcPts val="413"/>
              </a:spcBef>
              <a:spcAft>
                <a:spcPct val="0"/>
              </a:spcAft>
              <a:buFont typeface="Arial" panose="020B0604020202020204" pitchFamily="34" charset="0"/>
              <a:buChar char="•"/>
              <a:defRPr sz="1500">
                <a:solidFill>
                  <a:schemeClr val="tx1"/>
                </a:solidFill>
                <a:latin typeface="Calibri" panose="020F0502020204030204" pitchFamily="34" charset="0"/>
              </a:defRPr>
            </a:lvl8pPr>
            <a:lvl9pPr marL="3886200" indent="-228600" defTabSz="746125" eaLnBrk="0" fontAlgn="base" hangingPunct="0">
              <a:lnSpc>
                <a:spcPct val="90000"/>
              </a:lnSpc>
              <a:spcBef>
                <a:spcPts val="413"/>
              </a:spcBef>
              <a:spcAft>
                <a:spcPct val="0"/>
              </a:spcAft>
              <a:buFont typeface="Arial" panose="020B0604020202020204" pitchFamily="34" charset="0"/>
              <a:buChar char="•"/>
              <a:defRPr sz="1500">
                <a:solidFill>
                  <a:schemeClr val="tx1"/>
                </a:solidFill>
                <a:latin typeface="Calibri" panose="020F0502020204030204" pitchFamily="34" charset="0"/>
              </a:defRPr>
            </a:lvl9pPr>
          </a:lstStyle>
          <a:p>
            <a:pPr eaLnBrk="1" hangingPunct="1">
              <a:lnSpc>
                <a:spcPct val="100000"/>
              </a:lnSpc>
              <a:spcBef>
                <a:spcPct val="0"/>
              </a:spcBef>
              <a:buFontTx/>
              <a:buNone/>
            </a:pPr>
            <a:r>
              <a:rPr lang="en-IN" altLang="en-US" sz="1179">
                <a:latin typeface="Arial" panose="020B0604020202020204" pitchFamily="34" charset="0"/>
              </a:rPr>
              <a:t>Image source: https://twitter.com/ipfconline1/status/1034281946380218369/photo/1</a:t>
            </a:r>
          </a:p>
        </p:txBody>
      </p:sp>
      <p:pic>
        <p:nvPicPr>
          <p:cNvPr id="6" name="Picture 5">
            <a:extLst>
              <a:ext uri="{FF2B5EF4-FFF2-40B4-BE49-F238E27FC236}">
                <a16:creationId xmlns:a16="http://schemas.microsoft.com/office/drawing/2014/main" id="{C243ECE3-DBFF-4191-8BF6-2F9F7BBEE811}"/>
              </a:ext>
            </a:extLst>
          </p:cNvPr>
          <p:cNvPicPr>
            <a:picLocks noChangeAspect="1"/>
          </p:cNvPicPr>
          <p:nvPr/>
        </p:nvPicPr>
        <p:blipFill>
          <a:blip r:embed="rId3"/>
          <a:stretch>
            <a:fillRect/>
          </a:stretch>
        </p:blipFill>
        <p:spPr>
          <a:xfrm>
            <a:off x="0" y="0"/>
            <a:ext cx="1348503" cy="1177781"/>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F8C1A-1837-434B-83AF-32B90916E457}"/>
              </a:ext>
            </a:extLst>
          </p:cNvPr>
          <p:cNvSpPr>
            <a:spLocks noGrp="1"/>
          </p:cNvSpPr>
          <p:nvPr>
            <p:ph type="ctrTitle"/>
          </p:nvPr>
        </p:nvSpPr>
        <p:spPr>
          <a:xfrm>
            <a:off x="2142837" y="0"/>
            <a:ext cx="9144000" cy="930355"/>
          </a:xfrm>
        </p:spPr>
        <p:txBody>
          <a:bodyPr>
            <a:normAutofit/>
          </a:bodyPr>
          <a:lstStyle/>
          <a:p>
            <a:pPr defTabSz="799425">
              <a:defRPr/>
            </a:pPr>
            <a:r>
              <a:rPr lang="en-IN" sz="3643" spc="-5" dirty="0">
                <a:solidFill>
                  <a:srgbClr val="0000FF"/>
                </a:solidFill>
                <a:latin typeface="Arial Black" pitchFamily="34" charset="0"/>
                <a:ea typeface="+mn-ea"/>
                <a:cs typeface="Times New Roman"/>
              </a:rPr>
              <a:t>Introduction – Contd.,</a:t>
            </a:r>
          </a:p>
        </p:txBody>
      </p:sp>
      <p:pic>
        <p:nvPicPr>
          <p:cNvPr id="4" name="Picture 3">
            <a:extLst>
              <a:ext uri="{FF2B5EF4-FFF2-40B4-BE49-F238E27FC236}">
                <a16:creationId xmlns:a16="http://schemas.microsoft.com/office/drawing/2014/main" id="{F7F2D7CE-40A9-4EB2-BAAB-AFA5B2FF8FC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0"/>
            <a:ext cx="1394692" cy="1521482"/>
          </a:xfrm>
          <a:prstGeom prst="rect">
            <a:avLst/>
          </a:prstGeom>
        </p:spPr>
      </p:pic>
      <p:sp>
        <p:nvSpPr>
          <p:cNvPr id="6" name="TextBox 5">
            <a:extLst>
              <a:ext uri="{FF2B5EF4-FFF2-40B4-BE49-F238E27FC236}">
                <a16:creationId xmlns:a16="http://schemas.microsoft.com/office/drawing/2014/main" id="{1CFDC659-3AE5-4893-B318-E0B9AAA59D60}"/>
              </a:ext>
            </a:extLst>
          </p:cNvPr>
          <p:cNvSpPr txBox="1"/>
          <p:nvPr/>
        </p:nvSpPr>
        <p:spPr>
          <a:xfrm>
            <a:off x="544945" y="3057236"/>
            <a:ext cx="4073237" cy="1754326"/>
          </a:xfrm>
          <a:prstGeom prst="rect">
            <a:avLst/>
          </a:prstGeom>
          <a:noFill/>
        </p:spPr>
        <p:txBody>
          <a:bodyPr wrap="square" rtlCol="0">
            <a:spAutoFit/>
          </a:bodyPr>
          <a:lstStyle/>
          <a:p>
            <a:r>
              <a:rPr lang="en-US" sz="3600" dirty="0"/>
              <a:t>How Do You Decide Which Algorithm to Use? </a:t>
            </a:r>
            <a:endParaRPr lang="en-IN" sz="3600" dirty="0"/>
          </a:p>
        </p:txBody>
      </p:sp>
      <p:sp>
        <p:nvSpPr>
          <p:cNvPr id="9" name="TextBox 8">
            <a:extLst>
              <a:ext uri="{FF2B5EF4-FFF2-40B4-BE49-F238E27FC236}">
                <a16:creationId xmlns:a16="http://schemas.microsoft.com/office/drawing/2014/main" id="{856E6526-F7F1-44B9-A395-5199B83E4823}"/>
              </a:ext>
            </a:extLst>
          </p:cNvPr>
          <p:cNvSpPr txBox="1"/>
          <p:nvPr/>
        </p:nvSpPr>
        <p:spPr>
          <a:xfrm>
            <a:off x="2142837" y="6562835"/>
            <a:ext cx="7721600" cy="276999"/>
          </a:xfrm>
          <a:prstGeom prst="rect">
            <a:avLst/>
          </a:prstGeom>
          <a:noFill/>
        </p:spPr>
        <p:txBody>
          <a:bodyPr wrap="square">
            <a:spAutoFit/>
          </a:bodyPr>
          <a:lstStyle/>
          <a:p>
            <a:r>
              <a:rPr lang="en-IN" sz="1200" dirty="0"/>
              <a:t>Courtesy: https://in.mathworks.com/content/dam/mathworks/ebook/gated/machine-learning-ebook-all-chapters.pdf</a:t>
            </a:r>
          </a:p>
        </p:txBody>
      </p:sp>
      <p:pic>
        <p:nvPicPr>
          <p:cNvPr id="7" name="Picture 6">
            <a:extLst>
              <a:ext uri="{FF2B5EF4-FFF2-40B4-BE49-F238E27FC236}">
                <a16:creationId xmlns:a16="http://schemas.microsoft.com/office/drawing/2014/main" id="{3D515341-3E71-4BD7-9A28-2178A4F0E076}"/>
              </a:ext>
            </a:extLst>
          </p:cNvPr>
          <p:cNvPicPr>
            <a:picLocks noChangeAspect="1"/>
          </p:cNvPicPr>
          <p:nvPr/>
        </p:nvPicPr>
        <p:blipFill>
          <a:blip r:embed="rId3"/>
          <a:stretch>
            <a:fillRect/>
          </a:stretch>
        </p:blipFill>
        <p:spPr>
          <a:xfrm>
            <a:off x="4470400" y="930355"/>
            <a:ext cx="7721600" cy="5602207"/>
          </a:xfrm>
          <a:prstGeom prst="rect">
            <a:avLst/>
          </a:prstGeom>
        </p:spPr>
      </p:pic>
    </p:spTree>
    <p:extLst>
      <p:ext uri="{BB962C8B-B14F-4D97-AF65-F5344CB8AC3E}">
        <p14:creationId xmlns:p14="http://schemas.microsoft.com/office/powerpoint/2010/main" val="336555238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F8C1A-1837-434B-83AF-32B90916E457}"/>
              </a:ext>
            </a:extLst>
          </p:cNvPr>
          <p:cNvSpPr>
            <a:spLocks noGrp="1"/>
          </p:cNvSpPr>
          <p:nvPr>
            <p:ph type="ctrTitle"/>
          </p:nvPr>
        </p:nvSpPr>
        <p:spPr>
          <a:xfrm>
            <a:off x="1560945" y="323272"/>
            <a:ext cx="10280073" cy="625555"/>
          </a:xfrm>
        </p:spPr>
        <p:txBody>
          <a:bodyPr>
            <a:normAutofit/>
          </a:bodyPr>
          <a:lstStyle/>
          <a:p>
            <a:pPr defTabSz="799425">
              <a:defRPr/>
            </a:pPr>
            <a:r>
              <a:rPr lang="en-US" sz="3643" b="1" spc="-5" dirty="0">
                <a:solidFill>
                  <a:srgbClr val="0000FF"/>
                </a:solidFill>
                <a:latin typeface="Bookman Old Style" panose="02050604050505020204" pitchFamily="18" charset="0"/>
                <a:ea typeface="+mn-ea"/>
                <a:cs typeface="Times New Roman"/>
              </a:rPr>
              <a:t>Questions to Consider Before You Start </a:t>
            </a:r>
            <a:endParaRPr lang="en-IN" sz="3643" b="1" spc="-5" dirty="0">
              <a:solidFill>
                <a:srgbClr val="0000FF"/>
              </a:solidFill>
              <a:latin typeface="Bookman Old Style" panose="02050604050505020204" pitchFamily="18" charset="0"/>
              <a:ea typeface="+mn-ea"/>
              <a:cs typeface="Times New Roman"/>
            </a:endParaRPr>
          </a:p>
        </p:txBody>
      </p:sp>
      <p:pic>
        <p:nvPicPr>
          <p:cNvPr id="4" name="Picture 3">
            <a:extLst>
              <a:ext uri="{FF2B5EF4-FFF2-40B4-BE49-F238E27FC236}">
                <a16:creationId xmlns:a16="http://schemas.microsoft.com/office/drawing/2014/main" id="{F7F2D7CE-40A9-4EB2-BAAB-AFA5B2FF8FC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0"/>
            <a:ext cx="1394692" cy="1521482"/>
          </a:xfrm>
          <a:prstGeom prst="rect">
            <a:avLst/>
          </a:prstGeom>
        </p:spPr>
      </p:pic>
      <p:pic>
        <p:nvPicPr>
          <p:cNvPr id="8" name="Picture 7">
            <a:extLst>
              <a:ext uri="{FF2B5EF4-FFF2-40B4-BE49-F238E27FC236}">
                <a16:creationId xmlns:a16="http://schemas.microsoft.com/office/drawing/2014/main" id="{276A14E0-C637-453E-9D9F-B343632D7A42}"/>
              </a:ext>
            </a:extLst>
          </p:cNvPr>
          <p:cNvPicPr>
            <a:picLocks noChangeAspect="1"/>
          </p:cNvPicPr>
          <p:nvPr/>
        </p:nvPicPr>
        <p:blipFill>
          <a:blip r:embed="rId3"/>
          <a:stretch>
            <a:fillRect/>
          </a:stretch>
        </p:blipFill>
        <p:spPr>
          <a:xfrm>
            <a:off x="1427203" y="1267403"/>
            <a:ext cx="10547555" cy="5267325"/>
          </a:xfrm>
          <a:prstGeom prst="rect">
            <a:avLst/>
          </a:prstGeom>
        </p:spPr>
      </p:pic>
      <p:sp>
        <p:nvSpPr>
          <p:cNvPr id="9" name="TextBox 8">
            <a:extLst>
              <a:ext uri="{FF2B5EF4-FFF2-40B4-BE49-F238E27FC236}">
                <a16:creationId xmlns:a16="http://schemas.microsoft.com/office/drawing/2014/main" id="{C6C0A3DC-B98E-4B08-86BA-2ADDBE3A85C4}"/>
              </a:ext>
            </a:extLst>
          </p:cNvPr>
          <p:cNvSpPr txBox="1"/>
          <p:nvPr/>
        </p:nvSpPr>
        <p:spPr>
          <a:xfrm>
            <a:off x="2142837" y="6562835"/>
            <a:ext cx="7721600" cy="276999"/>
          </a:xfrm>
          <a:prstGeom prst="rect">
            <a:avLst/>
          </a:prstGeom>
          <a:noFill/>
        </p:spPr>
        <p:txBody>
          <a:bodyPr wrap="square">
            <a:spAutoFit/>
          </a:bodyPr>
          <a:lstStyle/>
          <a:p>
            <a:r>
              <a:rPr lang="en-IN" sz="1200" dirty="0"/>
              <a:t>Courtesy: https://in.mathworks.com/content/dam/mathworks/ebook/gated/machine-learning-ebook-all-chapters.pdf</a:t>
            </a:r>
          </a:p>
        </p:txBody>
      </p:sp>
    </p:spTree>
    <p:extLst>
      <p:ext uri="{BB962C8B-B14F-4D97-AF65-F5344CB8AC3E}">
        <p14:creationId xmlns:p14="http://schemas.microsoft.com/office/powerpoint/2010/main" val="856176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Number Placeholder 3">
            <a:extLst>
              <a:ext uri="{FF2B5EF4-FFF2-40B4-BE49-F238E27FC236}">
                <a16:creationId xmlns:a16="http://schemas.microsoft.com/office/drawing/2014/main" id="{566ECB21-B329-4897-96DD-5E13B5751FC0}"/>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871"/>
              </a:spcBef>
              <a:buFont typeface="Arial" panose="020B0604020202020204" pitchFamily="34" charset="0"/>
              <a:buChar char="•"/>
              <a:defRPr sz="2464">
                <a:solidFill>
                  <a:schemeClr val="tx1"/>
                </a:solidFill>
                <a:latin typeface="Calibri" panose="020F0502020204030204" pitchFamily="34" charset="0"/>
              </a:defRPr>
            </a:lvl1pPr>
            <a:lvl2pPr marL="795997" indent="-306153">
              <a:lnSpc>
                <a:spcPct val="90000"/>
              </a:lnSpc>
              <a:spcBef>
                <a:spcPts val="442"/>
              </a:spcBef>
              <a:buFont typeface="Arial" panose="020B0604020202020204" pitchFamily="34" charset="0"/>
              <a:buChar char="•"/>
              <a:defRPr sz="2143">
                <a:solidFill>
                  <a:schemeClr val="tx1"/>
                </a:solidFill>
                <a:latin typeface="Calibri" panose="020F0502020204030204" pitchFamily="34" charset="0"/>
              </a:defRPr>
            </a:lvl2pPr>
            <a:lvl3pPr marL="1224610" indent="-244922">
              <a:lnSpc>
                <a:spcPct val="90000"/>
              </a:lnSpc>
              <a:spcBef>
                <a:spcPts val="442"/>
              </a:spcBef>
              <a:buFont typeface="Arial" panose="020B0604020202020204" pitchFamily="34" charset="0"/>
              <a:buChar char="•"/>
              <a:defRPr sz="1714">
                <a:solidFill>
                  <a:schemeClr val="tx1"/>
                </a:solidFill>
                <a:latin typeface="Calibri" panose="020F0502020204030204" pitchFamily="34" charset="0"/>
              </a:defRPr>
            </a:lvl3pPr>
            <a:lvl4pPr marL="1714454" indent="-244922">
              <a:lnSpc>
                <a:spcPct val="90000"/>
              </a:lnSpc>
              <a:spcBef>
                <a:spcPts val="442"/>
              </a:spcBef>
              <a:buFont typeface="Arial" panose="020B0604020202020204" pitchFamily="34" charset="0"/>
              <a:buChar char="•"/>
              <a:defRPr sz="1607">
                <a:solidFill>
                  <a:schemeClr val="tx1"/>
                </a:solidFill>
                <a:latin typeface="Calibri" panose="020F0502020204030204" pitchFamily="34" charset="0"/>
              </a:defRPr>
            </a:lvl4pPr>
            <a:lvl5pPr marL="2204298" indent="-244922">
              <a:lnSpc>
                <a:spcPct val="90000"/>
              </a:lnSpc>
              <a:spcBef>
                <a:spcPts val="442"/>
              </a:spcBef>
              <a:buFont typeface="Arial" panose="020B0604020202020204" pitchFamily="34" charset="0"/>
              <a:buChar char="•"/>
              <a:defRPr sz="1607">
                <a:solidFill>
                  <a:schemeClr val="tx1"/>
                </a:solidFill>
                <a:latin typeface="Calibri" panose="020F0502020204030204" pitchFamily="34" charset="0"/>
              </a:defRPr>
            </a:lvl5pPr>
            <a:lvl6pPr marL="2694142" indent="-244922" defTabSz="799398" eaLnBrk="0" fontAlgn="base" hangingPunct="0">
              <a:lnSpc>
                <a:spcPct val="90000"/>
              </a:lnSpc>
              <a:spcBef>
                <a:spcPts val="442"/>
              </a:spcBef>
              <a:spcAft>
                <a:spcPct val="0"/>
              </a:spcAft>
              <a:buFont typeface="Arial" panose="020B0604020202020204" pitchFamily="34" charset="0"/>
              <a:buChar char="•"/>
              <a:defRPr sz="1607">
                <a:solidFill>
                  <a:schemeClr val="tx1"/>
                </a:solidFill>
                <a:latin typeface="Calibri" panose="020F0502020204030204" pitchFamily="34" charset="0"/>
              </a:defRPr>
            </a:lvl6pPr>
            <a:lvl7pPr marL="3183987" indent="-244922" defTabSz="799398" eaLnBrk="0" fontAlgn="base" hangingPunct="0">
              <a:lnSpc>
                <a:spcPct val="90000"/>
              </a:lnSpc>
              <a:spcBef>
                <a:spcPts val="442"/>
              </a:spcBef>
              <a:spcAft>
                <a:spcPct val="0"/>
              </a:spcAft>
              <a:buFont typeface="Arial" panose="020B0604020202020204" pitchFamily="34" charset="0"/>
              <a:buChar char="•"/>
              <a:defRPr sz="1607">
                <a:solidFill>
                  <a:schemeClr val="tx1"/>
                </a:solidFill>
                <a:latin typeface="Calibri" panose="020F0502020204030204" pitchFamily="34" charset="0"/>
              </a:defRPr>
            </a:lvl7pPr>
            <a:lvl8pPr marL="3673831" indent="-244922" defTabSz="799398" eaLnBrk="0" fontAlgn="base" hangingPunct="0">
              <a:lnSpc>
                <a:spcPct val="90000"/>
              </a:lnSpc>
              <a:spcBef>
                <a:spcPts val="442"/>
              </a:spcBef>
              <a:spcAft>
                <a:spcPct val="0"/>
              </a:spcAft>
              <a:buFont typeface="Arial" panose="020B0604020202020204" pitchFamily="34" charset="0"/>
              <a:buChar char="•"/>
              <a:defRPr sz="1607">
                <a:solidFill>
                  <a:schemeClr val="tx1"/>
                </a:solidFill>
                <a:latin typeface="Calibri" panose="020F0502020204030204" pitchFamily="34" charset="0"/>
              </a:defRPr>
            </a:lvl8pPr>
            <a:lvl9pPr marL="4163675" indent="-244922" defTabSz="799398" eaLnBrk="0" fontAlgn="base" hangingPunct="0">
              <a:lnSpc>
                <a:spcPct val="90000"/>
              </a:lnSpc>
              <a:spcBef>
                <a:spcPts val="442"/>
              </a:spcBef>
              <a:spcAft>
                <a:spcPct val="0"/>
              </a:spcAft>
              <a:buFont typeface="Arial" panose="020B0604020202020204" pitchFamily="34" charset="0"/>
              <a:buChar char="•"/>
              <a:defRPr sz="1607">
                <a:solidFill>
                  <a:schemeClr val="tx1"/>
                </a:solidFill>
                <a:latin typeface="Calibri" panose="020F0502020204030204" pitchFamily="34" charset="0"/>
              </a:defRPr>
            </a:lvl9pPr>
          </a:lstStyle>
          <a:p>
            <a:pPr>
              <a:lnSpc>
                <a:spcPct val="100000"/>
              </a:lnSpc>
              <a:spcBef>
                <a:spcPct val="0"/>
              </a:spcBef>
              <a:buFontTx/>
              <a:buNone/>
            </a:pPr>
            <a:fld id="{501DD999-188C-4692-942B-85C5C62DDB7B}" type="slidenum">
              <a:rPr lang="en-IN" altLang="en-US" sz="1071">
                <a:solidFill>
                  <a:srgbClr val="898989"/>
                </a:solidFill>
              </a:rPr>
              <a:pPr>
                <a:lnSpc>
                  <a:spcPct val="100000"/>
                </a:lnSpc>
                <a:spcBef>
                  <a:spcPct val="0"/>
                </a:spcBef>
                <a:buFontTx/>
                <a:buNone/>
              </a:pPr>
              <a:t>35</a:t>
            </a:fld>
            <a:endParaRPr lang="en-IN" altLang="en-US" sz="1071">
              <a:solidFill>
                <a:srgbClr val="898989"/>
              </a:solidFill>
            </a:endParaRPr>
          </a:p>
        </p:txBody>
      </p:sp>
      <p:pic>
        <p:nvPicPr>
          <p:cNvPr id="38915" name="Picture 2" descr="D:\Fuzzy and ANN\Perceptron model.jpg">
            <a:extLst>
              <a:ext uri="{FF2B5EF4-FFF2-40B4-BE49-F238E27FC236}">
                <a16:creationId xmlns:a16="http://schemas.microsoft.com/office/drawing/2014/main" id="{BAC5713F-9D34-41AE-B996-A1BE50C12D7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6291" y="1512094"/>
            <a:ext cx="6465093" cy="35157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1">
            <a:extLst>
              <a:ext uri="{FF2B5EF4-FFF2-40B4-BE49-F238E27FC236}">
                <a16:creationId xmlns:a16="http://schemas.microsoft.com/office/drawing/2014/main" id="{F5E0CBDD-2015-4FBD-95CD-9C721758570A}"/>
              </a:ext>
            </a:extLst>
          </p:cNvPr>
          <p:cNvSpPr>
            <a:spLocks noGrp="1"/>
          </p:cNvSpPr>
          <p:nvPr>
            <p:ph type="title"/>
          </p:nvPr>
        </p:nvSpPr>
        <p:spPr>
          <a:xfrm>
            <a:off x="1197429" y="0"/>
            <a:ext cx="9797143" cy="755196"/>
          </a:xfrm>
        </p:spPr>
        <p:txBody>
          <a:bodyPr/>
          <a:lstStyle/>
          <a:p>
            <a:pPr algn="ctr">
              <a:defRPr/>
            </a:pPr>
            <a:r>
              <a:rPr lang="en-US" spc="-5" dirty="0">
                <a:solidFill>
                  <a:srgbClr val="0000FF"/>
                </a:solidFill>
                <a:latin typeface="Arial Black" pitchFamily="34" charset="0"/>
                <a:cs typeface="Times New Roman"/>
              </a:rPr>
              <a:t>           Models of ANN      </a:t>
            </a:r>
            <a:r>
              <a:rPr lang="en-US" sz="1929" spc="-5" dirty="0">
                <a:solidFill>
                  <a:srgbClr val="0000FF"/>
                </a:solidFill>
                <a:latin typeface="Arial Black" pitchFamily="34" charset="0"/>
                <a:cs typeface="Times New Roman"/>
              </a:rPr>
              <a:t>contd.</a:t>
            </a:r>
            <a:endParaRPr lang="en-US" spc="-5" dirty="0">
              <a:solidFill>
                <a:srgbClr val="0000FF"/>
              </a:solidFill>
              <a:latin typeface="Arial Black" pitchFamily="34" charset="0"/>
              <a:cs typeface="Times New Roman"/>
            </a:endParaRPr>
          </a:p>
        </p:txBody>
      </p:sp>
      <p:sp>
        <p:nvSpPr>
          <p:cNvPr id="38917" name="TextBox 8">
            <a:extLst>
              <a:ext uri="{FF2B5EF4-FFF2-40B4-BE49-F238E27FC236}">
                <a16:creationId xmlns:a16="http://schemas.microsoft.com/office/drawing/2014/main" id="{74A047A9-65F1-4724-8D99-CAB5F0EA3C41}"/>
              </a:ext>
            </a:extLst>
          </p:cNvPr>
          <p:cNvSpPr txBox="1">
            <a:spLocks noChangeArrowheads="1"/>
          </p:cNvSpPr>
          <p:nvPr/>
        </p:nvSpPr>
        <p:spPr bwMode="auto">
          <a:xfrm>
            <a:off x="2900023" y="600416"/>
            <a:ext cx="3476625" cy="4879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813"/>
              </a:spcBef>
              <a:buFont typeface="Arial" panose="020B0604020202020204" pitchFamily="34" charset="0"/>
              <a:buChar char="•"/>
              <a:defRPr sz="2300">
                <a:solidFill>
                  <a:schemeClr val="tx1"/>
                </a:solidFill>
                <a:latin typeface="Calibri" panose="020F0502020204030204" pitchFamily="34" charset="0"/>
              </a:defRPr>
            </a:lvl1pPr>
            <a:lvl2pPr marL="742950" indent="-285750">
              <a:lnSpc>
                <a:spcPct val="90000"/>
              </a:lnSpc>
              <a:spcBef>
                <a:spcPts val="413"/>
              </a:spcBef>
              <a:buFont typeface="Arial" panose="020B0604020202020204" pitchFamily="34" charset="0"/>
              <a:buChar char="•"/>
              <a:defRPr sz="2000">
                <a:solidFill>
                  <a:schemeClr val="tx1"/>
                </a:solidFill>
                <a:latin typeface="Calibri" panose="020F0502020204030204" pitchFamily="34" charset="0"/>
              </a:defRPr>
            </a:lvl2pPr>
            <a:lvl3pPr marL="1143000" indent="-228600">
              <a:lnSpc>
                <a:spcPct val="90000"/>
              </a:lnSpc>
              <a:spcBef>
                <a:spcPts val="413"/>
              </a:spcBef>
              <a:buFont typeface="Arial" panose="020B0604020202020204" pitchFamily="34" charset="0"/>
              <a:buChar char="•"/>
              <a:defRPr sz="1600">
                <a:solidFill>
                  <a:schemeClr val="tx1"/>
                </a:solidFill>
                <a:latin typeface="Calibri" panose="020F0502020204030204" pitchFamily="34" charset="0"/>
              </a:defRPr>
            </a:lvl3pPr>
            <a:lvl4pPr marL="1600200" indent="-228600">
              <a:lnSpc>
                <a:spcPct val="90000"/>
              </a:lnSpc>
              <a:spcBef>
                <a:spcPts val="413"/>
              </a:spcBef>
              <a:buFont typeface="Arial" panose="020B0604020202020204" pitchFamily="34" charset="0"/>
              <a:buChar char="•"/>
              <a:defRPr sz="1500">
                <a:solidFill>
                  <a:schemeClr val="tx1"/>
                </a:solidFill>
                <a:latin typeface="Calibri" panose="020F0502020204030204" pitchFamily="34" charset="0"/>
              </a:defRPr>
            </a:lvl4pPr>
            <a:lvl5pPr marL="2057400" indent="-228600">
              <a:lnSpc>
                <a:spcPct val="90000"/>
              </a:lnSpc>
              <a:spcBef>
                <a:spcPts val="413"/>
              </a:spcBef>
              <a:buFont typeface="Arial" panose="020B0604020202020204" pitchFamily="34" charset="0"/>
              <a:buChar char="•"/>
              <a:defRPr sz="1500">
                <a:solidFill>
                  <a:schemeClr val="tx1"/>
                </a:solidFill>
                <a:latin typeface="Calibri" panose="020F0502020204030204" pitchFamily="34" charset="0"/>
              </a:defRPr>
            </a:lvl5pPr>
            <a:lvl6pPr marL="2514600" indent="-228600" defTabSz="746125" eaLnBrk="0" fontAlgn="base" hangingPunct="0">
              <a:lnSpc>
                <a:spcPct val="90000"/>
              </a:lnSpc>
              <a:spcBef>
                <a:spcPts val="413"/>
              </a:spcBef>
              <a:spcAft>
                <a:spcPct val="0"/>
              </a:spcAft>
              <a:buFont typeface="Arial" panose="020B0604020202020204" pitchFamily="34" charset="0"/>
              <a:buChar char="•"/>
              <a:defRPr sz="1500">
                <a:solidFill>
                  <a:schemeClr val="tx1"/>
                </a:solidFill>
                <a:latin typeface="Calibri" panose="020F0502020204030204" pitchFamily="34" charset="0"/>
              </a:defRPr>
            </a:lvl6pPr>
            <a:lvl7pPr marL="2971800" indent="-228600" defTabSz="746125" eaLnBrk="0" fontAlgn="base" hangingPunct="0">
              <a:lnSpc>
                <a:spcPct val="90000"/>
              </a:lnSpc>
              <a:spcBef>
                <a:spcPts val="413"/>
              </a:spcBef>
              <a:spcAft>
                <a:spcPct val="0"/>
              </a:spcAft>
              <a:buFont typeface="Arial" panose="020B0604020202020204" pitchFamily="34" charset="0"/>
              <a:buChar char="•"/>
              <a:defRPr sz="1500">
                <a:solidFill>
                  <a:schemeClr val="tx1"/>
                </a:solidFill>
                <a:latin typeface="Calibri" panose="020F0502020204030204" pitchFamily="34" charset="0"/>
              </a:defRPr>
            </a:lvl7pPr>
            <a:lvl8pPr marL="3429000" indent="-228600" defTabSz="746125" eaLnBrk="0" fontAlgn="base" hangingPunct="0">
              <a:lnSpc>
                <a:spcPct val="90000"/>
              </a:lnSpc>
              <a:spcBef>
                <a:spcPts val="413"/>
              </a:spcBef>
              <a:spcAft>
                <a:spcPct val="0"/>
              </a:spcAft>
              <a:buFont typeface="Arial" panose="020B0604020202020204" pitchFamily="34" charset="0"/>
              <a:buChar char="•"/>
              <a:defRPr sz="1500">
                <a:solidFill>
                  <a:schemeClr val="tx1"/>
                </a:solidFill>
                <a:latin typeface="Calibri" panose="020F0502020204030204" pitchFamily="34" charset="0"/>
              </a:defRPr>
            </a:lvl8pPr>
            <a:lvl9pPr marL="3886200" indent="-228600" defTabSz="746125" eaLnBrk="0" fontAlgn="base" hangingPunct="0">
              <a:lnSpc>
                <a:spcPct val="90000"/>
              </a:lnSpc>
              <a:spcBef>
                <a:spcPts val="413"/>
              </a:spcBef>
              <a:spcAft>
                <a:spcPct val="0"/>
              </a:spcAft>
              <a:buFont typeface="Arial" panose="020B0604020202020204" pitchFamily="34" charset="0"/>
              <a:buChar char="•"/>
              <a:defRPr sz="1500">
                <a:solidFill>
                  <a:schemeClr val="tx1"/>
                </a:solidFill>
                <a:latin typeface="Calibri" panose="020F0502020204030204" pitchFamily="34" charset="0"/>
              </a:defRPr>
            </a:lvl9pPr>
          </a:lstStyle>
          <a:p>
            <a:pPr eaLnBrk="1" hangingPunct="1">
              <a:lnSpc>
                <a:spcPct val="100000"/>
              </a:lnSpc>
              <a:spcBef>
                <a:spcPct val="0"/>
              </a:spcBef>
              <a:buFontTx/>
              <a:buNone/>
            </a:pPr>
            <a:r>
              <a:rPr lang="en-US" altLang="en-US" sz="2571" b="1" dirty="0">
                <a:solidFill>
                  <a:srgbClr val="006600"/>
                </a:solidFill>
              </a:rPr>
              <a:t>I. Perceptron Model</a:t>
            </a:r>
          </a:p>
        </p:txBody>
      </p:sp>
      <p:sp>
        <p:nvSpPr>
          <p:cNvPr id="9" name="TextBox 8">
            <a:extLst>
              <a:ext uri="{FF2B5EF4-FFF2-40B4-BE49-F238E27FC236}">
                <a16:creationId xmlns:a16="http://schemas.microsoft.com/office/drawing/2014/main" id="{7539E518-F96A-41C4-8E11-15C7731DAB86}"/>
              </a:ext>
            </a:extLst>
          </p:cNvPr>
          <p:cNvSpPr txBox="1"/>
          <p:nvPr/>
        </p:nvSpPr>
        <p:spPr>
          <a:xfrm>
            <a:off x="3349059" y="5027839"/>
            <a:ext cx="4429125" cy="1873590"/>
          </a:xfrm>
          <a:prstGeom prst="rect">
            <a:avLst/>
          </a:prstGeom>
          <a:noFill/>
        </p:spPr>
        <p:txBody>
          <a:bodyPr>
            <a:spAutoFit/>
          </a:bodyPr>
          <a:lstStyle/>
          <a:p>
            <a:pPr>
              <a:defRPr/>
            </a:pPr>
            <a:r>
              <a:rPr lang="en-US" sz="1929" b="1" dirty="0">
                <a:cs typeface="Arial" charset="0"/>
              </a:rPr>
              <a:t>Activation Function</a:t>
            </a:r>
          </a:p>
          <a:p>
            <a:pPr>
              <a:defRPr/>
            </a:pPr>
            <a:endParaRPr lang="en-US" sz="1929" b="1" dirty="0">
              <a:cs typeface="Arial" charset="0"/>
            </a:endParaRPr>
          </a:p>
          <a:p>
            <a:pPr>
              <a:defRPr/>
            </a:pPr>
            <a:r>
              <a:rPr lang="en-US" sz="1929" b="1" dirty="0">
                <a:cs typeface="Arial" charset="0"/>
              </a:rPr>
              <a:t>Output Signal		       s = f(x)</a:t>
            </a:r>
          </a:p>
          <a:p>
            <a:pPr>
              <a:defRPr/>
            </a:pPr>
            <a:r>
              <a:rPr lang="en-US" sz="1929" b="1" dirty="0">
                <a:cs typeface="Arial" charset="0"/>
              </a:rPr>
              <a:t>Error			       </a:t>
            </a:r>
            <a:r>
              <a:rPr lang="el-GR" sz="1929" b="1" dirty="0">
                <a:cs typeface="Arial" charset="0"/>
              </a:rPr>
              <a:t>δ</a:t>
            </a:r>
            <a:r>
              <a:rPr lang="en-US" sz="1929" b="1" dirty="0">
                <a:cs typeface="Arial" charset="0"/>
              </a:rPr>
              <a:t> = b-s</a:t>
            </a:r>
          </a:p>
          <a:p>
            <a:pPr>
              <a:defRPr/>
            </a:pPr>
            <a:r>
              <a:rPr lang="en-US" sz="1929" b="1" dirty="0">
                <a:cs typeface="Arial" charset="0"/>
              </a:rPr>
              <a:t>Weight change</a:t>
            </a:r>
            <a:r>
              <a:rPr lang="en-US" sz="1929" dirty="0">
                <a:latin typeface="Arial" charset="0"/>
                <a:cs typeface="Arial" charset="0"/>
              </a:rPr>
              <a:t>		</a:t>
            </a:r>
            <a:r>
              <a:rPr lang="en-US" sz="1929" b="1" dirty="0">
                <a:cs typeface="Arial" charset="0"/>
              </a:rPr>
              <a:t>       </a:t>
            </a:r>
            <a:r>
              <a:rPr lang="el-GR" sz="1929" b="1" dirty="0">
                <a:cs typeface="Arial" charset="0"/>
              </a:rPr>
              <a:t>Δ</a:t>
            </a:r>
            <a:r>
              <a:rPr lang="en-US" sz="1929" b="1" dirty="0">
                <a:cs typeface="Arial" charset="0"/>
              </a:rPr>
              <a:t>w= </a:t>
            </a:r>
            <a:r>
              <a:rPr lang="el-GR" sz="1929" b="1" dirty="0">
                <a:cs typeface="Arial" charset="0"/>
              </a:rPr>
              <a:t>η δ </a:t>
            </a:r>
            <a:r>
              <a:rPr lang="en-US" sz="1929" b="1" dirty="0" err="1">
                <a:cs typeface="Arial" charset="0"/>
              </a:rPr>
              <a:t>a</a:t>
            </a:r>
            <a:r>
              <a:rPr lang="en-US" sz="1929" b="1" baseline="-25000" dirty="0" err="1">
                <a:cs typeface="Arial" charset="0"/>
              </a:rPr>
              <a:t>i</a:t>
            </a:r>
            <a:endParaRPr lang="en-US" sz="1929" b="1" dirty="0">
              <a:cs typeface="Arial" charset="0"/>
            </a:endParaRPr>
          </a:p>
          <a:p>
            <a:pPr>
              <a:defRPr/>
            </a:pPr>
            <a:r>
              <a:rPr lang="en-US" sz="1929" dirty="0">
                <a:latin typeface="Arial" charset="0"/>
                <a:cs typeface="Arial" charset="0"/>
              </a:rPr>
              <a:t>			 </a:t>
            </a:r>
          </a:p>
        </p:txBody>
      </p:sp>
      <p:pic>
        <p:nvPicPr>
          <p:cNvPr id="38919" name="Picture 9">
            <a:extLst>
              <a:ext uri="{FF2B5EF4-FFF2-40B4-BE49-F238E27FC236}">
                <a16:creationId xmlns:a16="http://schemas.microsoft.com/office/drawing/2014/main" id="{2FB1F7BF-C961-4B2A-A9C8-C8F6BA9FA44B}"/>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223568" y="4774407"/>
            <a:ext cx="1622652" cy="8980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20" name="TextBox 8">
            <a:extLst>
              <a:ext uri="{FF2B5EF4-FFF2-40B4-BE49-F238E27FC236}">
                <a16:creationId xmlns:a16="http://schemas.microsoft.com/office/drawing/2014/main" id="{154737A9-63CF-4440-9EE1-F373A4FCCC26}"/>
              </a:ext>
            </a:extLst>
          </p:cNvPr>
          <p:cNvSpPr txBox="1">
            <a:spLocks noChangeArrowheads="1"/>
          </p:cNvSpPr>
          <p:nvPr/>
        </p:nvSpPr>
        <p:spPr bwMode="auto">
          <a:xfrm>
            <a:off x="3986893" y="1017134"/>
            <a:ext cx="5602741" cy="4879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813"/>
              </a:spcBef>
              <a:buFont typeface="Arial" panose="020B0604020202020204" pitchFamily="34" charset="0"/>
              <a:buChar char="•"/>
              <a:defRPr sz="2300">
                <a:solidFill>
                  <a:schemeClr val="tx1"/>
                </a:solidFill>
                <a:latin typeface="Calibri" panose="020F0502020204030204" pitchFamily="34" charset="0"/>
              </a:defRPr>
            </a:lvl1pPr>
            <a:lvl2pPr marL="742950" indent="-285750">
              <a:lnSpc>
                <a:spcPct val="90000"/>
              </a:lnSpc>
              <a:spcBef>
                <a:spcPts val="413"/>
              </a:spcBef>
              <a:buFont typeface="Arial" panose="020B0604020202020204" pitchFamily="34" charset="0"/>
              <a:buChar char="•"/>
              <a:defRPr sz="2000">
                <a:solidFill>
                  <a:schemeClr val="tx1"/>
                </a:solidFill>
                <a:latin typeface="Calibri" panose="020F0502020204030204" pitchFamily="34" charset="0"/>
              </a:defRPr>
            </a:lvl2pPr>
            <a:lvl3pPr marL="1143000" indent="-228600">
              <a:lnSpc>
                <a:spcPct val="90000"/>
              </a:lnSpc>
              <a:spcBef>
                <a:spcPts val="413"/>
              </a:spcBef>
              <a:buFont typeface="Arial" panose="020B0604020202020204" pitchFamily="34" charset="0"/>
              <a:buChar char="•"/>
              <a:defRPr sz="1600">
                <a:solidFill>
                  <a:schemeClr val="tx1"/>
                </a:solidFill>
                <a:latin typeface="Calibri" panose="020F0502020204030204" pitchFamily="34" charset="0"/>
              </a:defRPr>
            </a:lvl3pPr>
            <a:lvl4pPr marL="1600200" indent="-228600">
              <a:lnSpc>
                <a:spcPct val="90000"/>
              </a:lnSpc>
              <a:spcBef>
                <a:spcPts val="413"/>
              </a:spcBef>
              <a:buFont typeface="Arial" panose="020B0604020202020204" pitchFamily="34" charset="0"/>
              <a:buChar char="•"/>
              <a:defRPr sz="1500">
                <a:solidFill>
                  <a:schemeClr val="tx1"/>
                </a:solidFill>
                <a:latin typeface="Calibri" panose="020F0502020204030204" pitchFamily="34" charset="0"/>
              </a:defRPr>
            </a:lvl4pPr>
            <a:lvl5pPr marL="2057400" indent="-228600">
              <a:lnSpc>
                <a:spcPct val="90000"/>
              </a:lnSpc>
              <a:spcBef>
                <a:spcPts val="413"/>
              </a:spcBef>
              <a:buFont typeface="Arial" panose="020B0604020202020204" pitchFamily="34" charset="0"/>
              <a:buChar char="•"/>
              <a:defRPr sz="1500">
                <a:solidFill>
                  <a:schemeClr val="tx1"/>
                </a:solidFill>
                <a:latin typeface="Calibri" panose="020F0502020204030204" pitchFamily="34" charset="0"/>
              </a:defRPr>
            </a:lvl5pPr>
            <a:lvl6pPr marL="2514600" indent="-228600" defTabSz="746125" eaLnBrk="0" fontAlgn="base" hangingPunct="0">
              <a:lnSpc>
                <a:spcPct val="90000"/>
              </a:lnSpc>
              <a:spcBef>
                <a:spcPts val="413"/>
              </a:spcBef>
              <a:spcAft>
                <a:spcPct val="0"/>
              </a:spcAft>
              <a:buFont typeface="Arial" panose="020B0604020202020204" pitchFamily="34" charset="0"/>
              <a:buChar char="•"/>
              <a:defRPr sz="1500">
                <a:solidFill>
                  <a:schemeClr val="tx1"/>
                </a:solidFill>
                <a:latin typeface="Calibri" panose="020F0502020204030204" pitchFamily="34" charset="0"/>
              </a:defRPr>
            </a:lvl6pPr>
            <a:lvl7pPr marL="2971800" indent="-228600" defTabSz="746125" eaLnBrk="0" fontAlgn="base" hangingPunct="0">
              <a:lnSpc>
                <a:spcPct val="90000"/>
              </a:lnSpc>
              <a:spcBef>
                <a:spcPts val="413"/>
              </a:spcBef>
              <a:spcAft>
                <a:spcPct val="0"/>
              </a:spcAft>
              <a:buFont typeface="Arial" panose="020B0604020202020204" pitchFamily="34" charset="0"/>
              <a:buChar char="•"/>
              <a:defRPr sz="1500">
                <a:solidFill>
                  <a:schemeClr val="tx1"/>
                </a:solidFill>
                <a:latin typeface="Calibri" panose="020F0502020204030204" pitchFamily="34" charset="0"/>
              </a:defRPr>
            </a:lvl7pPr>
            <a:lvl8pPr marL="3429000" indent="-228600" defTabSz="746125" eaLnBrk="0" fontAlgn="base" hangingPunct="0">
              <a:lnSpc>
                <a:spcPct val="90000"/>
              </a:lnSpc>
              <a:spcBef>
                <a:spcPts val="413"/>
              </a:spcBef>
              <a:spcAft>
                <a:spcPct val="0"/>
              </a:spcAft>
              <a:buFont typeface="Arial" panose="020B0604020202020204" pitchFamily="34" charset="0"/>
              <a:buChar char="•"/>
              <a:defRPr sz="1500">
                <a:solidFill>
                  <a:schemeClr val="tx1"/>
                </a:solidFill>
                <a:latin typeface="Calibri" panose="020F0502020204030204" pitchFamily="34" charset="0"/>
              </a:defRPr>
            </a:lvl8pPr>
            <a:lvl9pPr marL="3886200" indent="-228600" defTabSz="746125" eaLnBrk="0" fontAlgn="base" hangingPunct="0">
              <a:lnSpc>
                <a:spcPct val="90000"/>
              </a:lnSpc>
              <a:spcBef>
                <a:spcPts val="413"/>
              </a:spcBef>
              <a:spcAft>
                <a:spcPct val="0"/>
              </a:spcAft>
              <a:buFont typeface="Arial" panose="020B0604020202020204" pitchFamily="34" charset="0"/>
              <a:buChar char="•"/>
              <a:defRPr sz="1500">
                <a:solidFill>
                  <a:schemeClr val="tx1"/>
                </a:solidFill>
                <a:latin typeface="Calibri" panose="020F0502020204030204" pitchFamily="34" charset="0"/>
              </a:defRPr>
            </a:lvl9pPr>
          </a:lstStyle>
          <a:p>
            <a:pPr eaLnBrk="1" hangingPunct="1">
              <a:lnSpc>
                <a:spcPct val="100000"/>
              </a:lnSpc>
              <a:spcBef>
                <a:spcPct val="0"/>
              </a:spcBef>
              <a:buFontTx/>
              <a:buNone/>
            </a:pPr>
            <a:r>
              <a:rPr lang="en-US" altLang="en-US" sz="2571" b="1" dirty="0">
                <a:solidFill>
                  <a:srgbClr val="C00000"/>
                </a:solidFill>
              </a:rPr>
              <a:t>I. a. Single Layer Perceptron Model</a:t>
            </a:r>
          </a:p>
        </p:txBody>
      </p:sp>
      <p:pic>
        <p:nvPicPr>
          <p:cNvPr id="10" name="Picture 9">
            <a:extLst>
              <a:ext uri="{FF2B5EF4-FFF2-40B4-BE49-F238E27FC236}">
                <a16:creationId xmlns:a16="http://schemas.microsoft.com/office/drawing/2014/main" id="{2EEB7BA6-DCF4-4948-A23C-8539BE4A5E7F}"/>
              </a:ext>
            </a:extLst>
          </p:cNvPr>
          <p:cNvPicPr>
            <a:picLocks noChangeAspect="1"/>
          </p:cNvPicPr>
          <p:nvPr/>
        </p:nvPicPr>
        <p:blipFill>
          <a:blip r:embed="rId4"/>
          <a:stretch>
            <a:fillRect/>
          </a:stretch>
        </p:blipFill>
        <p:spPr>
          <a:xfrm>
            <a:off x="0" y="0"/>
            <a:ext cx="1348503" cy="1177781"/>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Slide Number Placeholder 3">
            <a:extLst>
              <a:ext uri="{FF2B5EF4-FFF2-40B4-BE49-F238E27FC236}">
                <a16:creationId xmlns:a16="http://schemas.microsoft.com/office/drawing/2014/main" id="{D6505B72-483B-4F76-BBE1-A964A8387888}"/>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7">
                <a:solidFill>
                  <a:schemeClr val="tx1"/>
                </a:solidFill>
                <a:latin typeface="Arial" panose="020B0604020202020204" pitchFamily="34" charset="0"/>
                <a:cs typeface="Arial" panose="020B0604020202020204" pitchFamily="34" charset="0"/>
              </a:defRPr>
            </a:lvl1pPr>
            <a:lvl2pPr marL="741570" indent="-284042">
              <a:defRPr sz="1607">
                <a:solidFill>
                  <a:schemeClr val="tx1"/>
                </a:solidFill>
                <a:latin typeface="Arial" panose="020B0604020202020204" pitchFamily="34" charset="0"/>
                <a:cs typeface="Arial" panose="020B0604020202020204" pitchFamily="34" charset="0"/>
              </a:defRPr>
            </a:lvl2pPr>
            <a:lvl3pPr marL="1141269" indent="-227914">
              <a:defRPr sz="1607">
                <a:solidFill>
                  <a:schemeClr val="tx1"/>
                </a:solidFill>
                <a:latin typeface="Arial" panose="020B0604020202020204" pitchFamily="34" charset="0"/>
                <a:cs typeface="Arial" panose="020B0604020202020204" pitchFamily="34" charset="0"/>
              </a:defRPr>
            </a:lvl3pPr>
            <a:lvl4pPr marL="1598797" indent="-227914">
              <a:defRPr sz="1607">
                <a:solidFill>
                  <a:schemeClr val="tx1"/>
                </a:solidFill>
                <a:latin typeface="Arial" panose="020B0604020202020204" pitchFamily="34" charset="0"/>
                <a:cs typeface="Arial" panose="020B0604020202020204" pitchFamily="34" charset="0"/>
              </a:defRPr>
            </a:lvl4pPr>
            <a:lvl5pPr marL="2056325" indent="-227914">
              <a:defRPr sz="1607">
                <a:solidFill>
                  <a:schemeClr val="tx1"/>
                </a:solidFill>
                <a:latin typeface="Arial" panose="020B0604020202020204" pitchFamily="34" charset="0"/>
                <a:cs typeface="Arial" panose="020B0604020202020204" pitchFamily="34" charset="0"/>
              </a:defRPr>
            </a:lvl5pPr>
            <a:lvl6pPr marL="2546169" indent="-227914" defTabSz="799398" eaLnBrk="0" fontAlgn="base" hangingPunct="0">
              <a:spcBef>
                <a:spcPct val="0"/>
              </a:spcBef>
              <a:spcAft>
                <a:spcPct val="0"/>
              </a:spcAft>
              <a:defRPr sz="1607">
                <a:solidFill>
                  <a:schemeClr val="tx1"/>
                </a:solidFill>
                <a:latin typeface="Arial" panose="020B0604020202020204" pitchFamily="34" charset="0"/>
                <a:cs typeface="Arial" panose="020B0604020202020204" pitchFamily="34" charset="0"/>
              </a:defRPr>
            </a:lvl6pPr>
            <a:lvl7pPr marL="3036013" indent="-227914" defTabSz="799398" eaLnBrk="0" fontAlgn="base" hangingPunct="0">
              <a:spcBef>
                <a:spcPct val="0"/>
              </a:spcBef>
              <a:spcAft>
                <a:spcPct val="0"/>
              </a:spcAft>
              <a:defRPr sz="1607">
                <a:solidFill>
                  <a:schemeClr val="tx1"/>
                </a:solidFill>
                <a:latin typeface="Arial" panose="020B0604020202020204" pitchFamily="34" charset="0"/>
                <a:cs typeface="Arial" panose="020B0604020202020204" pitchFamily="34" charset="0"/>
              </a:defRPr>
            </a:lvl7pPr>
            <a:lvl8pPr marL="3525857" indent="-227914" defTabSz="799398" eaLnBrk="0" fontAlgn="base" hangingPunct="0">
              <a:spcBef>
                <a:spcPct val="0"/>
              </a:spcBef>
              <a:spcAft>
                <a:spcPct val="0"/>
              </a:spcAft>
              <a:defRPr sz="1607">
                <a:solidFill>
                  <a:schemeClr val="tx1"/>
                </a:solidFill>
                <a:latin typeface="Arial" panose="020B0604020202020204" pitchFamily="34" charset="0"/>
                <a:cs typeface="Arial" panose="020B0604020202020204" pitchFamily="34" charset="0"/>
              </a:defRPr>
            </a:lvl8pPr>
            <a:lvl9pPr marL="4015701" indent="-227914" defTabSz="799398" eaLnBrk="0" fontAlgn="base" hangingPunct="0">
              <a:spcBef>
                <a:spcPct val="0"/>
              </a:spcBef>
              <a:spcAft>
                <a:spcPct val="0"/>
              </a:spcAft>
              <a:defRPr sz="1607">
                <a:solidFill>
                  <a:schemeClr val="tx1"/>
                </a:solidFill>
                <a:latin typeface="Arial" panose="020B0604020202020204" pitchFamily="34" charset="0"/>
                <a:cs typeface="Arial" panose="020B0604020202020204" pitchFamily="34" charset="0"/>
              </a:defRPr>
            </a:lvl9pPr>
          </a:lstStyle>
          <a:p>
            <a:fld id="{6DF810B9-AE69-4DD9-9AD5-8E4E1FD6AA8B}" type="slidenum">
              <a:rPr lang="en-IN" altLang="en-US" sz="1071">
                <a:solidFill>
                  <a:srgbClr val="898989"/>
                </a:solidFill>
                <a:latin typeface="Calibri" panose="020F0502020204030204" pitchFamily="34" charset="0"/>
              </a:rPr>
              <a:pPr/>
              <a:t>36</a:t>
            </a:fld>
            <a:endParaRPr lang="en-IN" altLang="en-US" sz="1071">
              <a:solidFill>
                <a:srgbClr val="898989"/>
              </a:solidFill>
              <a:latin typeface="Calibri" panose="020F0502020204030204" pitchFamily="34" charset="0"/>
            </a:endParaRPr>
          </a:p>
        </p:txBody>
      </p:sp>
      <p:sp>
        <p:nvSpPr>
          <p:cNvPr id="8" name="Title 1">
            <a:extLst>
              <a:ext uri="{FF2B5EF4-FFF2-40B4-BE49-F238E27FC236}">
                <a16:creationId xmlns:a16="http://schemas.microsoft.com/office/drawing/2014/main" id="{56E8E623-E622-4FAE-905C-3851A2C7C461}"/>
              </a:ext>
            </a:extLst>
          </p:cNvPr>
          <p:cNvSpPr>
            <a:spLocks noGrp="1"/>
          </p:cNvSpPr>
          <p:nvPr>
            <p:ph type="title"/>
          </p:nvPr>
        </p:nvSpPr>
        <p:spPr>
          <a:xfrm>
            <a:off x="2852398" y="0"/>
            <a:ext cx="7815602" cy="1512094"/>
          </a:xfrm>
        </p:spPr>
        <p:txBody>
          <a:bodyPr rtlCol="0">
            <a:normAutofit/>
          </a:bodyPr>
          <a:lstStyle/>
          <a:p>
            <a:pPr>
              <a:defRPr/>
            </a:pPr>
            <a:r>
              <a:rPr lang="en-US" altLang="en-US" spc="-5" dirty="0">
                <a:solidFill>
                  <a:srgbClr val="0000FF"/>
                </a:solidFill>
                <a:latin typeface="Arial Black" pitchFamily="34" charset="0"/>
                <a:cs typeface="Times New Roman"/>
              </a:rPr>
              <a:t>Single Layer Perceptron Model </a:t>
            </a:r>
            <a:r>
              <a:rPr lang="en-IN" altLang="en-US" b="1" dirty="0">
                <a:latin typeface="Arial" panose="020B0604020202020204" pitchFamily="34" charset="0"/>
                <a:cs typeface="Arial" panose="020B0604020202020204" pitchFamily="34" charset="0"/>
              </a:rPr>
              <a:t> </a:t>
            </a:r>
            <a:r>
              <a:rPr lang="en-IN" altLang="en-US" spc="-5" dirty="0">
                <a:solidFill>
                  <a:srgbClr val="0000FF"/>
                </a:solidFill>
                <a:latin typeface="Arial Black" pitchFamily="34" charset="0"/>
                <a:cs typeface="Times New Roman"/>
              </a:rPr>
              <a:t>Algorithm</a:t>
            </a:r>
            <a:endParaRPr lang="en-US" altLang="en-US" spc="-5" dirty="0">
              <a:solidFill>
                <a:srgbClr val="0000FF"/>
              </a:solidFill>
              <a:latin typeface="Arial Black" pitchFamily="34" charset="0"/>
              <a:cs typeface="Times New Roman"/>
            </a:endParaRPr>
          </a:p>
        </p:txBody>
      </p:sp>
      <p:sp>
        <p:nvSpPr>
          <p:cNvPr id="4" name="Title 1">
            <a:extLst>
              <a:ext uri="{FF2B5EF4-FFF2-40B4-BE49-F238E27FC236}">
                <a16:creationId xmlns:a16="http://schemas.microsoft.com/office/drawing/2014/main" id="{6CCBE295-6C47-43F6-9178-E9097E567C2C}"/>
              </a:ext>
            </a:extLst>
          </p:cNvPr>
          <p:cNvSpPr txBox="1">
            <a:spLocks/>
          </p:cNvSpPr>
          <p:nvPr/>
        </p:nvSpPr>
        <p:spPr bwMode="auto">
          <a:xfrm>
            <a:off x="1833563" y="1512094"/>
            <a:ext cx="7815603" cy="4121263"/>
          </a:xfrm>
          <a:prstGeom prst="rect">
            <a:avLst/>
          </a:prstGeom>
          <a:noFill/>
          <a:ln>
            <a:noFill/>
          </a:ln>
        </p:spPr>
        <p:txBody>
          <a:bodyPr lIns="74615" tIns="37308" rIns="74615" bIns="37308"/>
          <a:lstStyle>
            <a:lvl1pPr algn="l" defTabSz="746125" rtl="0" eaLnBrk="0" fontAlgn="base" hangingPunct="0">
              <a:lnSpc>
                <a:spcPct val="90000"/>
              </a:lnSpc>
              <a:spcBef>
                <a:spcPct val="0"/>
              </a:spcBef>
              <a:spcAft>
                <a:spcPct val="0"/>
              </a:spcAft>
              <a:defRPr sz="3600" kern="1200">
                <a:solidFill>
                  <a:schemeClr val="tx1"/>
                </a:solidFill>
                <a:latin typeface="+mj-lt"/>
                <a:ea typeface="+mj-ea"/>
                <a:cs typeface="+mj-cs"/>
              </a:defRPr>
            </a:lvl1pPr>
            <a:lvl2pPr algn="l" defTabSz="746125" rtl="0" eaLnBrk="0" fontAlgn="base" hangingPunct="0">
              <a:lnSpc>
                <a:spcPct val="90000"/>
              </a:lnSpc>
              <a:spcBef>
                <a:spcPct val="0"/>
              </a:spcBef>
              <a:spcAft>
                <a:spcPct val="0"/>
              </a:spcAft>
              <a:defRPr sz="3600">
                <a:solidFill>
                  <a:schemeClr val="tx1"/>
                </a:solidFill>
                <a:latin typeface="Calibri Light" pitchFamily="34" charset="0"/>
              </a:defRPr>
            </a:lvl2pPr>
            <a:lvl3pPr algn="l" defTabSz="746125" rtl="0" eaLnBrk="0" fontAlgn="base" hangingPunct="0">
              <a:lnSpc>
                <a:spcPct val="90000"/>
              </a:lnSpc>
              <a:spcBef>
                <a:spcPct val="0"/>
              </a:spcBef>
              <a:spcAft>
                <a:spcPct val="0"/>
              </a:spcAft>
              <a:defRPr sz="3600">
                <a:solidFill>
                  <a:schemeClr val="tx1"/>
                </a:solidFill>
                <a:latin typeface="Calibri Light" pitchFamily="34" charset="0"/>
              </a:defRPr>
            </a:lvl3pPr>
            <a:lvl4pPr algn="l" defTabSz="746125" rtl="0" eaLnBrk="0" fontAlgn="base" hangingPunct="0">
              <a:lnSpc>
                <a:spcPct val="90000"/>
              </a:lnSpc>
              <a:spcBef>
                <a:spcPct val="0"/>
              </a:spcBef>
              <a:spcAft>
                <a:spcPct val="0"/>
              </a:spcAft>
              <a:defRPr sz="3600">
                <a:solidFill>
                  <a:schemeClr val="tx1"/>
                </a:solidFill>
                <a:latin typeface="Calibri Light" pitchFamily="34" charset="0"/>
              </a:defRPr>
            </a:lvl4pPr>
            <a:lvl5pPr algn="l" defTabSz="746125" rtl="0" eaLnBrk="0" fontAlgn="base" hangingPunct="0">
              <a:lnSpc>
                <a:spcPct val="90000"/>
              </a:lnSpc>
              <a:spcBef>
                <a:spcPct val="0"/>
              </a:spcBef>
              <a:spcAft>
                <a:spcPct val="0"/>
              </a:spcAft>
              <a:defRPr sz="3600">
                <a:solidFill>
                  <a:schemeClr val="tx1"/>
                </a:solidFill>
                <a:latin typeface="Calibri Light" pitchFamily="34" charset="0"/>
              </a:defRPr>
            </a:lvl5pPr>
            <a:lvl6pPr marL="457200" algn="l" defTabSz="746125" rtl="0" fontAlgn="base">
              <a:lnSpc>
                <a:spcPct val="90000"/>
              </a:lnSpc>
              <a:spcBef>
                <a:spcPct val="0"/>
              </a:spcBef>
              <a:spcAft>
                <a:spcPct val="0"/>
              </a:spcAft>
              <a:defRPr sz="3600">
                <a:solidFill>
                  <a:schemeClr val="tx1"/>
                </a:solidFill>
                <a:latin typeface="Calibri Light" pitchFamily="34" charset="0"/>
              </a:defRPr>
            </a:lvl6pPr>
            <a:lvl7pPr marL="914400" algn="l" defTabSz="746125" rtl="0" fontAlgn="base">
              <a:lnSpc>
                <a:spcPct val="90000"/>
              </a:lnSpc>
              <a:spcBef>
                <a:spcPct val="0"/>
              </a:spcBef>
              <a:spcAft>
                <a:spcPct val="0"/>
              </a:spcAft>
              <a:defRPr sz="3600">
                <a:solidFill>
                  <a:schemeClr val="tx1"/>
                </a:solidFill>
                <a:latin typeface="Calibri Light" pitchFamily="34" charset="0"/>
              </a:defRPr>
            </a:lvl7pPr>
            <a:lvl8pPr marL="1371600" algn="l" defTabSz="746125" rtl="0" fontAlgn="base">
              <a:lnSpc>
                <a:spcPct val="90000"/>
              </a:lnSpc>
              <a:spcBef>
                <a:spcPct val="0"/>
              </a:spcBef>
              <a:spcAft>
                <a:spcPct val="0"/>
              </a:spcAft>
              <a:defRPr sz="3600">
                <a:solidFill>
                  <a:schemeClr val="tx1"/>
                </a:solidFill>
                <a:latin typeface="Calibri Light" pitchFamily="34" charset="0"/>
              </a:defRPr>
            </a:lvl8pPr>
            <a:lvl9pPr marL="1828800" algn="l" defTabSz="746125" rtl="0" fontAlgn="base">
              <a:lnSpc>
                <a:spcPct val="90000"/>
              </a:lnSpc>
              <a:spcBef>
                <a:spcPct val="0"/>
              </a:spcBef>
              <a:spcAft>
                <a:spcPct val="0"/>
              </a:spcAft>
              <a:defRPr sz="3600">
                <a:solidFill>
                  <a:schemeClr val="tx1"/>
                </a:solidFill>
                <a:latin typeface="Calibri Light" pitchFamily="34" charset="0"/>
              </a:defRPr>
            </a:lvl9pPr>
          </a:lstStyle>
          <a:p>
            <a:pPr>
              <a:defRPr/>
            </a:pPr>
            <a:r>
              <a:rPr lang="en-IN" altLang="en-US" sz="2400" b="1" dirty="0">
                <a:latin typeface="+mn-lt"/>
                <a:cs typeface="Arial" panose="020B0604020202020204" pitchFamily="34" charset="0"/>
              </a:rPr>
              <a:t>Algorithm:</a:t>
            </a:r>
          </a:p>
          <a:p>
            <a:pPr marL="457172" indent="-457172">
              <a:lnSpc>
                <a:spcPct val="150000"/>
              </a:lnSpc>
              <a:buFont typeface="+mj-lt"/>
              <a:buAutoNum type="arabicPeriod"/>
              <a:defRPr/>
            </a:pPr>
            <a:r>
              <a:rPr lang="en-IN" altLang="en-US" sz="2400" b="1" baseline="-25000" dirty="0">
                <a:latin typeface="+mn-lt"/>
                <a:cs typeface="Arial" panose="020B0604020202020204" pitchFamily="34" charset="0"/>
              </a:rPr>
              <a:t> Initialize the weights to some small random values near to Zero</a:t>
            </a:r>
          </a:p>
          <a:p>
            <a:pPr marL="457172" indent="-457172">
              <a:lnSpc>
                <a:spcPct val="150000"/>
              </a:lnSpc>
              <a:buFont typeface="+mj-lt"/>
              <a:buAutoNum type="arabicPeriod"/>
              <a:defRPr/>
            </a:pPr>
            <a:r>
              <a:rPr lang="en-IN" altLang="en-US" sz="2400" b="1" baseline="-25000" dirty="0">
                <a:latin typeface="+mn-lt"/>
                <a:cs typeface="Arial" panose="020B0604020202020204" pitchFamily="34" charset="0"/>
              </a:rPr>
              <a:t> Apply the Input : Output Training patterns ( Vector Pairs)</a:t>
            </a:r>
          </a:p>
          <a:p>
            <a:pPr marL="457172" indent="-457172">
              <a:lnSpc>
                <a:spcPct val="150000"/>
              </a:lnSpc>
              <a:buFont typeface="+mj-lt"/>
              <a:buAutoNum type="arabicPeriod"/>
              <a:defRPr/>
            </a:pPr>
            <a:r>
              <a:rPr lang="en-IN" altLang="en-US" sz="2400" b="1" baseline="-25000" dirty="0">
                <a:latin typeface="+mn-lt"/>
                <a:cs typeface="Arial" panose="020B0604020202020204" pitchFamily="34" charset="0"/>
              </a:rPr>
              <a:t> Calculate the summing part value Net = </a:t>
            </a:r>
            <a:r>
              <a:rPr lang="el-GR" altLang="en-US" sz="2400" b="1" baseline="-25000" dirty="0">
                <a:latin typeface="+mn-lt"/>
                <a:cs typeface="Arial" panose="020B0604020202020204" pitchFamily="34" charset="0"/>
              </a:rPr>
              <a:t>Σ</a:t>
            </a:r>
            <a:r>
              <a:rPr lang="en-IN" altLang="en-US" sz="2400" b="1" baseline="-25000" dirty="0">
                <a:latin typeface="+mn-lt"/>
                <a:cs typeface="Arial" panose="020B0604020202020204" pitchFamily="34" charset="0"/>
              </a:rPr>
              <a:t> </a:t>
            </a:r>
            <a:r>
              <a:rPr lang="en-IN" altLang="en-US" sz="2400" b="1" baseline="-25000" dirty="0" err="1">
                <a:latin typeface="+mn-lt"/>
                <a:cs typeface="Arial" panose="020B0604020202020204" pitchFamily="34" charset="0"/>
              </a:rPr>
              <a:t>aiwi</a:t>
            </a:r>
            <a:r>
              <a:rPr lang="en-IN" altLang="en-US" sz="2400" b="1" baseline="-25000" dirty="0">
                <a:latin typeface="+mn-lt"/>
                <a:cs typeface="Arial" panose="020B0604020202020204" pitchFamily="34" charset="0"/>
              </a:rPr>
              <a:t>-</a:t>
            </a:r>
            <a:r>
              <a:rPr lang="el-GR" altLang="en-US" sz="2400" b="1" baseline="-25000" dirty="0">
                <a:latin typeface="+mn-lt"/>
                <a:cs typeface="Arial" panose="020B0604020202020204" pitchFamily="34" charset="0"/>
              </a:rPr>
              <a:t>θ</a:t>
            </a:r>
            <a:r>
              <a:rPr lang="en-IN" altLang="en-US" sz="2400" b="1" baseline="-25000" dirty="0">
                <a:latin typeface="+mn-lt"/>
                <a:cs typeface="Arial" panose="020B0604020202020204" pitchFamily="34" charset="0"/>
              </a:rPr>
              <a:t> </a:t>
            </a:r>
          </a:p>
          <a:p>
            <a:pPr marL="457172" indent="-457172">
              <a:lnSpc>
                <a:spcPct val="150000"/>
              </a:lnSpc>
              <a:buFont typeface="+mj-lt"/>
              <a:buAutoNum type="arabicPeriod"/>
              <a:defRPr/>
            </a:pPr>
            <a:r>
              <a:rPr lang="en-IN" altLang="en-US" sz="2400" b="1" baseline="-25000" dirty="0">
                <a:latin typeface="+mn-lt"/>
                <a:cs typeface="Arial" panose="020B0604020202020204" pitchFamily="34" charset="0"/>
              </a:rPr>
              <a:t>Apply Activation function and calculate the output</a:t>
            </a:r>
          </a:p>
          <a:p>
            <a:pPr marL="457172" indent="-457172">
              <a:lnSpc>
                <a:spcPct val="150000"/>
              </a:lnSpc>
              <a:buFont typeface="+mj-lt"/>
              <a:buAutoNum type="arabicPeriod"/>
              <a:defRPr/>
            </a:pPr>
            <a:endParaRPr lang="en-IN" altLang="en-US" sz="2400" b="1" baseline="-25000" dirty="0">
              <a:latin typeface="+mn-lt"/>
              <a:cs typeface="Arial" panose="020B0604020202020204" pitchFamily="34" charset="0"/>
            </a:endParaRPr>
          </a:p>
          <a:p>
            <a:pPr marL="457172" indent="-457172">
              <a:lnSpc>
                <a:spcPct val="150000"/>
              </a:lnSpc>
              <a:buFont typeface="+mj-lt"/>
              <a:buAutoNum type="arabicPeriod"/>
              <a:defRPr/>
            </a:pPr>
            <a:endParaRPr lang="en-IN" altLang="en-US" sz="2400" b="1" baseline="-25000" dirty="0">
              <a:latin typeface="+mn-lt"/>
              <a:cs typeface="Arial" panose="020B0604020202020204" pitchFamily="34" charset="0"/>
            </a:endParaRPr>
          </a:p>
          <a:p>
            <a:pPr marL="457172" indent="-457172">
              <a:lnSpc>
                <a:spcPct val="150000"/>
              </a:lnSpc>
              <a:buFont typeface="+mj-lt"/>
              <a:buAutoNum type="arabicPeriod"/>
              <a:defRPr/>
            </a:pPr>
            <a:endParaRPr lang="en-IN" altLang="en-US" sz="2400" b="1" baseline="-25000" dirty="0">
              <a:latin typeface="+mn-lt"/>
              <a:cs typeface="Arial" panose="020B0604020202020204" pitchFamily="34" charset="0"/>
            </a:endParaRPr>
          </a:p>
          <a:p>
            <a:pPr marL="457172" indent="-457172">
              <a:lnSpc>
                <a:spcPct val="150000"/>
              </a:lnSpc>
              <a:buFont typeface="+mj-lt"/>
              <a:buAutoNum type="arabicPeriod"/>
              <a:defRPr/>
            </a:pPr>
            <a:r>
              <a:rPr lang="en-IN" altLang="en-US" sz="2400" b="1" baseline="-25000" dirty="0">
                <a:latin typeface="+mn-lt"/>
                <a:cs typeface="Arial" panose="020B0604020202020204" pitchFamily="34" charset="0"/>
              </a:rPr>
              <a:t> Calculate the Error    </a:t>
            </a:r>
            <a:r>
              <a:rPr lang="el-GR" altLang="en-US" sz="2400" b="1" dirty="0">
                <a:latin typeface="+mn-lt"/>
                <a:cs typeface="Arial" panose="020B0604020202020204" pitchFamily="34" charset="0"/>
              </a:rPr>
              <a:t>δ</a:t>
            </a:r>
            <a:r>
              <a:rPr lang="en-IN" altLang="en-US" sz="2400" b="1" dirty="0">
                <a:latin typeface="+mn-lt"/>
                <a:cs typeface="Arial" panose="020B0604020202020204" pitchFamily="34" charset="0"/>
              </a:rPr>
              <a:t> = b</a:t>
            </a:r>
            <a:r>
              <a:rPr lang="en-IN" altLang="en-US" sz="2400" b="1" baseline="-25000" dirty="0">
                <a:latin typeface="+mn-lt"/>
                <a:cs typeface="Arial" panose="020B0604020202020204" pitchFamily="34" charset="0"/>
              </a:rPr>
              <a:t>i</a:t>
            </a:r>
            <a:r>
              <a:rPr lang="en-IN" altLang="en-US" sz="2400" b="1" dirty="0">
                <a:latin typeface="+mn-lt"/>
                <a:cs typeface="Arial" panose="020B0604020202020204" pitchFamily="34" charset="0"/>
              </a:rPr>
              <a:t>-S</a:t>
            </a:r>
            <a:r>
              <a:rPr lang="en-IN" altLang="en-US" sz="2400" b="1" baseline="-25000" dirty="0">
                <a:latin typeface="+mn-lt"/>
                <a:cs typeface="Arial" panose="020B0604020202020204" pitchFamily="34" charset="0"/>
              </a:rPr>
              <a:t>i , if error is present then update the weight for that link using  </a:t>
            </a:r>
          </a:p>
          <a:p>
            <a:pPr>
              <a:lnSpc>
                <a:spcPct val="150000"/>
              </a:lnSpc>
              <a:defRPr/>
            </a:pPr>
            <a:r>
              <a:rPr lang="en-IN" altLang="en-US" sz="2400" b="1" baseline="-25000" dirty="0">
                <a:latin typeface="+mn-lt"/>
                <a:cs typeface="Arial" panose="020B0604020202020204" pitchFamily="34" charset="0"/>
              </a:rPr>
              <a:t>                </a:t>
            </a:r>
            <a:endParaRPr lang="en-US" altLang="en-US" sz="2400" b="1" baseline="-25000" dirty="0">
              <a:latin typeface="+mn-lt"/>
              <a:cs typeface="Arial" panose="020B0604020202020204" pitchFamily="34" charset="0"/>
            </a:endParaRPr>
          </a:p>
        </p:txBody>
      </p:sp>
      <p:pic>
        <p:nvPicPr>
          <p:cNvPr id="39941" name="Picture 4">
            <a:extLst>
              <a:ext uri="{FF2B5EF4-FFF2-40B4-BE49-F238E27FC236}">
                <a16:creationId xmlns:a16="http://schemas.microsoft.com/office/drawing/2014/main" id="{4E6F9951-DAD1-491B-B715-A7AB304458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06889" y="3503839"/>
            <a:ext cx="3437504" cy="1122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42" name="Picture 5">
            <a:extLst>
              <a:ext uri="{FF2B5EF4-FFF2-40B4-BE49-F238E27FC236}">
                <a16:creationId xmlns:a16="http://schemas.microsoft.com/office/drawing/2014/main" id="{CB66F834-9418-4D88-AE22-9D7A1C3E09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2398" y="5599339"/>
            <a:ext cx="7067209" cy="1122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a:extLst>
              <a:ext uri="{FF2B5EF4-FFF2-40B4-BE49-F238E27FC236}">
                <a16:creationId xmlns:a16="http://schemas.microsoft.com/office/drawing/2014/main" id="{600D1E78-39FF-47F4-8CDA-8229DA7AB9BB}"/>
              </a:ext>
            </a:extLst>
          </p:cNvPr>
          <p:cNvPicPr>
            <a:picLocks noChangeAspect="1"/>
          </p:cNvPicPr>
          <p:nvPr/>
        </p:nvPicPr>
        <p:blipFill>
          <a:blip r:embed="rId4"/>
          <a:stretch>
            <a:fillRect/>
          </a:stretch>
        </p:blipFill>
        <p:spPr>
          <a:xfrm>
            <a:off x="0" y="0"/>
            <a:ext cx="1348503" cy="1177781"/>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Number Placeholder 3">
            <a:extLst>
              <a:ext uri="{FF2B5EF4-FFF2-40B4-BE49-F238E27FC236}">
                <a16:creationId xmlns:a16="http://schemas.microsoft.com/office/drawing/2014/main" id="{6D867ABF-4DD7-4B99-AAC9-2A4441C547B1}"/>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7">
                <a:solidFill>
                  <a:schemeClr val="tx1"/>
                </a:solidFill>
                <a:latin typeface="Arial" panose="020B0604020202020204" pitchFamily="34" charset="0"/>
                <a:cs typeface="Arial" panose="020B0604020202020204" pitchFamily="34" charset="0"/>
              </a:defRPr>
            </a:lvl1pPr>
            <a:lvl2pPr marL="741570" indent="-284042">
              <a:defRPr sz="1607">
                <a:solidFill>
                  <a:schemeClr val="tx1"/>
                </a:solidFill>
                <a:latin typeface="Arial" panose="020B0604020202020204" pitchFamily="34" charset="0"/>
                <a:cs typeface="Arial" panose="020B0604020202020204" pitchFamily="34" charset="0"/>
              </a:defRPr>
            </a:lvl2pPr>
            <a:lvl3pPr marL="1141269" indent="-227914">
              <a:defRPr sz="1607">
                <a:solidFill>
                  <a:schemeClr val="tx1"/>
                </a:solidFill>
                <a:latin typeface="Arial" panose="020B0604020202020204" pitchFamily="34" charset="0"/>
                <a:cs typeface="Arial" panose="020B0604020202020204" pitchFamily="34" charset="0"/>
              </a:defRPr>
            </a:lvl3pPr>
            <a:lvl4pPr marL="1598797" indent="-227914">
              <a:defRPr sz="1607">
                <a:solidFill>
                  <a:schemeClr val="tx1"/>
                </a:solidFill>
                <a:latin typeface="Arial" panose="020B0604020202020204" pitchFamily="34" charset="0"/>
                <a:cs typeface="Arial" panose="020B0604020202020204" pitchFamily="34" charset="0"/>
              </a:defRPr>
            </a:lvl4pPr>
            <a:lvl5pPr marL="2056325" indent="-227914">
              <a:defRPr sz="1607">
                <a:solidFill>
                  <a:schemeClr val="tx1"/>
                </a:solidFill>
                <a:latin typeface="Arial" panose="020B0604020202020204" pitchFamily="34" charset="0"/>
                <a:cs typeface="Arial" panose="020B0604020202020204" pitchFamily="34" charset="0"/>
              </a:defRPr>
            </a:lvl5pPr>
            <a:lvl6pPr marL="2546169" indent="-227914" defTabSz="799398" eaLnBrk="0" fontAlgn="base" hangingPunct="0">
              <a:spcBef>
                <a:spcPct val="0"/>
              </a:spcBef>
              <a:spcAft>
                <a:spcPct val="0"/>
              </a:spcAft>
              <a:defRPr sz="1607">
                <a:solidFill>
                  <a:schemeClr val="tx1"/>
                </a:solidFill>
                <a:latin typeface="Arial" panose="020B0604020202020204" pitchFamily="34" charset="0"/>
                <a:cs typeface="Arial" panose="020B0604020202020204" pitchFamily="34" charset="0"/>
              </a:defRPr>
            </a:lvl6pPr>
            <a:lvl7pPr marL="3036013" indent="-227914" defTabSz="799398" eaLnBrk="0" fontAlgn="base" hangingPunct="0">
              <a:spcBef>
                <a:spcPct val="0"/>
              </a:spcBef>
              <a:spcAft>
                <a:spcPct val="0"/>
              </a:spcAft>
              <a:defRPr sz="1607">
                <a:solidFill>
                  <a:schemeClr val="tx1"/>
                </a:solidFill>
                <a:latin typeface="Arial" panose="020B0604020202020204" pitchFamily="34" charset="0"/>
                <a:cs typeface="Arial" panose="020B0604020202020204" pitchFamily="34" charset="0"/>
              </a:defRPr>
            </a:lvl7pPr>
            <a:lvl8pPr marL="3525857" indent="-227914" defTabSz="799398" eaLnBrk="0" fontAlgn="base" hangingPunct="0">
              <a:spcBef>
                <a:spcPct val="0"/>
              </a:spcBef>
              <a:spcAft>
                <a:spcPct val="0"/>
              </a:spcAft>
              <a:defRPr sz="1607">
                <a:solidFill>
                  <a:schemeClr val="tx1"/>
                </a:solidFill>
                <a:latin typeface="Arial" panose="020B0604020202020204" pitchFamily="34" charset="0"/>
                <a:cs typeface="Arial" panose="020B0604020202020204" pitchFamily="34" charset="0"/>
              </a:defRPr>
            </a:lvl8pPr>
            <a:lvl9pPr marL="4015701" indent="-227914" defTabSz="799398" eaLnBrk="0" fontAlgn="base" hangingPunct="0">
              <a:spcBef>
                <a:spcPct val="0"/>
              </a:spcBef>
              <a:spcAft>
                <a:spcPct val="0"/>
              </a:spcAft>
              <a:defRPr sz="1607">
                <a:solidFill>
                  <a:schemeClr val="tx1"/>
                </a:solidFill>
                <a:latin typeface="Arial" panose="020B0604020202020204" pitchFamily="34" charset="0"/>
                <a:cs typeface="Arial" panose="020B0604020202020204" pitchFamily="34" charset="0"/>
              </a:defRPr>
            </a:lvl9pPr>
          </a:lstStyle>
          <a:p>
            <a:fld id="{C59D77CA-1A57-4044-8BC2-91522375FB83}" type="slidenum">
              <a:rPr lang="en-IN" altLang="en-US" sz="1071">
                <a:solidFill>
                  <a:srgbClr val="898989"/>
                </a:solidFill>
                <a:latin typeface="Calibri" panose="020F0502020204030204" pitchFamily="34" charset="0"/>
              </a:rPr>
              <a:pPr/>
              <a:t>37</a:t>
            </a:fld>
            <a:endParaRPr lang="en-IN" altLang="en-US" sz="1071">
              <a:solidFill>
                <a:srgbClr val="898989"/>
              </a:solidFill>
              <a:latin typeface="Calibri" panose="020F0502020204030204" pitchFamily="34" charset="0"/>
            </a:endParaRPr>
          </a:p>
        </p:txBody>
      </p:sp>
      <p:sp>
        <p:nvSpPr>
          <p:cNvPr id="40964" name="Title 1">
            <a:extLst>
              <a:ext uri="{FF2B5EF4-FFF2-40B4-BE49-F238E27FC236}">
                <a16:creationId xmlns:a16="http://schemas.microsoft.com/office/drawing/2014/main" id="{3B6042B4-88E4-47B7-A14E-057E67766729}"/>
              </a:ext>
            </a:extLst>
          </p:cNvPr>
          <p:cNvSpPr txBox="1">
            <a:spLocks/>
          </p:cNvSpPr>
          <p:nvPr/>
        </p:nvSpPr>
        <p:spPr bwMode="auto">
          <a:xfrm>
            <a:off x="1906702" y="1403238"/>
            <a:ext cx="7815602" cy="4139973"/>
          </a:xfrm>
          <a:prstGeom prst="rect">
            <a:avLst/>
          </a:prstGeom>
          <a:noFill/>
          <a:ln w="9525">
            <a:noFill/>
            <a:miter lim="800000"/>
            <a:headEnd/>
            <a:tailEnd/>
          </a:ln>
        </p:spPr>
        <p:txBody>
          <a:bodyPr lIns="74615" tIns="37308" rIns="74615" bIns="37308"/>
          <a:lstStyle/>
          <a:p>
            <a:pPr>
              <a:lnSpc>
                <a:spcPct val="90000"/>
              </a:lnSpc>
              <a:defRPr/>
            </a:pPr>
            <a:r>
              <a:rPr lang="en-US" altLang="en-US" sz="2000" b="1" dirty="0"/>
              <a:t>Algorithm ( Continued)</a:t>
            </a:r>
          </a:p>
          <a:p>
            <a:pPr>
              <a:lnSpc>
                <a:spcPct val="90000"/>
              </a:lnSpc>
              <a:defRPr/>
            </a:pPr>
            <a:endParaRPr lang="en-US" altLang="en-US" sz="2000" b="1" dirty="0"/>
          </a:p>
          <a:p>
            <a:pPr>
              <a:lnSpc>
                <a:spcPct val="90000"/>
              </a:lnSpc>
              <a:defRPr/>
            </a:pPr>
            <a:r>
              <a:rPr lang="en-US" altLang="en-US" sz="2000" b="1" dirty="0"/>
              <a:t> </a:t>
            </a:r>
            <a:r>
              <a:rPr lang="en-US" altLang="en-US" sz="2000" dirty="0"/>
              <a:t>6. Similarly change the Bias values</a:t>
            </a:r>
          </a:p>
          <a:p>
            <a:pPr>
              <a:lnSpc>
                <a:spcPct val="90000"/>
              </a:lnSpc>
              <a:defRPr/>
            </a:pPr>
            <a:r>
              <a:rPr lang="en-US" altLang="en-US" sz="2000" dirty="0"/>
              <a:t>        </a:t>
            </a:r>
            <a:r>
              <a:rPr lang="en-US" altLang="en-US" sz="2000" b="1" dirty="0">
                <a:solidFill>
                  <a:srgbClr val="990000"/>
                </a:solidFill>
              </a:rPr>
              <a:t>New Bias = old Bias + change in Bias </a:t>
            </a:r>
          </a:p>
          <a:p>
            <a:pPr>
              <a:lnSpc>
                <a:spcPct val="90000"/>
              </a:lnSpc>
              <a:defRPr/>
            </a:pPr>
            <a:r>
              <a:rPr lang="en-US" altLang="en-US" sz="2000" dirty="0"/>
              <a:t> 7.  Now repeat from step 3</a:t>
            </a:r>
          </a:p>
          <a:p>
            <a:pPr>
              <a:lnSpc>
                <a:spcPct val="90000"/>
              </a:lnSpc>
              <a:defRPr/>
            </a:pPr>
            <a:endParaRPr lang="en-US" altLang="en-US" sz="2000" dirty="0"/>
          </a:p>
          <a:p>
            <a:pPr>
              <a:lnSpc>
                <a:spcPct val="90000"/>
              </a:lnSpc>
              <a:defRPr/>
            </a:pPr>
            <a:r>
              <a:rPr lang="en-US" altLang="en-US" sz="2000" dirty="0"/>
              <a:t> 8.  Check for error ,if error is present repeat the process  ,Else Stop</a:t>
            </a:r>
          </a:p>
          <a:p>
            <a:pPr>
              <a:lnSpc>
                <a:spcPct val="90000"/>
              </a:lnSpc>
              <a:defRPr/>
            </a:pPr>
            <a:endParaRPr lang="en-US" altLang="en-US" sz="2000" dirty="0"/>
          </a:p>
          <a:p>
            <a:pPr>
              <a:lnSpc>
                <a:spcPct val="90000"/>
              </a:lnSpc>
              <a:defRPr/>
            </a:pPr>
            <a:r>
              <a:rPr lang="en-US" altLang="en-US" sz="2000" b="1" u="sng" dirty="0">
                <a:solidFill>
                  <a:srgbClr val="990000"/>
                </a:solidFill>
              </a:rPr>
              <a:t>Limitations:</a:t>
            </a:r>
          </a:p>
          <a:p>
            <a:pPr marL="342879" indent="-228585">
              <a:lnSpc>
                <a:spcPct val="90000"/>
              </a:lnSpc>
              <a:buFont typeface="Arial" pitchFamily="34" charset="0"/>
              <a:buChar char="•"/>
              <a:defRPr/>
            </a:pPr>
            <a:r>
              <a:rPr lang="en-US" altLang="en-US" sz="2000" dirty="0"/>
              <a:t>  Uses only Binary Activation function</a:t>
            </a:r>
          </a:p>
          <a:p>
            <a:pPr marL="342879" indent="-228585">
              <a:lnSpc>
                <a:spcPct val="90000"/>
              </a:lnSpc>
              <a:buFont typeface="Arial" pitchFamily="34" charset="0"/>
              <a:buChar char="•"/>
              <a:defRPr/>
            </a:pPr>
            <a:r>
              <a:rPr lang="en-US" altLang="en-US" sz="2000" dirty="0"/>
              <a:t>  Can be used only for Linear Networks </a:t>
            </a:r>
          </a:p>
          <a:p>
            <a:pPr marL="342879" indent="-228585">
              <a:lnSpc>
                <a:spcPct val="90000"/>
              </a:lnSpc>
              <a:buFont typeface="Arial" pitchFamily="34" charset="0"/>
              <a:buChar char="•"/>
              <a:defRPr/>
            </a:pPr>
            <a:r>
              <a:rPr lang="en-US" altLang="en-US" sz="2000" dirty="0"/>
              <a:t>  Since uses Supervised Learning ,Optimal Solution is provided</a:t>
            </a:r>
          </a:p>
          <a:p>
            <a:pPr marL="342879" indent="-228585">
              <a:lnSpc>
                <a:spcPct val="90000"/>
              </a:lnSpc>
              <a:buFont typeface="Arial" pitchFamily="34" charset="0"/>
              <a:buChar char="•"/>
              <a:defRPr/>
            </a:pPr>
            <a:r>
              <a:rPr lang="en-US" altLang="en-US" sz="2000" dirty="0"/>
              <a:t>  Training Time is More</a:t>
            </a:r>
          </a:p>
          <a:p>
            <a:pPr marL="342879" indent="-228585">
              <a:lnSpc>
                <a:spcPct val="90000"/>
              </a:lnSpc>
              <a:buFont typeface="Arial" pitchFamily="34" charset="0"/>
              <a:buChar char="•"/>
              <a:defRPr/>
            </a:pPr>
            <a:r>
              <a:rPr lang="en-US" altLang="en-US" sz="2000" dirty="0"/>
              <a:t>  Cannot solve Linear In-separable Problem </a:t>
            </a:r>
          </a:p>
          <a:p>
            <a:pPr>
              <a:lnSpc>
                <a:spcPct val="90000"/>
              </a:lnSpc>
              <a:defRPr/>
            </a:pPr>
            <a:endParaRPr lang="en-US" altLang="en-US" sz="2000" b="1" baseline="-25000" dirty="0"/>
          </a:p>
        </p:txBody>
      </p:sp>
      <p:sp>
        <p:nvSpPr>
          <p:cNvPr id="5124" name="TextBox 1">
            <a:extLst>
              <a:ext uri="{FF2B5EF4-FFF2-40B4-BE49-F238E27FC236}">
                <a16:creationId xmlns:a16="http://schemas.microsoft.com/office/drawing/2014/main" id="{07E40AA4-1BB5-4C9A-B33B-FF8F356AE90E}"/>
              </a:ext>
            </a:extLst>
          </p:cNvPr>
          <p:cNvSpPr txBox="1">
            <a:spLocks noChangeArrowheads="1"/>
          </p:cNvSpPr>
          <p:nvPr/>
        </p:nvSpPr>
        <p:spPr bwMode="auto">
          <a:xfrm>
            <a:off x="2041072" y="5895295"/>
            <a:ext cx="7936366" cy="400110"/>
          </a:xfrm>
          <a:prstGeom prst="rect">
            <a:avLst/>
          </a:prstGeom>
          <a:noFill/>
          <a:ln>
            <a:noFill/>
          </a:ln>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a:defRPr/>
            </a:pPr>
            <a:r>
              <a:rPr lang="en-IN" altLang="en-US" sz="2000" b="1" i="1" u="sng">
                <a:solidFill>
                  <a:srgbClr val="006600"/>
                </a:solidFill>
              </a:rPr>
              <a:t>In order to solve these limitations, Multi Layer Perceptron is Implemented</a:t>
            </a:r>
          </a:p>
        </p:txBody>
      </p:sp>
      <p:sp>
        <p:nvSpPr>
          <p:cNvPr id="7" name="Title 1">
            <a:extLst>
              <a:ext uri="{FF2B5EF4-FFF2-40B4-BE49-F238E27FC236}">
                <a16:creationId xmlns:a16="http://schemas.microsoft.com/office/drawing/2014/main" id="{B7EC2D21-E44E-4775-BBF3-7DC2C19E23F8}"/>
              </a:ext>
            </a:extLst>
          </p:cNvPr>
          <p:cNvSpPr txBox="1">
            <a:spLocks/>
          </p:cNvSpPr>
          <p:nvPr/>
        </p:nvSpPr>
        <p:spPr bwMode="auto">
          <a:xfrm>
            <a:off x="2852398" y="0"/>
            <a:ext cx="7815602" cy="1512094"/>
          </a:xfrm>
          <a:prstGeom prst="rect">
            <a:avLst/>
          </a:prstGeom>
          <a:noFill/>
          <a:ln w="9525">
            <a:noFill/>
            <a:miter lim="800000"/>
            <a:headEnd/>
            <a:tailEnd/>
          </a:ln>
        </p:spPr>
        <p:txBody>
          <a:bodyPr lIns="74615" tIns="37308" rIns="74615" bIns="37308" anchor="ctr"/>
          <a:lstStyle/>
          <a:p>
            <a:pPr algn="ctr" defTabSz="746078">
              <a:lnSpc>
                <a:spcPct val="90000"/>
              </a:lnSpc>
              <a:defRPr/>
            </a:pPr>
            <a:r>
              <a:rPr lang="en-US" altLang="en-US" sz="3600" spc="-5">
                <a:solidFill>
                  <a:srgbClr val="0000FF"/>
                </a:solidFill>
                <a:latin typeface="Arial Black" pitchFamily="34" charset="0"/>
                <a:ea typeface="+mj-ea"/>
                <a:cs typeface="Times New Roman"/>
              </a:rPr>
              <a:t>Single Layer Perceptron Model</a:t>
            </a:r>
            <a:br>
              <a:rPr lang="en-US" altLang="en-US" sz="3600" spc="-5">
                <a:solidFill>
                  <a:srgbClr val="0000FF"/>
                </a:solidFill>
                <a:latin typeface="Arial Black" pitchFamily="34" charset="0"/>
                <a:ea typeface="+mj-ea"/>
                <a:cs typeface="Times New Roman"/>
              </a:rPr>
            </a:br>
            <a:r>
              <a:rPr lang="en-IN" altLang="en-US" sz="3600" b="1">
                <a:ea typeface="+mj-ea"/>
              </a:rPr>
              <a:t> </a:t>
            </a:r>
            <a:r>
              <a:rPr lang="en-IN" altLang="en-US" sz="3600" spc="-5">
                <a:solidFill>
                  <a:srgbClr val="0000FF"/>
                </a:solidFill>
                <a:latin typeface="Arial Black" pitchFamily="34" charset="0"/>
                <a:ea typeface="+mj-ea"/>
                <a:cs typeface="Times New Roman"/>
              </a:rPr>
              <a:t>Algorithm</a:t>
            </a:r>
            <a:endParaRPr lang="en-US" altLang="en-US" sz="3600" spc="-5" dirty="0">
              <a:solidFill>
                <a:srgbClr val="0000FF"/>
              </a:solidFill>
              <a:latin typeface="Arial Black" pitchFamily="34" charset="0"/>
              <a:ea typeface="+mj-ea"/>
              <a:cs typeface="Times New Roman"/>
            </a:endParaRPr>
          </a:p>
        </p:txBody>
      </p:sp>
      <p:pic>
        <p:nvPicPr>
          <p:cNvPr id="6" name="Picture 5">
            <a:extLst>
              <a:ext uri="{FF2B5EF4-FFF2-40B4-BE49-F238E27FC236}">
                <a16:creationId xmlns:a16="http://schemas.microsoft.com/office/drawing/2014/main" id="{6325D63B-E162-48ED-9297-1A244471527B}"/>
              </a:ext>
            </a:extLst>
          </p:cNvPr>
          <p:cNvPicPr>
            <a:picLocks noChangeAspect="1"/>
          </p:cNvPicPr>
          <p:nvPr/>
        </p:nvPicPr>
        <p:blipFill>
          <a:blip r:embed="rId2"/>
          <a:stretch>
            <a:fillRect/>
          </a:stretch>
        </p:blipFill>
        <p:spPr>
          <a:xfrm>
            <a:off x="0" y="0"/>
            <a:ext cx="1348503" cy="1177781"/>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6" name="Picture 1">
            <a:extLst>
              <a:ext uri="{FF2B5EF4-FFF2-40B4-BE49-F238E27FC236}">
                <a16:creationId xmlns:a16="http://schemas.microsoft.com/office/drawing/2014/main" id="{DC055FA8-EB19-4E75-8BC3-8B271A0ADBB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6375" y="1486581"/>
            <a:ext cx="9030041" cy="38848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987" name="Slide Number Placeholder 3">
            <a:extLst>
              <a:ext uri="{FF2B5EF4-FFF2-40B4-BE49-F238E27FC236}">
                <a16:creationId xmlns:a16="http://schemas.microsoft.com/office/drawing/2014/main" id="{EB32D3EA-967B-4951-8C76-617032D10802}"/>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7">
                <a:solidFill>
                  <a:schemeClr val="tx1"/>
                </a:solidFill>
                <a:latin typeface="Arial" panose="020B0604020202020204" pitchFamily="34" charset="0"/>
                <a:cs typeface="Arial" panose="020B0604020202020204" pitchFamily="34" charset="0"/>
              </a:defRPr>
            </a:lvl1pPr>
            <a:lvl2pPr marL="741570" indent="-284042">
              <a:defRPr sz="1607">
                <a:solidFill>
                  <a:schemeClr val="tx1"/>
                </a:solidFill>
                <a:latin typeface="Arial" panose="020B0604020202020204" pitchFamily="34" charset="0"/>
                <a:cs typeface="Arial" panose="020B0604020202020204" pitchFamily="34" charset="0"/>
              </a:defRPr>
            </a:lvl2pPr>
            <a:lvl3pPr marL="1141269" indent="-227914">
              <a:defRPr sz="1607">
                <a:solidFill>
                  <a:schemeClr val="tx1"/>
                </a:solidFill>
                <a:latin typeface="Arial" panose="020B0604020202020204" pitchFamily="34" charset="0"/>
                <a:cs typeface="Arial" panose="020B0604020202020204" pitchFamily="34" charset="0"/>
              </a:defRPr>
            </a:lvl3pPr>
            <a:lvl4pPr marL="1598797" indent="-227914">
              <a:defRPr sz="1607">
                <a:solidFill>
                  <a:schemeClr val="tx1"/>
                </a:solidFill>
                <a:latin typeface="Arial" panose="020B0604020202020204" pitchFamily="34" charset="0"/>
                <a:cs typeface="Arial" panose="020B0604020202020204" pitchFamily="34" charset="0"/>
              </a:defRPr>
            </a:lvl4pPr>
            <a:lvl5pPr marL="2056325" indent="-227914">
              <a:defRPr sz="1607">
                <a:solidFill>
                  <a:schemeClr val="tx1"/>
                </a:solidFill>
                <a:latin typeface="Arial" panose="020B0604020202020204" pitchFamily="34" charset="0"/>
                <a:cs typeface="Arial" panose="020B0604020202020204" pitchFamily="34" charset="0"/>
              </a:defRPr>
            </a:lvl5pPr>
            <a:lvl6pPr marL="2546169" indent="-227914" defTabSz="799398" eaLnBrk="0" fontAlgn="base" hangingPunct="0">
              <a:spcBef>
                <a:spcPct val="0"/>
              </a:spcBef>
              <a:spcAft>
                <a:spcPct val="0"/>
              </a:spcAft>
              <a:defRPr sz="1607">
                <a:solidFill>
                  <a:schemeClr val="tx1"/>
                </a:solidFill>
                <a:latin typeface="Arial" panose="020B0604020202020204" pitchFamily="34" charset="0"/>
                <a:cs typeface="Arial" panose="020B0604020202020204" pitchFamily="34" charset="0"/>
              </a:defRPr>
            </a:lvl6pPr>
            <a:lvl7pPr marL="3036013" indent="-227914" defTabSz="799398" eaLnBrk="0" fontAlgn="base" hangingPunct="0">
              <a:spcBef>
                <a:spcPct val="0"/>
              </a:spcBef>
              <a:spcAft>
                <a:spcPct val="0"/>
              </a:spcAft>
              <a:defRPr sz="1607">
                <a:solidFill>
                  <a:schemeClr val="tx1"/>
                </a:solidFill>
                <a:latin typeface="Arial" panose="020B0604020202020204" pitchFamily="34" charset="0"/>
                <a:cs typeface="Arial" panose="020B0604020202020204" pitchFamily="34" charset="0"/>
              </a:defRPr>
            </a:lvl7pPr>
            <a:lvl8pPr marL="3525857" indent="-227914" defTabSz="799398" eaLnBrk="0" fontAlgn="base" hangingPunct="0">
              <a:spcBef>
                <a:spcPct val="0"/>
              </a:spcBef>
              <a:spcAft>
                <a:spcPct val="0"/>
              </a:spcAft>
              <a:defRPr sz="1607">
                <a:solidFill>
                  <a:schemeClr val="tx1"/>
                </a:solidFill>
                <a:latin typeface="Arial" panose="020B0604020202020204" pitchFamily="34" charset="0"/>
                <a:cs typeface="Arial" panose="020B0604020202020204" pitchFamily="34" charset="0"/>
              </a:defRPr>
            </a:lvl8pPr>
            <a:lvl9pPr marL="4015701" indent="-227914" defTabSz="799398" eaLnBrk="0" fontAlgn="base" hangingPunct="0">
              <a:spcBef>
                <a:spcPct val="0"/>
              </a:spcBef>
              <a:spcAft>
                <a:spcPct val="0"/>
              </a:spcAft>
              <a:defRPr sz="1607">
                <a:solidFill>
                  <a:schemeClr val="tx1"/>
                </a:solidFill>
                <a:latin typeface="Arial" panose="020B0604020202020204" pitchFamily="34" charset="0"/>
                <a:cs typeface="Arial" panose="020B0604020202020204" pitchFamily="34" charset="0"/>
              </a:defRPr>
            </a:lvl9pPr>
          </a:lstStyle>
          <a:p>
            <a:fld id="{9FB732CE-ADAC-441E-A836-BBBF713C73FB}" type="slidenum">
              <a:rPr lang="en-IN" altLang="en-US" sz="1071">
                <a:solidFill>
                  <a:srgbClr val="898989"/>
                </a:solidFill>
                <a:latin typeface="Calibri" panose="020F0502020204030204" pitchFamily="34" charset="0"/>
              </a:rPr>
              <a:pPr/>
              <a:t>38</a:t>
            </a:fld>
            <a:endParaRPr lang="en-IN" altLang="en-US" sz="1071">
              <a:solidFill>
                <a:srgbClr val="898989"/>
              </a:solidFill>
              <a:latin typeface="Calibri" panose="020F0502020204030204" pitchFamily="34" charset="0"/>
            </a:endParaRPr>
          </a:p>
        </p:txBody>
      </p:sp>
      <p:sp>
        <p:nvSpPr>
          <p:cNvPr id="40964" name="Title 1">
            <a:extLst>
              <a:ext uri="{FF2B5EF4-FFF2-40B4-BE49-F238E27FC236}">
                <a16:creationId xmlns:a16="http://schemas.microsoft.com/office/drawing/2014/main" id="{A5ACF17C-F748-4977-BC90-7608A32CBE1B}"/>
              </a:ext>
            </a:extLst>
          </p:cNvPr>
          <p:cNvSpPr txBox="1">
            <a:spLocks/>
          </p:cNvSpPr>
          <p:nvPr/>
        </p:nvSpPr>
        <p:spPr bwMode="auto">
          <a:xfrm>
            <a:off x="1775732" y="5645264"/>
            <a:ext cx="8892268" cy="894670"/>
          </a:xfrm>
          <a:prstGeom prst="rect">
            <a:avLst/>
          </a:prstGeom>
          <a:noFill/>
          <a:ln w="9525">
            <a:noFill/>
            <a:miter lim="800000"/>
            <a:headEnd/>
            <a:tailEnd/>
          </a:ln>
        </p:spPr>
        <p:txBody>
          <a:bodyPr lIns="74615" tIns="37308" rIns="74615" bIns="37308"/>
          <a:lstStyle/>
          <a:p>
            <a:pPr marL="367383" indent="-367383">
              <a:lnSpc>
                <a:spcPct val="90000"/>
              </a:lnSpc>
              <a:buFont typeface="Wingdings" panose="05000000000000000000" pitchFamily="2" charset="2"/>
              <a:buChar char="Ø"/>
              <a:defRPr/>
            </a:pPr>
            <a:r>
              <a:rPr lang="en-US" altLang="en-US" sz="2000" dirty="0">
                <a:solidFill>
                  <a:srgbClr val="00B050"/>
                </a:solidFill>
              </a:rPr>
              <a:t>Let us consider AND Gate as example for Linear separable and XOR Gate for Linear Inseparability</a:t>
            </a:r>
            <a:endParaRPr lang="en-US" altLang="en-US" sz="2000" b="1" baseline="-25000" dirty="0">
              <a:solidFill>
                <a:srgbClr val="00B050"/>
              </a:solidFill>
            </a:endParaRPr>
          </a:p>
        </p:txBody>
      </p:sp>
      <p:sp>
        <p:nvSpPr>
          <p:cNvPr id="7" name="Title 1">
            <a:extLst>
              <a:ext uri="{FF2B5EF4-FFF2-40B4-BE49-F238E27FC236}">
                <a16:creationId xmlns:a16="http://schemas.microsoft.com/office/drawing/2014/main" id="{42F7C9E6-78AB-44C8-9384-AE4E05854FFD}"/>
              </a:ext>
            </a:extLst>
          </p:cNvPr>
          <p:cNvSpPr txBox="1">
            <a:spLocks/>
          </p:cNvSpPr>
          <p:nvPr/>
        </p:nvSpPr>
        <p:spPr bwMode="auto">
          <a:xfrm>
            <a:off x="2852398" y="0"/>
            <a:ext cx="7815602" cy="1512094"/>
          </a:xfrm>
          <a:prstGeom prst="rect">
            <a:avLst/>
          </a:prstGeom>
          <a:noFill/>
          <a:ln w="9525">
            <a:noFill/>
            <a:miter lim="800000"/>
            <a:headEnd/>
            <a:tailEnd/>
          </a:ln>
        </p:spPr>
        <p:txBody>
          <a:bodyPr lIns="74615" tIns="37308" rIns="74615" bIns="37308" anchor="ctr"/>
          <a:lstStyle/>
          <a:p>
            <a:pPr algn="ctr" defTabSz="746078">
              <a:lnSpc>
                <a:spcPct val="90000"/>
              </a:lnSpc>
              <a:defRPr/>
            </a:pPr>
            <a:r>
              <a:rPr lang="en-US" altLang="en-US" sz="3600" spc="-5" dirty="0">
                <a:solidFill>
                  <a:srgbClr val="0000FF"/>
                </a:solidFill>
                <a:latin typeface="Arial Black" pitchFamily="34" charset="0"/>
                <a:ea typeface="+mj-ea"/>
                <a:cs typeface="Times New Roman"/>
              </a:rPr>
              <a:t>Linear separable &amp; Linear Inseparable issue</a:t>
            </a:r>
          </a:p>
        </p:txBody>
      </p:sp>
      <p:pic>
        <p:nvPicPr>
          <p:cNvPr id="6" name="Picture 5">
            <a:extLst>
              <a:ext uri="{FF2B5EF4-FFF2-40B4-BE49-F238E27FC236}">
                <a16:creationId xmlns:a16="http://schemas.microsoft.com/office/drawing/2014/main" id="{623E2116-3F05-4EAA-8C0E-EB7019A7BD96}"/>
              </a:ext>
            </a:extLst>
          </p:cNvPr>
          <p:cNvPicPr>
            <a:picLocks noChangeAspect="1"/>
          </p:cNvPicPr>
          <p:nvPr/>
        </p:nvPicPr>
        <p:blipFill>
          <a:blip r:embed="rId3"/>
          <a:stretch>
            <a:fillRect/>
          </a:stretch>
        </p:blipFill>
        <p:spPr>
          <a:xfrm>
            <a:off x="0" y="0"/>
            <a:ext cx="1348503" cy="1177781"/>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Number Placeholder 3">
            <a:extLst>
              <a:ext uri="{FF2B5EF4-FFF2-40B4-BE49-F238E27FC236}">
                <a16:creationId xmlns:a16="http://schemas.microsoft.com/office/drawing/2014/main" id="{0DB98C55-FF47-44DB-A56C-27410DA5B6DB}"/>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7">
                <a:solidFill>
                  <a:schemeClr val="tx1"/>
                </a:solidFill>
                <a:latin typeface="Arial" panose="020B0604020202020204" pitchFamily="34" charset="0"/>
                <a:cs typeface="Arial" panose="020B0604020202020204" pitchFamily="34" charset="0"/>
              </a:defRPr>
            </a:lvl1pPr>
            <a:lvl2pPr marL="741570" indent="-284042">
              <a:defRPr sz="1607">
                <a:solidFill>
                  <a:schemeClr val="tx1"/>
                </a:solidFill>
                <a:latin typeface="Arial" panose="020B0604020202020204" pitchFamily="34" charset="0"/>
                <a:cs typeface="Arial" panose="020B0604020202020204" pitchFamily="34" charset="0"/>
              </a:defRPr>
            </a:lvl2pPr>
            <a:lvl3pPr marL="1141269" indent="-227914">
              <a:defRPr sz="1607">
                <a:solidFill>
                  <a:schemeClr val="tx1"/>
                </a:solidFill>
                <a:latin typeface="Arial" panose="020B0604020202020204" pitchFamily="34" charset="0"/>
                <a:cs typeface="Arial" panose="020B0604020202020204" pitchFamily="34" charset="0"/>
              </a:defRPr>
            </a:lvl3pPr>
            <a:lvl4pPr marL="1598797" indent="-227914">
              <a:defRPr sz="1607">
                <a:solidFill>
                  <a:schemeClr val="tx1"/>
                </a:solidFill>
                <a:latin typeface="Arial" panose="020B0604020202020204" pitchFamily="34" charset="0"/>
                <a:cs typeface="Arial" panose="020B0604020202020204" pitchFamily="34" charset="0"/>
              </a:defRPr>
            </a:lvl4pPr>
            <a:lvl5pPr marL="2056325" indent="-227914">
              <a:defRPr sz="1607">
                <a:solidFill>
                  <a:schemeClr val="tx1"/>
                </a:solidFill>
                <a:latin typeface="Arial" panose="020B0604020202020204" pitchFamily="34" charset="0"/>
                <a:cs typeface="Arial" panose="020B0604020202020204" pitchFamily="34" charset="0"/>
              </a:defRPr>
            </a:lvl5pPr>
            <a:lvl6pPr marL="2546169" indent="-227914" defTabSz="799398" eaLnBrk="0" fontAlgn="base" hangingPunct="0">
              <a:spcBef>
                <a:spcPct val="0"/>
              </a:spcBef>
              <a:spcAft>
                <a:spcPct val="0"/>
              </a:spcAft>
              <a:defRPr sz="1607">
                <a:solidFill>
                  <a:schemeClr val="tx1"/>
                </a:solidFill>
                <a:latin typeface="Arial" panose="020B0604020202020204" pitchFamily="34" charset="0"/>
                <a:cs typeface="Arial" panose="020B0604020202020204" pitchFamily="34" charset="0"/>
              </a:defRPr>
            </a:lvl6pPr>
            <a:lvl7pPr marL="3036013" indent="-227914" defTabSz="799398" eaLnBrk="0" fontAlgn="base" hangingPunct="0">
              <a:spcBef>
                <a:spcPct val="0"/>
              </a:spcBef>
              <a:spcAft>
                <a:spcPct val="0"/>
              </a:spcAft>
              <a:defRPr sz="1607">
                <a:solidFill>
                  <a:schemeClr val="tx1"/>
                </a:solidFill>
                <a:latin typeface="Arial" panose="020B0604020202020204" pitchFamily="34" charset="0"/>
                <a:cs typeface="Arial" panose="020B0604020202020204" pitchFamily="34" charset="0"/>
              </a:defRPr>
            </a:lvl7pPr>
            <a:lvl8pPr marL="3525857" indent="-227914" defTabSz="799398" eaLnBrk="0" fontAlgn="base" hangingPunct="0">
              <a:spcBef>
                <a:spcPct val="0"/>
              </a:spcBef>
              <a:spcAft>
                <a:spcPct val="0"/>
              </a:spcAft>
              <a:defRPr sz="1607">
                <a:solidFill>
                  <a:schemeClr val="tx1"/>
                </a:solidFill>
                <a:latin typeface="Arial" panose="020B0604020202020204" pitchFamily="34" charset="0"/>
                <a:cs typeface="Arial" panose="020B0604020202020204" pitchFamily="34" charset="0"/>
              </a:defRPr>
            </a:lvl8pPr>
            <a:lvl9pPr marL="4015701" indent="-227914" defTabSz="799398" eaLnBrk="0" fontAlgn="base" hangingPunct="0">
              <a:spcBef>
                <a:spcPct val="0"/>
              </a:spcBef>
              <a:spcAft>
                <a:spcPct val="0"/>
              </a:spcAft>
              <a:defRPr sz="1607">
                <a:solidFill>
                  <a:schemeClr val="tx1"/>
                </a:solidFill>
                <a:latin typeface="Arial" panose="020B0604020202020204" pitchFamily="34" charset="0"/>
                <a:cs typeface="Arial" panose="020B0604020202020204" pitchFamily="34" charset="0"/>
              </a:defRPr>
            </a:lvl9pPr>
          </a:lstStyle>
          <a:p>
            <a:fld id="{73306168-ADCF-413E-A204-75F2D2892C78}" type="slidenum">
              <a:rPr lang="en-IN" altLang="en-US" sz="1071">
                <a:solidFill>
                  <a:srgbClr val="898989"/>
                </a:solidFill>
                <a:latin typeface="Calibri" panose="020F0502020204030204" pitchFamily="34" charset="0"/>
              </a:rPr>
              <a:pPr/>
              <a:t>39</a:t>
            </a:fld>
            <a:endParaRPr lang="en-IN" altLang="en-US" sz="1071">
              <a:solidFill>
                <a:srgbClr val="898989"/>
              </a:solidFill>
              <a:latin typeface="Calibri" panose="020F0502020204030204" pitchFamily="34" charset="0"/>
            </a:endParaRPr>
          </a:p>
        </p:txBody>
      </p:sp>
      <p:sp>
        <p:nvSpPr>
          <p:cNvPr id="40964" name="Title 1">
            <a:extLst>
              <a:ext uri="{FF2B5EF4-FFF2-40B4-BE49-F238E27FC236}">
                <a16:creationId xmlns:a16="http://schemas.microsoft.com/office/drawing/2014/main" id="{C566C837-5E20-4DA0-90A6-62D00FC50662}"/>
              </a:ext>
            </a:extLst>
          </p:cNvPr>
          <p:cNvSpPr txBox="1">
            <a:spLocks/>
          </p:cNvSpPr>
          <p:nvPr/>
        </p:nvSpPr>
        <p:spPr bwMode="auto">
          <a:xfrm>
            <a:off x="1877786" y="5123090"/>
            <a:ext cx="8892268" cy="894670"/>
          </a:xfrm>
          <a:prstGeom prst="rect">
            <a:avLst/>
          </a:prstGeom>
          <a:noFill/>
          <a:ln w="9525">
            <a:noFill/>
            <a:miter lim="800000"/>
            <a:headEnd/>
            <a:tailEnd/>
          </a:ln>
        </p:spPr>
        <p:txBody>
          <a:bodyPr lIns="74615" tIns="37308" rIns="74615" bIns="37308"/>
          <a:lstStyle/>
          <a:p>
            <a:pPr marL="367383" indent="-367383">
              <a:lnSpc>
                <a:spcPct val="90000"/>
              </a:lnSpc>
              <a:buFont typeface="Wingdings" panose="05000000000000000000" pitchFamily="2" charset="2"/>
              <a:buChar char="Ø"/>
              <a:defRPr/>
            </a:pPr>
            <a:r>
              <a:rPr lang="en-US" altLang="en-US" sz="2000" dirty="0">
                <a:solidFill>
                  <a:srgbClr val="00B050"/>
                </a:solidFill>
              </a:rPr>
              <a:t>Let us consider AND Gate as example for Linear separable analysis</a:t>
            </a:r>
            <a:endParaRPr lang="en-US" altLang="en-US" sz="2000" b="1" baseline="-25000" dirty="0">
              <a:solidFill>
                <a:srgbClr val="00B050"/>
              </a:solidFill>
            </a:endParaRPr>
          </a:p>
        </p:txBody>
      </p:sp>
      <p:sp>
        <p:nvSpPr>
          <p:cNvPr id="7" name="Title 1">
            <a:extLst>
              <a:ext uri="{FF2B5EF4-FFF2-40B4-BE49-F238E27FC236}">
                <a16:creationId xmlns:a16="http://schemas.microsoft.com/office/drawing/2014/main" id="{113C46AB-6297-4077-B0BE-C313FFEE6958}"/>
              </a:ext>
            </a:extLst>
          </p:cNvPr>
          <p:cNvSpPr txBox="1">
            <a:spLocks/>
          </p:cNvSpPr>
          <p:nvPr/>
        </p:nvSpPr>
        <p:spPr bwMode="auto">
          <a:xfrm>
            <a:off x="2852398" y="-49326"/>
            <a:ext cx="7815602" cy="1512094"/>
          </a:xfrm>
          <a:prstGeom prst="rect">
            <a:avLst/>
          </a:prstGeom>
          <a:noFill/>
          <a:ln w="9525">
            <a:noFill/>
            <a:miter lim="800000"/>
            <a:headEnd/>
            <a:tailEnd/>
          </a:ln>
        </p:spPr>
        <p:txBody>
          <a:bodyPr lIns="74615" tIns="37308" rIns="74615" bIns="37308" anchor="ctr"/>
          <a:lstStyle/>
          <a:p>
            <a:pPr algn="ctr" defTabSz="746078">
              <a:lnSpc>
                <a:spcPct val="90000"/>
              </a:lnSpc>
              <a:defRPr/>
            </a:pPr>
            <a:r>
              <a:rPr lang="en-US" altLang="en-US" sz="3600" spc="-5" dirty="0">
                <a:solidFill>
                  <a:srgbClr val="0000FF"/>
                </a:solidFill>
                <a:latin typeface="Arial Black" pitchFamily="34" charset="0"/>
                <a:ea typeface="+mj-ea"/>
                <a:cs typeface="Times New Roman"/>
              </a:rPr>
              <a:t>Linear separable &amp; Linear Inseparable issue</a:t>
            </a:r>
          </a:p>
        </p:txBody>
      </p:sp>
      <p:cxnSp>
        <p:nvCxnSpPr>
          <p:cNvPr id="4" name="Straight Arrow Connector 3">
            <a:extLst>
              <a:ext uri="{FF2B5EF4-FFF2-40B4-BE49-F238E27FC236}">
                <a16:creationId xmlns:a16="http://schemas.microsoft.com/office/drawing/2014/main" id="{59B74DC8-316B-4D22-8DBD-FA7BE0ED0973}"/>
              </a:ext>
            </a:extLst>
          </p:cNvPr>
          <p:cNvCxnSpPr>
            <a:cxnSpLocks/>
          </p:cNvCxnSpPr>
          <p:nvPr/>
        </p:nvCxnSpPr>
        <p:spPr>
          <a:xfrm flipV="1">
            <a:off x="2712925" y="1848872"/>
            <a:ext cx="0" cy="24033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5528CD61-85C4-4D2A-9634-8CB183E38246}"/>
              </a:ext>
            </a:extLst>
          </p:cNvPr>
          <p:cNvCxnSpPr/>
          <p:nvPr/>
        </p:nvCxnSpPr>
        <p:spPr>
          <a:xfrm>
            <a:off x="2704420" y="4252232"/>
            <a:ext cx="254113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BC87D7FB-D9D8-4F23-96C7-5A9B1E03B86E}"/>
              </a:ext>
            </a:extLst>
          </p:cNvPr>
          <p:cNvCxnSpPr/>
          <p:nvPr/>
        </p:nvCxnSpPr>
        <p:spPr>
          <a:xfrm>
            <a:off x="2583657" y="2005354"/>
            <a:ext cx="2661897" cy="2513920"/>
          </a:xfrm>
          <a:prstGeom prst="line">
            <a:avLst/>
          </a:prstGeom>
        </p:spPr>
        <p:style>
          <a:lnRef idx="1">
            <a:schemeClr val="accent4"/>
          </a:lnRef>
          <a:fillRef idx="0">
            <a:schemeClr val="accent4"/>
          </a:fillRef>
          <a:effectRef idx="0">
            <a:schemeClr val="accent4"/>
          </a:effectRef>
          <a:fontRef idx="minor">
            <a:schemeClr val="tx1"/>
          </a:fontRef>
        </p:style>
      </p:cxnSp>
      <p:sp>
        <p:nvSpPr>
          <p:cNvPr id="43016" name="TextBox 13">
            <a:extLst>
              <a:ext uri="{FF2B5EF4-FFF2-40B4-BE49-F238E27FC236}">
                <a16:creationId xmlns:a16="http://schemas.microsoft.com/office/drawing/2014/main" id="{2D72DCC2-DA15-48E6-B048-2084F779B05C}"/>
              </a:ext>
            </a:extLst>
          </p:cNvPr>
          <p:cNvSpPr txBox="1">
            <a:spLocks noChangeArrowheads="1"/>
          </p:cNvSpPr>
          <p:nvPr/>
        </p:nvSpPr>
        <p:spPr bwMode="auto">
          <a:xfrm>
            <a:off x="2333626" y="4381500"/>
            <a:ext cx="610621" cy="3892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IN" altLang="en-US" sz="1929"/>
              <a:t>0,0</a:t>
            </a:r>
          </a:p>
        </p:txBody>
      </p:sp>
      <p:sp>
        <p:nvSpPr>
          <p:cNvPr id="43017" name="TextBox 15">
            <a:extLst>
              <a:ext uri="{FF2B5EF4-FFF2-40B4-BE49-F238E27FC236}">
                <a16:creationId xmlns:a16="http://schemas.microsoft.com/office/drawing/2014/main" id="{AF3C74AF-4140-4D72-A3B2-8BA8E11DCCEB}"/>
              </a:ext>
            </a:extLst>
          </p:cNvPr>
          <p:cNvSpPr txBox="1">
            <a:spLocks noChangeArrowheads="1"/>
          </p:cNvSpPr>
          <p:nvPr/>
        </p:nvSpPr>
        <p:spPr bwMode="auto">
          <a:xfrm>
            <a:off x="4478451" y="4439331"/>
            <a:ext cx="610620" cy="3892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IN" altLang="en-US" sz="1929"/>
              <a:t>0,1</a:t>
            </a:r>
          </a:p>
        </p:txBody>
      </p:sp>
      <p:sp>
        <p:nvSpPr>
          <p:cNvPr id="43018" name="TextBox 16">
            <a:extLst>
              <a:ext uri="{FF2B5EF4-FFF2-40B4-BE49-F238E27FC236}">
                <a16:creationId xmlns:a16="http://schemas.microsoft.com/office/drawing/2014/main" id="{1353BD8A-6206-41D5-B02D-0F83AF8E4150}"/>
              </a:ext>
            </a:extLst>
          </p:cNvPr>
          <p:cNvSpPr txBox="1">
            <a:spLocks noChangeArrowheads="1"/>
          </p:cNvSpPr>
          <p:nvPr/>
        </p:nvSpPr>
        <p:spPr bwMode="auto">
          <a:xfrm>
            <a:off x="1945822" y="2248581"/>
            <a:ext cx="610621" cy="3892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IN" altLang="en-US" sz="1929"/>
              <a:t>1,0</a:t>
            </a:r>
          </a:p>
        </p:txBody>
      </p:sp>
      <p:sp>
        <p:nvSpPr>
          <p:cNvPr id="43019" name="TextBox 18">
            <a:extLst>
              <a:ext uri="{FF2B5EF4-FFF2-40B4-BE49-F238E27FC236}">
                <a16:creationId xmlns:a16="http://schemas.microsoft.com/office/drawing/2014/main" id="{3FC97B45-9534-4863-979C-FF2D4060D176}"/>
              </a:ext>
            </a:extLst>
          </p:cNvPr>
          <p:cNvSpPr txBox="1">
            <a:spLocks noChangeArrowheads="1"/>
          </p:cNvSpPr>
          <p:nvPr/>
        </p:nvSpPr>
        <p:spPr bwMode="auto">
          <a:xfrm>
            <a:off x="4709773" y="2066586"/>
            <a:ext cx="610620" cy="3892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IN" altLang="en-US" sz="1929"/>
              <a:t>1,1</a:t>
            </a:r>
          </a:p>
        </p:txBody>
      </p:sp>
      <p:sp>
        <p:nvSpPr>
          <p:cNvPr id="21" name="Oval 20">
            <a:extLst>
              <a:ext uri="{FF2B5EF4-FFF2-40B4-BE49-F238E27FC236}">
                <a16:creationId xmlns:a16="http://schemas.microsoft.com/office/drawing/2014/main" id="{4C05E37B-570B-410E-AE0B-7C1D0ADAC62E}"/>
              </a:ext>
            </a:extLst>
          </p:cNvPr>
          <p:cNvSpPr/>
          <p:nvPr/>
        </p:nvSpPr>
        <p:spPr>
          <a:xfrm>
            <a:off x="2639786" y="2338729"/>
            <a:ext cx="147978" cy="16668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sz="1929"/>
          </a:p>
        </p:txBody>
      </p:sp>
      <p:sp>
        <p:nvSpPr>
          <p:cNvPr id="23" name="Oval 22">
            <a:extLst>
              <a:ext uri="{FF2B5EF4-FFF2-40B4-BE49-F238E27FC236}">
                <a16:creationId xmlns:a16="http://schemas.microsoft.com/office/drawing/2014/main" id="{53F44630-A186-4773-BA4A-A1AFE1014C4E}"/>
              </a:ext>
            </a:extLst>
          </p:cNvPr>
          <p:cNvSpPr/>
          <p:nvPr/>
        </p:nvSpPr>
        <p:spPr>
          <a:xfrm>
            <a:off x="2629581" y="4136572"/>
            <a:ext cx="147978" cy="16668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sz="1929"/>
          </a:p>
        </p:txBody>
      </p:sp>
      <p:sp>
        <p:nvSpPr>
          <p:cNvPr id="24" name="Oval 23">
            <a:extLst>
              <a:ext uri="{FF2B5EF4-FFF2-40B4-BE49-F238E27FC236}">
                <a16:creationId xmlns:a16="http://schemas.microsoft.com/office/drawing/2014/main" id="{D7936BE5-C69D-4970-B267-A3203D4DE9ED}"/>
              </a:ext>
            </a:extLst>
          </p:cNvPr>
          <p:cNvSpPr/>
          <p:nvPr/>
        </p:nvSpPr>
        <p:spPr>
          <a:xfrm>
            <a:off x="4634934" y="4168889"/>
            <a:ext cx="147977" cy="16668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sz="1929"/>
          </a:p>
        </p:txBody>
      </p:sp>
      <p:sp>
        <p:nvSpPr>
          <p:cNvPr id="26" name="Oval 25">
            <a:extLst>
              <a:ext uri="{FF2B5EF4-FFF2-40B4-BE49-F238E27FC236}">
                <a16:creationId xmlns:a16="http://schemas.microsoft.com/office/drawing/2014/main" id="{5A8B4D28-A8C0-4A88-A5A3-2AE07ABF45AC}"/>
              </a:ext>
            </a:extLst>
          </p:cNvPr>
          <p:cNvSpPr/>
          <p:nvPr/>
        </p:nvSpPr>
        <p:spPr>
          <a:xfrm>
            <a:off x="4634934" y="2357438"/>
            <a:ext cx="212611" cy="212612"/>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sz="1929"/>
          </a:p>
        </p:txBody>
      </p:sp>
      <p:sp>
        <p:nvSpPr>
          <p:cNvPr id="28" name="Oval 27">
            <a:extLst>
              <a:ext uri="{FF2B5EF4-FFF2-40B4-BE49-F238E27FC236}">
                <a16:creationId xmlns:a16="http://schemas.microsoft.com/office/drawing/2014/main" id="{6C106FFC-919A-4D61-8A5C-0F4A453E5518}"/>
              </a:ext>
            </a:extLst>
          </p:cNvPr>
          <p:cNvSpPr/>
          <p:nvPr/>
        </p:nvSpPr>
        <p:spPr>
          <a:xfrm>
            <a:off x="2917032" y="5934416"/>
            <a:ext cx="212611" cy="212611"/>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sz="1929"/>
          </a:p>
        </p:txBody>
      </p:sp>
      <p:cxnSp>
        <p:nvCxnSpPr>
          <p:cNvPr id="31" name="Straight Arrow Connector 30">
            <a:extLst>
              <a:ext uri="{FF2B5EF4-FFF2-40B4-BE49-F238E27FC236}">
                <a16:creationId xmlns:a16="http://schemas.microsoft.com/office/drawing/2014/main" id="{11B590FC-F9E7-486E-91E5-D5CF3549226B}"/>
              </a:ext>
            </a:extLst>
          </p:cNvPr>
          <p:cNvCxnSpPr/>
          <p:nvPr/>
        </p:nvCxnSpPr>
        <p:spPr>
          <a:xfrm>
            <a:off x="3228295" y="6036469"/>
            <a:ext cx="54088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3026" name="TextBox 31">
            <a:extLst>
              <a:ext uri="{FF2B5EF4-FFF2-40B4-BE49-F238E27FC236}">
                <a16:creationId xmlns:a16="http://schemas.microsoft.com/office/drawing/2014/main" id="{479FBDBF-5ECE-4A1C-952D-B75B43B51A97}"/>
              </a:ext>
            </a:extLst>
          </p:cNvPr>
          <p:cNvSpPr txBox="1">
            <a:spLocks noChangeArrowheads="1"/>
          </p:cNvSpPr>
          <p:nvPr/>
        </p:nvSpPr>
        <p:spPr bwMode="auto">
          <a:xfrm>
            <a:off x="3974988" y="5852773"/>
            <a:ext cx="2956152" cy="6860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IN" altLang="en-US" sz="1929"/>
              <a:t>Denotes a Binary Value of ‘1’</a:t>
            </a:r>
          </a:p>
        </p:txBody>
      </p:sp>
      <p:sp>
        <p:nvSpPr>
          <p:cNvPr id="33" name="Oval 32">
            <a:extLst>
              <a:ext uri="{FF2B5EF4-FFF2-40B4-BE49-F238E27FC236}">
                <a16:creationId xmlns:a16="http://schemas.microsoft.com/office/drawing/2014/main" id="{A052D41A-21C0-405C-B6D8-AF36FF38AE7E}"/>
              </a:ext>
            </a:extLst>
          </p:cNvPr>
          <p:cNvSpPr/>
          <p:nvPr/>
        </p:nvSpPr>
        <p:spPr>
          <a:xfrm>
            <a:off x="2940844" y="6354536"/>
            <a:ext cx="147977" cy="16668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sz="1929"/>
          </a:p>
        </p:txBody>
      </p:sp>
      <p:cxnSp>
        <p:nvCxnSpPr>
          <p:cNvPr id="37" name="Straight Arrow Connector 36">
            <a:extLst>
              <a:ext uri="{FF2B5EF4-FFF2-40B4-BE49-F238E27FC236}">
                <a16:creationId xmlns:a16="http://schemas.microsoft.com/office/drawing/2014/main" id="{DE66BF73-7F33-4522-B8FF-0F50E9F49796}"/>
              </a:ext>
            </a:extLst>
          </p:cNvPr>
          <p:cNvCxnSpPr/>
          <p:nvPr/>
        </p:nvCxnSpPr>
        <p:spPr>
          <a:xfrm>
            <a:off x="3228295" y="6437880"/>
            <a:ext cx="54088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3029" name="TextBox 33">
            <a:extLst>
              <a:ext uri="{FF2B5EF4-FFF2-40B4-BE49-F238E27FC236}">
                <a16:creationId xmlns:a16="http://schemas.microsoft.com/office/drawing/2014/main" id="{A100D817-157A-4EF9-BDA0-3B7A910A53C0}"/>
              </a:ext>
            </a:extLst>
          </p:cNvPr>
          <p:cNvSpPr txBox="1">
            <a:spLocks noChangeArrowheads="1"/>
          </p:cNvSpPr>
          <p:nvPr/>
        </p:nvSpPr>
        <p:spPr bwMode="auto">
          <a:xfrm>
            <a:off x="4017509" y="6252483"/>
            <a:ext cx="2956152" cy="6860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IN" altLang="en-US" sz="1929"/>
              <a:t>Denotes a Binary Value of ‘0’</a:t>
            </a:r>
          </a:p>
        </p:txBody>
      </p:sp>
      <p:cxnSp>
        <p:nvCxnSpPr>
          <p:cNvPr id="39" name="Straight Arrow Connector 38">
            <a:extLst>
              <a:ext uri="{FF2B5EF4-FFF2-40B4-BE49-F238E27FC236}">
                <a16:creationId xmlns:a16="http://schemas.microsoft.com/office/drawing/2014/main" id="{09F4028B-69C7-4D23-9A40-209666BB634A}"/>
              </a:ext>
            </a:extLst>
          </p:cNvPr>
          <p:cNvCxnSpPr/>
          <p:nvPr/>
        </p:nvCxnSpPr>
        <p:spPr>
          <a:xfrm>
            <a:off x="4017509" y="3289527"/>
            <a:ext cx="113619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3031" name="TextBox 39">
            <a:extLst>
              <a:ext uri="{FF2B5EF4-FFF2-40B4-BE49-F238E27FC236}">
                <a16:creationId xmlns:a16="http://schemas.microsoft.com/office/drawing/2014/main" id="{45359684-8384-455D-A9B7-910D728EC2EA}"/>
              </a:ext>
            </a:extLst>
          </p:cNvPr>
          <p:cNvSpPr txBox="1">
            <a:spLocks noChangeArrowheads="1"/>
          </p:cNvSpPr>
          <p:nvPr/>
        </p:nvSpPr>
        <p:spPr bwMode="auto">
          <a:xfrm>
            <a:off x="5272768" y="3099027"/>
            <a:ext cx="2871107" cy="3892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IN" altLang="en-US" sz="1929"/>
              <a:t>Decision Boundary Line </a:t>
            </a:r>
          </a:p>
        </p:txBody>
      </p:sp>
      <p:sp>
        <p:nvSpPr>
          <p:cNvPr id="43032" name="TextBox 40">
            <a:extLst>
              <a:ext uri="{FF2B5EF4-FFF2-40B4-BE49-F238E27FC236}">
                <a16:creationId xmlns:a16="http://schemas.microsoft.com/office/drawing/2014/main" id="{DAB49C38-4E87-4D42-8468-704C87160359}"/>
              </a:ext>
            </a:extLst>
          </p:cNvPr>
          <p:cNvSpPr txBox="1">
            <a:spLocks noChangeArrowheads="1"/>
          </p:cNvSpPr>
          <p:nvPr/>
        </p:nvSpPr>
        <p:spPr bwMode="auto">
          <a:xfrm>
            <a:off x="6096000" y="3765777"/>
            <a:ext cx="2020661" cy="1279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IN" altLang="en-US" sz="1929"/>
              <a:t>B</a:t>
            </a:r>
            <a:r>
              <a:rPr lang="en-IN" altLang="en-US" sz="1929" baseline="-25000"/>
              <a:t>0</a:t>
            </a:r>
            <a:r>
              <a:rPr lang="en-IN" altLang="en-US" sz="1929"/>
              <a:t>+w</a:t>
            </a:r>
            <a:r>
              <a:rPr lang="en-IN" altLang="en-US" sz="1929" baseline="-25000"/>
              <a:t>1</a:t>
            </a:r>
            <a:r>
              <a:rPr lang="en-IN" altLang="en-US" sz="1929"/>
              <a:t>x</a:t>
            </a:r>
            <a:r>
              <a:rPr lang="en-IN" altLang="en-US" sz="1929" baseline="-25000"/>
              <a:t>1</a:t>
            </a:r>
            <a:r>
              <a:rPr lang="en-IN" altLang="en-US" sz="1929"/>
              <a:t>+w</a:t>
            </a:r>
            <a:r>
              <a:rPr lang="en-IN" altLang="en-US" sz="1929" baseline="-25000"/>
              <a:t>2</a:t>
            </a:r>
            <a:r>
              <a:rPr lang="en-IN" altLang="en-US" sz="1929"/>
              <a:t>x</a:t>
            </a:r>
            <a:r>
              <a:rPr lang="en-IN" altLang="en-US" sz="1929" baseline="-25000"/>
              <a:t>2</a:t>
            </a:r>
            <a:r>
              <a:rPr lang="en-IN" altLang="en-US" sz="1929"/>
              <a:t> =0</a:t>
            </a:r>
          </a:p>
          <a:p>
            <a:r>
              <a:rPr lang="en-IN" altLang="en-US" sz="1929"/>
              <a:t>w</a:t>
            </a:r>
            <a:r>
              <a:rPr lang="en-IN" altLang="en-US" sz="1929" baseline="-25000"/>
              <a:t>2</a:t>
            </a:r>
            <a:r>
              <a:rPr lang="en-IN" altLang="en-US" sz="1929"/>
              <a:t>x</a:t>
            </a:r>
            <a:r>
              <a:rPr lang="en-IN" altLang="en-US" sz="1929" baseline="-25000"/>
              <a:t>2</a:t>
            </a:r>
            <a:r>
              <a:rPr lang="en-IN" altLang="en-US" sz="1929"/>
              <a:t> = - B</a:t>
            </a:r>
            <a:r>
              <a:rPr lang="en-IN" altLang="en-US" sz="1929" baseline="-25000"/>
              <a:t>0</a:t>
            </a:r>
            <a:r>
              <a:rPr lang="en-IN" altLang="en-US" sz="1929" b="1" baseline="-25000"/>
              <a:t> </a:t>
            </a:r>
            <a:r>
              <a:rPr lang="en-IN" altLang="en-US" sz="1929" b="1"/>
              <a:t>-</a:t>
            </a:r>
            <a:r>
              <a:rPr lang="en-IN" altLang="en-US" sz="1929"/>
              <a:t> w</a:t>
            </a:r>
            <a:r>
              <a:rPr lang="en-IN" altLang="en-US" sz="1929" baseline="-25000"/>
              <a:t>1</a:t>
            </a:r>
            <a:r>
              <a:rPr lang="en-IN" altLang="en-US" sz="1929"/>
              <a:t>x</a:t>
            </a:r>
            <a:r>
              <a:rPr lang="en-IN" altLang="en-US" sz="1929" baseline="-25000"/>
              <a:t>1</a:t>
            </a:r>
          </a:p>
          <a:p>
            <a:r>
              <a:rPr lang="en-IN" altLang="en-US" sz="1929"/>
              <a:t>  X</a:t>
            </a:r>
            <a:r>
              <a:rPr lang="en-IN" altLang="en-US" sz="1929" baseline="-25000"/>
              <a:t>2</a:t>
            </a:r>
            <a:r>
              <a:rPr lang="en-IN" altLang="en-US" sz="1929"/>
              <a:t>  = - B</a:t>
            </a:r>
            <a:r>
              <a:rPr lang="en-IN" altLang="en-US" sz="1929" baseline="-25000"/>
              <a:t>0</a:t>
            </a:r>
            <a:r>
              <a:rPr lang="en-IN" altLang="en-US" sz="1929" b="1" baseline="-25000"/>
              <a:t> </a:t>
            </a:r>
            <a:r>
              <a:rPr lang="en-IN" altLang="en-US" sz="1929" b="1"/>
              <a:t>-</a:t>
            </a:r>
            <a:r>
              <a:rPr lang="en-IN" altLang="en-US" sz="1929"/>
              <a:t>  w</a:t>
            </a:r>
            <a:r>
              <a:rPr lang="en-IN" altLang="en-US" sz="1929" baseline="-25000"/>
              <a:t>1  </a:t>
            </a:r>
            <a:r>
              <a:rPr lang="en-IN" altLang="en-US" sz="1929"/>
              <a:t>x</a:t>
            </a:r>
            <a:r>
              <a:rPr lang="en-IN" altLang="en-US" sz="1929" baseline="-25000"/>
              <a:t>1</a:t>
            </a:r>
          </a:p>
          <a:p>
            <a:r>
              <a:rPr lang="en-IN" altLang="en-US" sz="1929"/>
              <a:t>             w</a:t>
            </a:r>
            <a:r>
              <a:rPr lang="en-IN" altLang="en-US" sz="1929" baseline="-25000"/>
              <a:t>2      </a:t>
            </a:r>
            <a:r>
              <a:rPr lang="en-IN" altLang="en-US" sz="1929"/>
              <a:t>w</a:t>
            </a:r>
            <a:r>
              <a:rPr lang="en-IN" altLang="en-US" sz="1929" baseline="-25000"/>
              <a:t>2</a:t>
            </a:r>
            <a:endParaRPr lang="en-IN" altLang="en-US" sz="1929"/>
          </a:p>
        </p:txBody>
      </p:sp>
      <p:cxnSp>
        <p:nvCxnSpPr>
          <p:cNvPr id="44" name="Straight Connector 43">
            <a:extLst>
              <a:ext uri="{FF2B5EF4-FFF2-40B4-BE49-F238E27FC236}">
                <a16:creationId xmlns:a16="http://schemas.microsoft.com/office/drawing/2014/main" id="{F218BFED-D888-49D2-9109-CC2871103F64}"/>
              </a:ext>
            </a:extLst>
          </p:cNvPr>
          <p:cNvCxnSpPr/>
          <p:nvPr/>
        </p:nvCxnSpPr>
        <p:spPr>
          <a:xfrm>
            <a:off x="6835889" y="4575402"/>
            <a:ext cx="304459" cy="0"/>
          </a:xfrm>
          <a:prstGeom prst="line">
            <a:avLst/>
          </a:prstGeom>
        </p:spPr>
        <p:style>
          <a:lnRef idx="1">
            <a:schemeClr val="dk1"/>
          </a:lnRef>
          <a:fillRef idx="0">
            <a:schemeClr val="dk1"/>
          </a:fillRef>
          <a:effectRef idx="0">
            <a:schemeClr val="dk1"/>
          </a:effectRef>
          <a:fontRef idx="minor">
            <a:schemeClr val="tx1"/>
          </a:fontRef>
        </p:style>
      </p:cxnSp>
      <p:cxnSp>
        <p:nvCxnSpPr>
          <p:cNvPr id="47" name="Straight Connector 46">
            <a:extLst>
              <a:ext uri="{FF2B5EF4-FFF2-40B4-BE49-F238E27FC236}">
                <a16:creationId xmlns:a16="http://schemas.microsoft.com/office/drawing/2014/main" id="{4A72236E-E5AE-4166-850D-C832B19F7D41}"/>
              </a:ext>
            </a:extLst>
          </p:cNvPr>
          <p:cNvCxnSpPr>
            <a:cxnSpLocks/>
          </p:cNvCxnSpPr>
          <p:nvPr/>
        </p:nvCxnSpPr>
        <p:spPr>
          <a:xfrm>
            <a:off x="7378474" y="4553291"/>
            <a:ext cx="153080" cy="0"/>
          </a:xfrm>
          <a:prstGeom prst="line">
            <a:avLst/>
          </a:prstGeom>
        </p:spPr>
        <p:style>
          <a:lnRef idx="1">
            <a:schemeClr val="dk1"/>
          </a:lnRef>
          <a:fillRef idx="0">
            <a:schemeClr val="dk1"/>
          </a:fillRef>
          <a:effectRef idx="0">
            <a:schemeClr val="dk1"/>
          </a:effectRef>
          <a:fontRef idx="minor">
            <a:schemeClr val="tx1"/>
          </a:fontRef>
        </p:style>
      </p:cxnSp>
      <p:cxnSp>
        <p:nvCxnSpPr>
          <p:cNvPr id="49" name="Straight Arrow Connector 48">
            <a:extLst>
              <a:ext uri="{FF2B5EF4-FFF2-40B4-BE49-F238E27FC236}">
                <a16:creationId xmlns:a16="http://schemas.microsoft.com/office/drawing/2014/main" id="{E5C6E072-DC42-4E09-99F5-049C9F3D07D5}"/>
              </a:ext>
            </a:extLst>
          </p:cNvPr>
          <p:cNvCxnSpPr>
            <a:cxnSpLocks/>
          </p:cNvCxnSpPr>
          <p:nvPr/>
        </p:nvCxnSpPr>
        <p:spPr>
          <a:xfrm>
            <a:off x="7941469" y="4503964"/>
            <a:ext cx="66675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3036" name="TextBox 47">
            <a:extLst>
              <a:ext uri="{FF2B5EF4-FFF2-40B4-BE49-F238E27FC236}">
                <a16:creationId xmlns:a16="http://schemas.microsoft.com/office/drawing/2014/main" id="{E5D836DB-8BC6-4421-AAEC-A1E1A73CEB2D}"/>
              </a:ext>
            </a:extLst>
          </p:cNvPr>
          <p:cNvSpPr txBox="1">
            <a:spLocks noChangeArrowheads="1"/>
          </p:cNvSpPr>
          <p:nvPr/>
        </p:nvSpPr>
        <p:spPr bwMode="auto">
          <a:xfrm>
            <a:off x="8608219" y="4301559"/>
            <a:ext cx="2313214" cy="9829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IN" altLang="en-US" sz="1929"/>
              <a:t>This equation is similar to Line equation</a:t>
            </a:r>
          </a:p>
        </p:txBody>
      </p:sp>
      <p:pic>
        <p:nvPicPr>
          <p:cNvPr id="43037" name="Picture 2">
            <a:extLst>
              <a:ext uri="{FF2B5EF4-FFF2-40B4-BE49-F238E27FC236}">
                <a16:creationId xmlns:a16="http://schemas.microsoft.com/office/drawing/2014/main" id="{5B095B6A-E634-4DFA-ACCD-187E3B35BD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30559" y="1200831"/>
            <a:ext cx="2755446" cy="21210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 name="Picture 29">
            <a:extLst>
              <a:ext uri="{FF2B5EF4-FFF2-40B4-BE49-F238E27FC236}">
                <a16:creationId xmlns:a16="http://schemas.microsoft.com/office/drawing/2014/main" id="{6EF0B032-21F3-44B8-B162-4120371F0CD4}"/>
              </a:ext>
            </a:extLst>
          </p:cNvPr>
          <p:cNvPicPr>
            <a:picLocks noChangeAspect="1"/>
          </p:cNvPicPr>
          <p:nvPr/>
        </p:nvPicPr>
        <p:blipFill>
          <a:blip r:embed="rId3"/>
          <a:stretch>
            <a:fillRect/>
          </a:stretch>
        </p:blipFill>
        <p:spPr>
          <a:xfrm>
            <a:off x="0" y="0"/>
            <a:ext cx="1348503" cy="1177781"/>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70401BF6-2661-44D9-BC51-B32EAFC730E6}"/>
              </a:ext>
            </a:extLst>
          </p:cNvPr>
          <p:cNvSpPr>
            <a:spLocks noGrp="1"/>
          </p:cNvSpPr>
          <p:nvPr>
            <p:ph type="subTitle" idx="1"/>
          </p:nvPr>
        </p:nvSpPr>
        <p:spPr>
          <a:xfrm>
            <a:off x="1237673" y="1413020"/>
            <a:ext cx="9144000" cy="654915"/>
          </a:xfrm>
        </p:spPr>
        <p:txBody>
          <a:bodyPr/>
          <a:lstStyle/>
          <a:p>
            <a:pPr algn="l"/>
            <a:r>
              <a:rPr lang="en-IN" dirty="0">
                <a:solidFill>
                  <a:srgbClr val="0070C0"/>
                </a:solidFill>
              </a:rPr>
              <a:t>Artificial Neural Networks:</a:t>
            </a:r>
          </a:p>
        </p:txBody>
      </p:sp>
      <p:pic>
        <p:nvPicPr>
          <p:cNvPr id="5" name="Picture 4">
            <a:extLst>
              <a:ext uri="{FF2B5EF4-FFF2-40B4-BE49-F238E27FC236}">
                <a16:creationId xmlns:a16="http://schemas.microsoft.com/office/drawing/2014/main" id="{E34EB4AF-C059-46F8-95B6-56BB7A0D3CBB}"/>
              </a:ext>
            </a:extLst>
          </p:cNvPr>
          <p:cNvPicPr>
            <a:picLocks noChangeAspect="1"/>
          </p:cNvPicPr>
          <p:nvPr/>
        </p:nvPicPr>
        <p:blipFill>
          <a:blip r:embed="rId2"/>
          <a:stretch>
            <a:fillRect/>
          </a:stretch>
        </p:blipFill>
        <p:spPr>
          <a:xfrm>
            <a:off x="5" y="6711"/>
            <a:ext cx="1348503" cy="1177781"/>
          </a:xfrm>
          <a:prstGeom prst="rect">
            <a:avLst/>
          </a:prstGeom>
        </p:spPr>
      </p:pic>
      <p:sp>
        <p:nvSpPr>
          <p:cNvPr id="6" name="Title 1">
            <a:extLst>
              <a:ext uri="{FF2B5EF4-FFF2-40B4-BE49-F238E27FC236}">
                <a16:creationId xmlns:a16="http://schemas.microsoft.com/office/drawing/2014/main" id="{176B675C-8865-4FA8-AD55-56451926911A}"/>
              </a:ext>
            </a:extLst>
          </p:cNvPr>
          <p:cNvSpPr>
            <a:spLocks noGrp="1"/>
          </p:cNvSpPr>
          <p:nvPr>
            <p:ph type="ctrTitle"/>
          </p:nvPr>
        </p:nvSpPr>
        <p:spPr>
          <a:xfrm>
            <a:off x="674257" y="175200"/>
            <a:ext cx="9910616" cy="780764"/>
          </a:xfrm>
        </p:spPr>
        <p:txBody>
          <a:bodyPr>
            <a:normAutofit/>
          </a:bodyPr>
          <a:lstStyle/>
          <a:p>
            <a:r>
              <a:rPr lang="en-IN" sz="5000" dirty="0">
                <a:solidFill>
                  <a:srgbClr val="FF0000"/>
                </a:solidFill>
                <a:latin typeface="Arial" panose="020B0604020202020204" pitchFamily="34" charset="0"/>
                <a:cs typeface="Arial" panose="020B0604020202020204" pitchFamily="34" charset="0"/>
              </a:rPr>
              <a:t>Course Introduction Continued</a:t>
            </a:r>
          </a:p>
        </p:txBody>
      </p:sp>
      <p:pic>
        <p:nvPicPr>
          <p:cNvPr id="4" name="Picture 3">
            <a:extLst>
              <a:ext uri="{FF2B5EF4-FFF2-40B4-BE49-F238E27FC236}">
                <a16:creationId xmlns:a16="http://schemas.microsoft.com/office/drawing/2014/main" id="{7CFD3AD4-B11A-4359-99B2-68ECDB336F52}"/>
              </a:ext>
            </a:extLst>
          </p:cNvPr>
          <p:cNvPicPr>
            <a:picLocks noChangeAspect="1"/>
          </p:cNvPicPr>
          <p:nvPr/>
        </p:nvPicPr>
        <p:blipFill>
          <a:blip r:embed="rId3"/>
          <a:stretch>
            <a:fillRect/>
          </a:stretch>
        </p:blipFill>
        <p:spPr>
          <a:xfrm>
            <a:off x="1449303" y="2093212"/>
            <a:ext cx="5894407" cy="3907992"/>
          </a:xfrm>
          <a:prstGeom prst="rect">
            <a:avLst/>
          </a:prstGeom>
        </p:spPr>
      </p:pic>
      <p:sp>
        <p:nvSpPr>
          <p:cNvPr id="9" name="TextBox 8">
            <a:extLst>
              <a:ext uri="{FF2B5EF4-FFF2-40B4-BE49-F238E27FC236}">
                <a16:creationId xmlns:a16="http://schemas.microsoft.com/office/drawing/2014/main" id="{A73DBFE6-0A0B-4E72-A05C-ED38A951FFEA}"/>
              </a:ext>
            </a:extLst>
          </p:cNvPr>
          <p:cNvSpPr txBox="1"/>
          <p:nvPr/>
        </p:nvSpPr>
        <p:spPr>
          <a:xfrm>
            <a:off x="1828800" y="6026481"/>
            <a:ext cx="9827491" cy="276999"/>
          </a:xfrm>
          <a:prstGeom prst="rect">
            <a:avLst/>
          </a:prstGeom>
          <a:noFill/>
        </p:spPr>
        <p:txBody>
          <a:bodyPr wrap="square" rtlCol="0">
            <a:spAutoFit/>
          </a:bodyPr>
          <a:lstStyle/>
          <a:p>
            <a:r>
              <a:rPr lang="en-IN" sz="1200" dirty="0">
                <a:latin typeface="Arial" panose="020B0604020202020204" pitchFamily="34" charset="0"/>
                <a:cs typeface="Arial" panose="020B0604020202020204" pitchFamily="34" charset="0"/>
              </a:rPr>
              <a:t>Image </a:t>
            </a:r>
            <a:r>
              <a:rPr lang="en-IN" sz="1200" dirty="0" err="1">
                <a:latin typeface="Arial" panose="020B0604020202020204" pitchFamily="34" charset="0"/>
                <a:cs typeface="Arial" panose="020B0604020202020204" pitchFamily="34" charset="0"/>
              </a:rPr>
              <a:t>Source:</a:t>
            </a:r>
            <a:r>
              <a:rPr lang="en-IN" sz="1200" dirty="0" err="1">
                <a:latin typeface="Arial" panose="020B0604020202020204" pitchFamily="34" charset="0"/>
                <a:cs typeface="Arial" panose="020B0604020202020204" pitchFamily="34" charset="0"/>
                <a:hlinkClick r:id="rId4"/>
              </a:rPr>
              <a:t>https</a:t>
            </a:r>
            <a:r>
              <a:rPr lang="en-IN" sz="1200" dirty="0">
                <a:latin typeface="Arial" panose="020B0604020202020204" pitchFamily="34" charset="0"/>
                <a:cs typeface="Arial" panose="020B0604020202020204" pitchFamily="34" charset="0"/>
                <a:hlinkClick r:id="rId4"/>
              </a:rPr>
              <a:t>://www.innoarchitech.com/blog/artificial-intelligence-deep-learning-neural-networks-explained</a:t>
            </a:r>
            <a:endParaRPr lang="en-IN" sz="1200" dirty="0">
              <a:latin typeface="Arial" panose="020B0604020202020204" pitchFamily="34" charset="0"/>
              <a:cs typeface="Arial" panose="020B0604020202020204" pitchFamily="34" charset="0"/>
            </a:endParaRPr>
          </a:p>
        </p:txBody>
      </p:sp>
      <p:sp>
        <p:nvSpPr>
          <p:cNvPr id="11" name="Subtitle 2">
            <a:extLst>
              <a:ext uri="{FF2B5EF4-FFF2-40B4-BE49-F238E27FC236}">
                <a16:creationId xmlns:a16="http://schemas.microsoft.com/office/drawing/2014/main" id="{7A2CFC27-D8EE-45B1-B35D-CD0E52A589B6}"/>
              </a:ext>
            </a:extLst>
          </p:cNvPr>
          <p:cNvSpPr txBox="1">
            <a:spLocks/>
          </p:cNvSpPr>
          <p:nvPr/>
        </p:nvSpPr>
        <p:spPr>
          <a:xfrm>
            <a:off x="7676218" y="2447390"/>
            <a:ext cx="4247927" cy="246712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IN" dirty="0">
                <a:solidFill>
                  <a:srgbClr val="C00000"/>
                </a:solidFill>
              </a:rPr>
              <a:t>Artificial Neural Networks:</a:t>
            </a:r>
          </a:p>
          <a:p>
            <a:pPr marL="342900" indent="-342900" algn="l">
              <a:buFont typeface="Arial" panose="020B0604020202020204" pitchFamily="34" charset="0"/>
              <a:buChar char="•"/>
            </a:pPr>
            <a:r>
              <a:rPr lang="en-IN" dirty="0">
                <a:solidFill>
                  <a:srgbClr val="0070C0"/>
                </a:solidFill>
              </a:rPr>
              <a:t>Interconnections of computing systems/processing units based on Biological neural system(BNN or BNS)</a:t>
            </a:r>
          </a:p>
        </p:txBody>
      </p:sp>
      <p:sp>
        <p:nvSpPr>
          <p:cNvPr id="2" name="Slide Number Placeholder 1">
            <a:extLst>
              <a:ext uri="{FF2B5EF4-FFF2-40B4-BE49-F238E27FC236}">
                <a16:creationId xmlns:a16="http://schemas.microsoft.com/office/drawing/2014/main" id="{B70E6901-75FA-4DDE-831D-378A54BE6D1B}"/>
              </a:ext>
            </a:extLst>
          </p:cNvPr>
          <p:cNvSpPr>
            <a:spLocks noGrp="1"/>
          </p:cNvSpPr>
          <p:nvPr>
            <p:ph type="sldNum" sz="quarter" idx="12"/>
          </p:nvPr>
        </p:nvSpPr>
        <p:spPr/>
        <p:txBody>
          <a:bodyPr/>
          <a:lstStyle/>
          <a:p>
            <a:fld id="{CFB90EB3-43DD-4781-AA94-EC840833DA96}" type="slidenum">
              <a:rPr lang="en-IN" smtClean="0"/>
              <a:t>4</a:t>
            </a:fld>
            <a:endParaRPr lang="en-IN"/>
          </a:p>
        </p:txBody>
      </p:sp>
    </p:spTree>
    <p:extLst>
      <p:ext uri="{BB962C8B-B14F-4D97-AF65-F5344CB8AC3E}">
        <p14:creationId xmlns:p14="http://schemas.microsoft.com/office/powerpoint/2010/main" val="29728846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Number Placeholder 3">
            <a:extLst>
              <a:ext uri="{FF2B5EF4-FFF2-40B4-BE49-F238E27FC236}">
                <a16:creationId xmlns:a16="http://schemas.microsoft.com/office/drawing/2014/main" id="{80CD04F2-E41B-4CB2-A34B-CA743B9690C3}"/>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7">
                <a:solidFill>
                  <a:schemeClr val="tx1"/>
                </a:solidFill>
                <a:latin typeface="Arial" panose="020B0604020202020204" pitchFamily="34" charset="0"/>
                <a:cs typeface="Arial" panose="020B0604020202020204" pitchFamily="34" charset="0"/>
              </a:defRPr>
            </a:lvl1pPr>
            <a:lvl2pPr marL="741570" indent="-284042">
              <a:defRPr sz="1607">
                <a:solidFill>
                  <a:schemeClr val="tx1"/>
                </a:solidFill>
                <a:latin typeface="Arial" panose="020B0604020202020204" pitchFamily="34" charset="0"/>
                <a:cs typeface="Arial" panose="020B0604020202020204" pitchFamily="34" charset="0"/>
              </a:defRPr>
            </a:lvl2pPr>
            <a:lvl3pPr marL="1141269" indent="-227914">
              <a:defRPr sz="1607">
                <a:solidFill>
                  <a:schemeClr val="tx1"/>
                </a:solidFill>
                <a:latin typeface="Arial" panose="020B0604020202020204" pitchFamily="34" charset="0"/>
                <a:cs typeface="Arial" panose="020B0604020202020204" pitchFamily="34" charset="0"/>
              </a:defRPr>
            </a:lvl3pPr>
            <a:lvl4pPr marL="1598797" indent="-227914">
              <a:defRPr sz="1607">
                <a:solidFill>
                  <a:schemeClr val="tx1"/>
                </a:solidFill>
                <a:latin typeface="Arial" panose="020B0604020202020204" pitchFamily="34" charset="0"/>
                <a:cs typeface="Arial" panose="020B0604020202020204" pitchFamily="34" charset="0"/>
              </a:defRPr>
            </a:lvl4pPr>
            <a:lvl5pPr marL="2056325" indent="-227914">
              <a:defRPr sz="1607">
                <a:solidFill>
                  <a:schemeClr val="tx1"/>
                </a:solidFill>
                <a:latin typeface="Arial" panose="020B0604020202020204" pitchFamily="34" charset="0"/>
                <a:cs typeface="Arial" panose="020B0604020202020204" pitchFamily="34" charset="0"/>
              </a:defRPr>
            </a:lvl5pPr>
            <a:lvl6pPr marL="2546169" indent="-227914" defTabSz="799398" eaLnBrk="0" fontAlgn="base" hangingPunct="0">
              <a:spcBef>
                <a:spcPct val="0"/>
              </a:spcBef>
              <a:spcAft>
                <a:spcPct val="0"/>
              </a:spcAft>
              <a:defRPr sz="1607">
                <a:solidFill>
                  <a:schemeClr val="tx1"/>
                </a:solidFill>
                <a:latin typeface="Arial" panose="020B0604020202020204" pitchFamily="34" charset="0"/>
                <a:cs typeface="Arial" panose="020B0604020202020204" pitchFamily="34" charset="0"/>
              </a:defRPr>
            </a:lvl6pPr>
            <a:lvl7pPr marL="3036013" indent="-227914" defTabSz="799398" eaLnBrk="0" fontAlgn="base" hangingPunct="0">
              <a:spcBef>
                <a:spcPct val="0"/>
              </a:spcBef>
              <a:spcAft>
                <a:spcPct val="0"/>
              </a:spcAft>
              <a:defRPr sz="1607">
                <a:solidFill>
                  <a:schemeClr val="tx1"/>
                </a:solidFill>
                <a:latin typeface="Arial" panose="020B0604020202020204" pitchFamily="34" charset="0"/>
                <a:cs typeface="Arial" panose="020B0604020202020204" pitchFamily="34" charset="0"/>
              </a:defRPr>
            </a:lvl7pPr>
            <a:lvl8pPr marL="3525857" indent="-227914" defTabSz="799398" eaLnBrk="0" fontAlgn="base" hangingPunct="0">
              <a:spcBef>
                <a:spcPct val="0"/>
              </a:spcBef>
              <a:spcAft>
                <a:spcPct val="0"/>
              </a:spcAft>
              <a:defRPr sz="1607">
                <a:solidFill>
                  <a:schemeClr val="tx1"/>
                </a:solidFill>
                <a:latin typeface="Arial" panose="020B0604020202020204" pitchFamily="34" charset="0"/>
                <a:cs typeface="Arial" panose="020B0604020202020204" pitchFamily="34" charset="0"/>
              </a:defRPr>
            </a:lvl8pPr>
            <a:lvl9pPr marL="4015701" indent="-227914" defTabSz="799398" eaLnBrk="0" fontAlgn="base" hangingPunct="0">
              <a:spcBef>
                <a:spcPct val="0"/>
              </a:spcBef>
              <a:spcAft>
                <a:spcPct val="0"/>
              </a:spcAft>
              <a:defRPr sz="1607">
                <a:solidFill>
                  <a:schemeClr val="tx1"/>
                </a:solidFill>
                <a:latin typeface="Arial" panose="020B0604020202020204" pitchFamily="34" charset="0"/>
                <a:cs typeface="Arial" panose="020B0604020202020204" pitchFamily="34" charset="0"/>
              </a:defRPr>
            </a:lvl9pPr>
          </a:lstStyle>
          <a:p>
            <a:fld id="{5A86C688-DFF2-4204-AF98-DE34A82E485F}" type="slidenum">
              <a:rPr lang="en-IN" altLang="en-US" sz="1071">
                <a:solidFill>
                  <a:srgbClr val="898989"/>
                </a:solidFill>
                <a:latin typeface="Calibri" panose="020F0502020204030204" pitchFamily="34" charset="0"/>
              </a:rPr>
              <a:pPr/>
              <a:t>40</a:t>
            </a:fld>
            <a:endParaRPr lang="en-IN" altLang="en-US" sz="1071">
              <a:solidFill>
                <a:srgbClr val="898989"/>
              </a:solidFill>
              <a:latin typeface="Calibri" panose="020F0502020204030204" pitchFamily="34" charset="0"/>
            </a:endParaRPr>
          </a:p>
        </p:txBody>
      </p:sp>
      <p:sp>
        <p:nvSpPr>
          <p:cNvPr id="40964" name="Title 1">
            <a:extLst>
              <a:ext uri="{FF2B5EF4-FFF2-40B4-BE49-F238E27FC236}">
                <a16:creationId xmlns:a16="http://schemas.microsoft.com/office/drawing/2014/main" id="{33A008CE-8B3D-444F-B939-5F4499425585}"/>
              </a:ext>
            </a:extLst>
          </p:cNvPr>
          <p:cNvSpPr txBox="1">
            <a:spLocks/>
          </p:cNvSpPr>
          <p:nvPr/>
        </p:nvSpPr>
        <p:spPr bwMode="auto">
          <a:xfrm>
            <a:off x="1369957" y="4813264"/>
            <a:ext cx="9365822" cy="1477283"/>
          </a:xfrm>
          <a:prstGeom prst="rect">
            <a:avLst/>
          </a:prstGeom>
          <a:noFill/>
          <a:ln w="9525">
            <a:noFill/>
            <a:miter lim="800000"/>
            <a:headEnd/>
            <a:tailEnd/>
          </a:ln>
        </p:spPr>
        <p:txBody>
          <a:bodyPr lIns="74615" tIns="37308" rIns="74615" bIns="37308"/>
          <a:lstStyle/>
          <a:p>
            <a:pPr marL="367383" indent="-367383">
              <a:lnSpc>
                <a:spcPct val="90000"/>
              </a:lnSpc>
              <a:buFont typeface="Wingdings" panose="05000000000000000000" pitchFamily="2" charset="2"/>
              <a:buChar char="Ø"/>
              <a:defRPr/>
            </a:pPr>
            <a:r>
              <a:rPr lang="en-US" altLang="en-US" sz="2000" dirty="0">
                <a:solidFill>
                  <a:srgbClr val="00B050"/>
                </a:solidFill>
              </a:rPr>
              <a:t>Here a single decision Line cannot separate the Zeros and Ones Linearly</a:t>
            </a:r>
          </a:p>
          <a:p>
            <a:pPr marL="367383" indent="-367383">
              <a:lnSpc>
                <a:spcPct val="90000"/>
              </a:lnSpc>
              <a:buFont typeface="Wingdings" panose="05000000000000000000" pitchFamily="2" charset="2"/>
              <a:buChar char="Ø"/>
              <a:defRPr/>
            </a:pPr>
            <a:r>
              <a:rPr lang="en-US" altLang="en-US" sz="2000" dirty="0">
                <a:solidFill>
                  <a:srgbClr val="FF0000"/>
                </a:solidFill>
              </a:rPr>
              <a:t>At least Two lines are required to separate Zeros and Ones </a:t>
            </a:r>
          </a:p>
          <a:p>
            <a:pPr>
              <a:lnSpc>
                <a:spcPct val="90000"/>
              </a:lnSpc>
              <a:defRPr/>
            </a:pPr>
            <a:endParaRPr lang="en-US" altLang="en-US" sz="2000" dirty="0">
              <a:solidFill>
                <a:srgbClr val="FF0000"/>
              </a:solidFill>
            </a:endParaRPr>
          </a:p>
          <a:p>
            <a:pPr marL="367383" indent="-367383" algn="just">
              <a:lnSpc>
                <a:spcPct val="90000"/>
              </a:lnSpc>
              <a:buFont typeface="Arial" panose="020B0604020202020204" pitchFamily="34" charset="0"/>
              <a:buChar char="•"/>
              <a:defRPr/>
            </a:pPr>
            <a:r>
              <a:rPr lang="en-US" altLang="en-US" sz="2000" dirty="0"/>
              <a:t>With Single Layer networks we can have only one decision Line, so </a:t>
            </a:r>
            <a:r>
              <a:rPr lang="en-US" altLang="en-US" sz="2000" dirty="0">
                <a:solidFill>
                  <a:srgbClr val="FF0000"/>
                </a:solidFill>
                <a:highlight>
                  <a:srgbClr val="FFFF00"/>
                </a:highlight>
              </a:rPr>
              <a:t>to solve non Linearity or Linear Inseparable problems</a:t>
            </a:r>
            <a:r>
              <a:rPr lang="en-US" altLang="en-US" sz="2000" dirty="0">
                <a:highlight>
                  <a:srgbClr val="FFFF00"/>
                </a:highlight>
              </a:rPr>
              <a:t> </a:t>
            </a:r>
            <a:r>
              <a:rPr lang="en-US" altLang="en-US" sz="2000" dirty="0">
                <a:solidFill>
                  <a:srgbClr val="FF0000"/>
                </a:solidFill>
                <a:highlight>
                  <a:srgbClr val="FFFF00"/>
                </a:highlight>
              </a:rPr>
              <a:t>Single Layer Networks cannot be used</a:t>
            </a:r>
          </a:p>
          <a:p>
            <a:pPr>
              <a:lnSpc>
                <a:spcPct val="90000"/>
              </a:lnSpc>
              <a:defRPr/>
            </a:pPr>
            <a:endParaRPr lang="en-US" altLang="en-US" sz="2000" b="1" baseline="-25000" dirty="0">
              <a:solidFill>
                <a:srgbClr val="FF0000"/>
              </a:solidFill>
            </a:endParaRPr>
          </a:p>
        </p:txBody>
      </p:sp>
      <p:sp>
        <p:nvSpPr>
          <p:cNvPr id="7" name="Title 1">
            <a:extLst>
              <a:ext uri="{FF2B5EF4-FFF2-40B4-BE49-F238E27FC236}">
                <a16:creationId xmlns:a16="http://schemas.microsoft.com/office/drawing/2014/main" id="{8E6A30CC-3D64-4BA5-807E-6711B8CE8818}"/>
              </a:ext>
            </a:extLst>
          </p:cNvPr>
          <p:cNvSpPr txBox="1">
            <a:spLocks/>
          </p:cNvSpPr>
          <p:nvPr/>
        </p:nvSpPr>
        <p:spPr bwMode="auto">
          <a:xfrm>
            <a:off x="2852398" y="-49326"/>
            <a:ext cx="7815602" cy="1512094"/>
          </a:xfrm>
          <a:prstGeom prst="rect">
            <a:avLst/>
          </a:prstGeom>
          <a:noFill/>
          <a:ln w="9525">
            <a:noFill/>
            <a:miter lim="800000"/>
            <a:headEnd/>
            <a:tailEnd/>
          </a:ln>
        </p:spPr>
        <p:txBody>
          <a:bodyPr lIns="74615" tIns="37308" rIns="74615" bIns="37308" anchor="ctr"/>
          <a:lstStyle/>
          <a:p>
            <a:pPr algn="ctr" defTabSz="746078">
              <a:lnSpc>
                <a:spcPct val="90000"/>
              </a:lnSpc>
              <a:defRPr/>
            </a:pPr>
            <a:r>
              <a:rPr lang="en-US" altLang="en-US" sz="3600" spc="-5" dirty="0">
                <a:solidFill>
                  <a:srgbClr val="0000FF"/>
                </a:solidFill>
                <a:latin typeface="Arial Black" pitchFamily="34" charset="0"/>
                <a:ea typeface="+mj-ea"/>
                <a:cs typeface="Times New Roman"/>
              </a:rPr>
              <a:t>Linear separable &amp; Linear Inseparable issue</a:t>
            </a:r>
          </a:p>
        </p:txBody>
      </p:sp>
      <p:cxnSp>
        <p:nvCxnSpPr>
          <p:cNvPr id="4" name="Straight Arrow Connector 3">
            <a:extLst>
              <a:ext uri="{FF2B5EF4-FFF2-40B4-BE49-F238E27FC236}">
                <a16:creationId xmlns:a16="http://schemas.microsoft.com/office/drawing/2014/main" id="{D9FB45EB-C4DE-49BF-9F77-0A89098826F6}"/>
              </a:ext>
            </a:extLst>
          </p:cNvPr>
          <p:cNvCxnSpPr>
            <a:cxnSpLocks/>
          </p:cNvCxnSpPr>
          <p:nvPr/>
        </p:nvCxnSpPr>
        <p:spPr>
          <a:xfrm flipH="1" flipV="1">
            <a:off x="2704420" y="1728107"/>
            <a:ext cx="8505" cy="25241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E7F7B0F3-4AA8-4095-A98E-8E6415457297}"/>
              </a:ext>
            </a:extLst>
          </p:cNvPr>
          <p:cNvCxnSpPr>
            <a:cxnSpLocks/>
          </p:cNvCxnSpPr>
          <p:nvPr/>
        </p:nvCxnSpPr>
        <p:spPr>
          <a:xfrm>
            <a:off x="2704420" y="4252232"/>
            <a:ext cx="279116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ABE25EBF-25DC-43CB-ADF0-183AA0FBB77E}"/>
              </a:ext>
            </a:extLst>
          </p:cNvPr>
          <p:cNvCxnSpPr>
            <a:cxnSpLocks/>
          </p:cNvCxnSpPr>
          <p:nvPr/>
        </p:nvCxnSpPr>
        <p:spPr>
          <a:xfrm>
            <a:off x="2005354" y="1677080"/>
            <a:ext cx="3527652" cy="2735036"/>
          </a:xfrm>
          <a:prstGeom prst="line">
            <a:avLst/>
          </a:prstGeom>
        </p:spPr>
        <p:style>
          <a:lnRef idx="1">
            <a:schemeClr val="accent4"/>
          </a:lnRef>
          <a:fillRef idx="0">
            <a:schemeClr val="accent4"/>
          </a:fillRef>
          <a:effectRef idx="0">
            <a:schemeClr val="accent4"/>
          </a:effectRef>
          <a:fontRef idx="minor">
            <a:schemeClr val="tx1"/>
          </a:fontRef>
        </p:style>
      </p:cxnSp>
      <p:sp>
        <p:nvSpPr>
          <p:cNvPr id="44040" name="TextBox 13">
            <a:extLst>
              <a:ext uri="{FF2B5EF4-FFF2-40B4-BE49-F238E27FC236}">
                <a16:creationId xmlns:a16="http://schemas.microsoft.com/office/drawing/2014/main" id="{8BF32FCD-0CBA-44AA-B396-B2766CCE2210}"/>
              </a:ext>
            </a:extLst>
          </p:cNvPr>
          <p:cNvSpPr txBox="1">
            <a:spLocks noChangeArrowheads="1"/>
          </p:cNvSpPr>
          <p:nvPr/>
        </p:nvSpPr>
        <p:spPr bwMode="auto">
          <a:xfrm>
            <a:off x="2333626" y="4381500"/>
            <a:ext cx="610621" cy="3892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IN" altLang="en-US" sz="1929"/>
              <a:t>0,0</a:t>
            </a:r>
          </a:p>
        </p:txBody>
      </p:sp>
      <p:sp>
        <p:nvSpPr>
          <p:cNvPr id="44041" name="TextBox 15">
            <a:extLst>
              <a:ext uri="{FF2B5EF4-FFF2-40B4-BE49-F238E27FC236}">
                <a16:creationId xmlns:a16="http://schemas.microsoft.com/office/drawing/2014/main" id="{DBD9E38C-AD5D-491A-8777-BCAFF4F1A2F1}"/>
              </a:ext>
            </a:extLst>
          </p:cNvPr>
          <p:cNvSpPr txBox="1">
            <a:spLocks noChangeArrowheads="1"/>
          </p:cNvSpPr>
          <p:nvPr/>
        </p:nvSpPr>
        <p:spPr bwMode="auto">
          <a:xfrm>
            <a:off x="4478451" y="4439331"/>
            <a:ext cx="610620" cy="3892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IN" altLang="en-US" sz="1929"/>
              <a:t>0,1</a:t>
            </a:r>
          </a:p>
        </p:txBody>
      </p:sp>
      <p:sp>
        <p:nvSpPr>
          <p:cNvPr id="44042" name="TextBox 16">
            <a:extLst>
              <a:ext uri="{FF2B5EF4-FFF2-40B4-BE49-F238E27FC236}">
                <a16:creationId xmlns:a16="http://schemas.microsoft.com/office/drawing/2014/main" id="{66CB84F2-07D2-4E67-9A7C-9F549190438D}"/>
              </a:ext>
            </a:extLst>
          </p:cNvPr>
          <p:cNvSpPr txBox="1">
            <a:spLocks noChangeArrowheads="1"/>
          </p:cNvSpPr>
          <p:nvPr/>
        </p:nvSpPr>
        <p:spPr bwMode="auto">
          <a:xfrm>
            <a:off x="1945822" y="2248581"/>
            <a:ext cx="610621" cy="3892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IN" altLang="en-US" sz="1929"/>
              <a:t>1,0</a:t>
            </a:r>
          </a:p>
        </p:txBody>
      </p:sp>
      <p:sp>
        <p:nvSpPr>
          <p:cNvPr id="44043" name="TextBox 18">
            <a:extLst>
              <a:ext uri="{FF2B5EF4-FFF2-40B4-BE49-F238E27FC236}">
                <a16:creationId xmlns:a16="http://schemas.microsoft.com/office/drawing/2014/main" id="{49EA0054-755D-4075-87BE-9C1A2C11BB32}"/>
              </a:ext>
            </a:extLst>
          </p:cNvPr>
          <p:cNvSpPr txBox="1">
            <a:spLocks noChangeArrowheads="1"/>
          </p:cNvSpPr>
          <p:nvPr/>
        </p:nvSpPr>
        <p:spPr bwMode="auto">
          <a:xfrm>
            <a:off x="4709773" y="2066586"/>
            <a:ext cx="610620" cy="3892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IN" altLang="en-US" sz="1929"/>
              <a:t>1,1</a:t>
            </a:r>
          </a:p>
        </p:txBody>
      </p:sp>
      <p:sp>
        <p:nvSpPr>
          <p:cNvPr id="23" name="Oval 22">
            <a:extLst>
              <a:ext uri="{FF2B5EF4-FFF2-40B4-BE49-F238E27FC236}">
                <a16:creationId xmlns:a16="http://schemas.microsoft.com/office/drawing/2014/main" id="{8B2E0774-F22C-4E61-941D-B383F74A45CD}"/>
              </a:ext>
            </a:extLst>
          </p:cNvPr>
          <p:cNvSpPr/>
          <p:nvPr/>
        </p:nvSpPr>
        <p:spPr>
          <a:xfrm>
            <a:off x="2629581" y="4136572"/>
            <a:ext cx="147978" cy="16668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sz="1929"/>
          </a:p>
        </p:txBody>
      </p:sp>
      <p:sp>
        <p:nvSpPr>
          <p:cNvPr id="26" name="Oval 25">
            <a:extLst>
              <a:ext uri="{FF2B5EF4-FFF2-40B4-BE49-F238E27FC236}">
                <a16:creationId xmlns:a16="http://schemas.microsoft.com/office/drawing/2014/main" id="{ECE2EEC3-3DFC-4C50-91EF-D13427A3FE8C}"/>
              </a:ext>
            </a:extLst>
          </p:cNvPr>
          <p:cNvSpPr/>
          <p:nvPr/>
        </p:nvSpPr>
        <p:spPr>
          <a:xfrm>
            <a:off x="4505666" y="4168890"/>
            <a:ext cx="212611" cy="212611"/>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sz="1929"/>
          </a:p>
        </p:txBody>
      </p:sp>
      <p:sp>
        <p:nvSpPr>
          <p:cNvPr id="28" name="Oval 27">
            <a:extLst>
              <a:ext uri="{FF2B5EF4-FFF2-40B4-BE49-F238E27FC236}">
                <a16:creationId xmlns:a16="http://schemas.microsoft.com/office/drawing/2014/main" id="{16A9C670-F078-4966-B5C4-1E49FEBA4450}"/>
              </a:ext>
            </a:extLst>
          </p:cNvPr>
          <p:cNvSpPr/>
          <p:nvPr/>
        </p:nvSpPr>
        <p:spPr>
          <a:xfrm>
            <a:off x="6761050" y="3770880"/>
            <a:ext cx="210911" cy="210911"/>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sz="1929"/>
          </a:p>
        </p:txBody>
      </p:sp>
      <p:cxnSp>
        <p:nvCxnSpPr>
          <p:cNvPr id="31" name="Straight Arrow Connector 30">
            <a:extLst>
              <a:ext uri="{FF2B5EF4-FFF2-40B4-BE49-F238E27FC236}">
                <a16:creationId xmlns:a16="http://schemas.microsoft.com/office/drawing/2014/main" id="{7A1EBD61-D8CE-4013-855E-6BA92A1B5BEC}"/>
              </a:ext>
            </a:extLst>
          </p:cNvPr>
          <p:cNvCxnSpPr/>
          <p:nvPr/>
        </p:nvCxnSpPr>
        <p:spPr>
          <a:xfrm>
            <a:off x="7184572" y="3876335"/>
            <a:ext cx="54088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4048" name="TextBox 31">
            <a:extLst>
              <a:ext uri="{FF2B5EF4-FFF2-40B4-BE49-F238E27FC236}">
                <a16:creationId xmlns:a16="http://schemas.microsoft.com/office/drawing/2014/main" id="{49B02D16-A5F7-4625-B517-598BFDB345FD}"/>
              </a:ext>
            </a:extLst>
          </p:cNvPr>
          <p:cNvSpPr txBox="1">
            <a:spLocks noChangeArrowheads="1"/>
          </p:cNvSpPr>
          <p:nvPr/>
        </p:nvSpPr>
        <p:spPr bwMode="auto">
          <a:xfrm>
            <a:off x="7890443" y="3702845"/>
            <a:ext cx="2956152" cy="6860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IN" altLang="en-US" sz="1929"/>
              <a:t>Denotes a Binary Value of ‘1’</a:t>
            </a:r>
          </a:p>
        </p:txBody>
      </p:sp>
      <p:sp>
        <p:nvSpPr>
          <p:cNvPr id="33" name="Oval 32">
            <a:extLst>
              <a:ext uri="{FF2B5EF4-FFF2-40B4-BE49-F238E27FC236}">
                <a16:creationId xmlns:a16="http://schemas.microsoft.com/office/drawing/2014/main" id="{45428150-EC31-47C2-A775-470EAB8B27D6}"/>
              </a:ext>
            </a:extLst>
          </p:cNvPr>
          <p:cNvSpPr/>
          <p:nvPr/>
        </p:nvSpPr>
        <p:spPr>
          <a:xfrm>
            <a:off x="6793367" y="4148479"/>
            <a:ext cx="146277" cy="16668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sz="1929"/>
          </a:p>
        </p:txBody>
      </p:sp>
      <p:cxnSp>
        <p:nvCxnSpPr>
          <p:cNvPr id="37" name="Straight Arrow Connector 36">
            <a:extLst>
              <a:ext uri="{FF2B5EF4-FFF2-40B4-BE49-F238E27FC236}">
                <a16:creationId xmlns:a16="http://schemas.microsoft.com/office/drawing/2014/main" id="{96557418-3058-4A79-9B62-3365791EE140}"/>
              </a:ext>
            </a:extLst>
          </p:cNvPr>
          <p:cNvCxnSpPr/>
          <p:nvPr/>
        </p:nvCxnSpPr>
        <p:spPr>
          <a:xfrm>
            <a:off x="7184572" y="4206309"/>
            <a:ext cx="54088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4051" name="TextBox 33">
            <a:extLst>
              <a:ext uri="{FF2B5EF4-FFF2-40B4-BE49-F238E27FC236}">
                <a16:creationId xmlns:a16="http://schemas.microsoft.com/office/drawing/2014/main" id="{B1AC3CA6-6C0A-47DE-88EA-C271330ABA46}"/>
              </a:ext>
            </a:extLst>
          </p:cNvPr>
          <p:cNvSpPr txBox="1">
            <a:spLocks noChangeArrowheads="1"/>
          </p:cNvSpPr>
          <p:nvPr/>
        </p:nvSpPr>
        <p:spPr bwMode="auto">
          <a:xfrm>
            <a:off x="7890443" y="4029416"/>
            <a:ext cx="2956152" cy="6860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IN" altLang="en-US" sz="1929"/>
              <a:t>Denotes a Binary Value of ‘0’</a:t>
            </a:r>
          </a:p>
        </p:txBody>
      </p:sp>
      <p:pic>
        <p:nvPicPr>
          <p:cNvPr id="44052" name="Picture 1">
            <a:extLst>
              <a:ext uri="{FF2B5EF4-FFF2-40B4-BE49-F238E27FC236}">
                <a16:creationId xmlns:a16="http://schemas.microsoft.com/office/drawing/2014/main" id="{BDB37C96-3C5B-4C3A-A2E5-B668F7EDA2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17014" y="1238251"/>
            <a:ext cx="2085295" cy="2529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Oval 2">
            <a:extLst>
              <a:ext uri="{FF2B5EF4-FFF2-40B4-BE49-F238E27FC236}">
                <a16:creationId xmlns:a16="http://schemas.microsoft.com/office/drawing/2014/main" id="{E6FCA50C-7EC5-4317-B71B-C9B290C44FC8}"/>
              </a:ext>
            </a:extLst>
          </p:cNvPr>
          <p:cNvSpPr/>
          <p:nvPr/>
        </p:nvSpPr>
        <p:spPr>
          <a:xfrm>
            <a:off x="4553291" y="2337027"/>
            <a:ext cx="146277" cy="16498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sz="1929"/>
          </a:p>
        </p:txBody>
      </p:sp>
      <p:sp>
        <p:nvSpPr>
          <p:cNvPr id="5" name="Oval 4">
            <a:extLst>
              <a:ext uri="{FF2B5EF4-FFF2-40B4-BE49-F238E27FC236}">
                <a16:creationId xmlns:a16="http://schemas.microsoft.com/office/drawing/2014/main" id="{BFAC8D7D-C9F9-4D62-A7D3-B6366C41B2E3}"/>
              </a:ext>
            </a:extLst>
          </p:cNvPr>
          <p:cNvSpPr/>
          <p:nvPr/>
        </p:nvSpPr>
        <p:spPr>
          <a:xfrm>
            <a:off x="2575152" y="2292804"/>
            <a:ext cx="212612" cy="212612"/>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sz="1929"/>
          </a:p>
        </p:txBody>
      </p:sp>
      <p:sp>
        <p:nvSpPr>
          <p:cNvPr id="6" name="Title 1">
            <a:extLst>
              <a:ext uri="{FF2B5EF4-FFF2-40B4-BE49-F238E27FC236}">
                <a16:creationId xmlns:a16="http://schemas.microsoft.com/office/drawing/2014/main" id="{70564121-0454-447C-8834-55FFF89D5D7F}"/>
              </a:ext>
            </a:extLst>
          </p:cNvPr>
          <p:cNvSpPr txBox="1">
            <a:spLocks/>
          </p:cNvSpPr>
          <p:nvPr/>
        </p:nvSpPr>
        <p:spPr bwMode="auto">
          <a:xfrm>
            <a:off x="1716201" y="1253559"/>
            <a:ext cx="8951799" cy="542584"/>
          </a:xfrm>
          <a:prstGeom prst="rect">
            <a:avLst/>
          </a:prstGeom>
          <a:noFill/>
          <a:ln w="9525">
            <a:noFill/>
            <a:miter lim="800000"/>
            <a:headEnd/>
            <a:tailEnd/>
          </a:ln>
        </p:spPr>
        <p:txBody>
          <a:bodyPr lIns="74615" tIns="37308" rIns="74615" bIns="37308"/>
          <a:lstStyle/>
          <a:p>
            <a:pPr marL="367383" indent="-367383">
              <a:lnSpc>
                <a:spcPct val="90000"/>
              </a:lnSpc>
              <a:buFont typeface="Wingdings" panose="05000000000000000000" pitchFamily="2" charset="2"/>
              <a:buChar char="Ø"/>
              <a:defRPr/>
            </a:pPr>
            <a:r>
              <a:rPr lang="en-US" altLang="en-US" sz="2000" dirty="0">
                <a:solidFill>
                  <a:srgbClr val="00B050"/>
                </a:solidFill>
              </a:rPr>
              <a:t>Let us consider XOR Gate for Linear Inseparability</a:t>
            </a:r>
            <a:endParaRPr lang="en-US" altLang="en-US" sz="2000" b="1" baseline="-25000" dirty="0">
              <a:solidFill>
                <a:srgbClr val="00B050"/>
              </a:solidFill>
            </a:endParaRPr>
          </a:p>
        </p:txBody>
      </p:sp>
      <p:cxnSp>
        <p:nvCxnSpPr>
          <p:cNvPr id="42" name="Straight Connector 41">
            <a:extLst>
              <a:ext uri="{FF2B5EF4-FFF2-40B4-BE49-F238E27FC236}">
                <a16:creationId xmlns:a16="http://schemas.microsoft.com/office/drawing/2014/main" id="{47431D33-74F8-46F1-B96A-E8287F6D3519}"/>
              </a:ext>
            </a:extLst>
          </p:cNvPr>
          <p:cNvCxnSpPr>
            <a:cxnSpLocks/>
          </p:cNvCxnSpPr>
          <p:nvPr/>
        </p:nvCxnSpPr>
        <p:spPr>
          <a:xfrm>
            <a:off x="1459366" y="2437381"/>
            <a:ext cx="3258911" cy="2369343"/>
          </a:xfrm>
          <a:prstGeom prst="line">
            <a:avLst/>
          </a:prstGeom>
        </p:spPr>
        <p:style>
          <a:lnRef idx="1">
            <a:schemeClr val="accent4"/>
          </a:lnRef>
          <a:fillRef idx="0">
            <a:schemeClr val="accent4"/>
          </a:fillRef>
          <a:effectRef idx="0">
            <a:schemeClr val="accent4"/>
          </a:effectRef>
          <a:fontRef idx="minor">
            <a:schemeClr val="tx1"/>
          </a:fontRef>
        </p:style>
      </p:cxnSp>
      <p:sp>
        <p:nvSpPr>
          <p:cNvPr id="44057" name="TextBox 26">
            <a:extLst>
              <a:ext uri="{FF2B5EF4-FFF2-40B4-BE49-F238E27FC236}">
                <a16:creationId xmlns:a16="http://schemas.microsoft.com/office/drawing/2014/main" id="{6EFAFCA3-F87B-4F31-96DF-26B8387D0705}"/>
              </a:ext>
            </a:extLst>
          </p:cNvPr>
          <p:cNvSpPr txBox="1">
            <a:spLocks noChangeArrowheads="1"/>
          </p:cNvSpPr>
          <p:nvPr/>
        </p:nvSpPr>
        <p:spPr bwMode="auto">
          <a:xfrm>
            <a:off x="3088822" y="6434479"/>
            <a:ext cx="5631657" cy="3892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IN" altLang="en-US" sz="1929" b="1">
                <a:solidFill>
                  <a:srgbClr val="00B050"/>
                </a:solidFill>
              </a:rPr>
              <a:t>To Overcome this Problem We use Convex Regions</a:t>
            </a:r>
          </a:p>
        </p:txBody>
      </p:sp>
      <p:sp>
        <p:nvSpPr>
          <p:cNvPr id="29" name="Freeform: Shape 28">
            <a:extLst>
              <a:ext uri="{FF2B5EF4-FFF2-40B4-BE49-F238E27FC236}">
                <a16:creationId xmlns:a16="http://schemas.microsoft.com/office/drawing/2014/main" id="{E26B5AAB-1C1C-45C3-9B7D-2DBA29968389}"/>
              </a:ext>
            </a:extLst>
          </p:cNvPr>
          <p:cNvSpPr/>
          <p:nvPr/>
        </p:nvSpPr>
        <p:spPr>
          <a:xfrm>
            <a:off x="2556443" y="6434479"/>
            <a:ext cx="627629" cy="307861"/>
          </a:xfrm>
          <a:custGeom>
            <a:avLst/>
            <a:gdLst>
              <a:gd name="connsiteX0" fmla="*/ 0 w 534364"/>
              <a:gd name="connsiteY0" fmla="*/ 152315 h 260660"/>
              <a:gd name="connsiteX1" fmla="*/ 146649 w 534364"/>
              <a:gd name="connsiteY1" fmla="*/ 255832 h 260660"/>
              <a:gd name="connsiteX2" fmla="*/ 500332 w 534364"/>
              <a:gd name="connsiteY2" fmla="*/ 14292 h 260660"/>
              <a:gd name="connsiteX3" fmla="*/ 500332 w 534364"/>
              <a:gd name="connsiteY3" fmla="*/ 48798 h 260660"/>
            </a:gdLst>
            <a:ahLst/>
            <a:cxnLst>
              <a:cxn ang="0">
                <a:pos x="connsiteX0" y="connsiteY0"/>
              </a:cxn>
              <a:cxn ang="0">
                <a:pos x="connsiteX1" y="connsiteY1"/>
              </a:cxn>
              <a:cxn ang="0">
                <a:pos x="connsiteX2" y="connsiteY2"/>
              </a:cxn>
              <a:cxn ang="0">
                <a:pos x="connsiteX3" y="connsiteY3"/>
              </a:cxn>
            </a:cxnLst>
            <a:rect l="l" t="t" r="r" b="b"/>
            <a:pathLst>
              <a:path w="534364" h="260660">
                <a:moveTo>
                  <a:pt x="0" y="152315"/>
                </a:moveTo>
                <a:cubicBezTo>
                  <a:pt x="31630" y="215575"/>
                  <a:pt x="63260" y="278836"/>
                  <a:pt x="146649" y="255832"/>
                </a:cubicBezTo>
                <a:cubicBezTo>
                  <a:pt x="230038" y="232828"/>
                  <a:pt x="441385" y="48798"/>
                  <a:pt x="500332" y="14292"/>
                </a:cubicBezTo>
                <a:cubicBezTo>
                  <a:pt x="559279" y="-20214"/>
                  <a:pt x="529805" y="14292"/>
                  <a:pt x="500332" y="48798"/>
                </a:cubicBezTo>
              </a:path>
            </a:pathLst>
          </a:custGeom>
          <a:ln/>
        </p:spPr>
        <p:style>
          <a:lnRef idx="2">
            <a:schemeClr val="accent2"/>
          </a:lnRef>
          <a:fillRef idx="0">
            <a:schemeClr val="accent2"/>
          </a:fillRef>
          <a:effectRef idx="1">
            <a:schemeClr val="accent2"/>
          </a:effectRef>
          <a:fontRef idx="minor">
            <a:schemeClr val="tx1"/>
          </a:fontRef>
        </p:style>
        <p:txBody>
          <a:bodyPr anchor="ctr"/>
          <a:lstStyle/>
          <a:p>
            <a:pPr algn="ctr">
              <a:defRPr/>
            </a:pPr>
            <a:endParaRPr lang="en-IN" sz="1929"/>
          </a:p>
        </p:txBody>
      </p:sp>
      <p:pic>
        <p:nvPicPr>
          <p:cNvPr id="27" name="Picture 26">
            <a:extLst>
              <a:ext uri="{FF2B5EF4-FFF2-40B4-BE49-F238E27FC236}">
                <a16:creationId xmlns:a16="http://schemas.microsoft.com/office/drawing/2014/main" id="{53A66979-C417-4E03-9ACB-C94BF85930EC}"/>
              </a:ext>
            </a:extLst>
          </p:cNvPr>
          <p:cNvPicPr>
            <a:picLocks noChangeAspect="1"/>
          </p:cNvPicPr>
          <p:nvPr/>
        </p:nvPicPr>
        <p:blipFill>
          <a:blip r:embed="rId3"/>
          <a:stretch>
            <a:fillRect/>
          </a:stretch>
        </p:blipFill>
        <p:spPr>
          <a:xfrm>
            <a:off x="0" y="0"/>
            <a:ext cx="1348503" cy="1177781"/>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Slide Number Placeholder 3">
            <a:extLst>
              <a:ext uri="{FF2B5EF4-FFF2-40B4-BE49-F238E27FC236}">
                <a16:creationId xmlns:a16="http://schemas.microsoft.com/office/drawing/2014/main" id="{13B65740-4A08-422C-89D0-8C49F9BFAF37}"/>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7">
                <a:solidFill>
                  <a:schemeClr val="tx1"/>
                </a:solidFill>
                <a:latin typeface="Arial" panose="020B0604020202020204" pitchFamily="34" charset="0"/>
                <a:cs typeface="Arial" panose="020B0604020202020204" pitchFamily="34" charset="0"/>
              </a:defRPr>
            </a:lvl1pPr>
            <a:lvl2pPr marL="741570" indent="-284042">
              <a:defRPr sz="1607">
                <a:solidFill>
                  <a:schemeClr val="tx1"/>
                </a:solidFill>
                <a:latin typeface="Arial" panose="020B0604020202020204" pitchFamily="34" charset="0"/>
                <a:cs typeface="Arial" panose="020B0604020202020204" pitchFamily="34" charset="0"/>
              </a:defRPr>
            </a:lvl2pPr>
            <a:lvl3pPr marL="1141269" indent="-227914">
              <a:defRPr sz="1607">
                <a:solidFill>
                  <a:schemeClr val="tx1"/>
                </a:solidFill>
                <a:latin typeface="Arial" panose="020B0604020202020204" pitchFamily="34" charset="0"/>
                <a:cs typeface="Arial" panose="020B0604020202020204" pitchFamily="34" charset="0"/>
              </a:defRPr>
            </a:lvl3pPr>
            <a:lvl4pPr marL="1598797" indent="-227914">
              <a:defRPr sz="1607">
                <a:solidFill>
                  <a:schemeClr val="tx1"/>
                </a:solidFill>
                <a:latin typeface="Arial" panose="020B0604020202020204" pitchFamily="34" charset="0"/>
                <a:cs typeface="Arial" panose="020B0604020202020204" pitchFamily="34" charset="0"/>
              </a:defRPr>
            </a:lvl4pPr>
            <a:lvl5pPr marL="2056325" indent="-227914">
              <a:defRPr sz="1607">
                <a:solidFill>
                  <a:schemeClr val="tx1"/>
                </a:solidFill>
                <a:latin typeface="Arial" panose="020B0604020202020204" pitchFamily="34" charset="0"/>
                <a:cs typeface="Arial" panose="020B0604020202020204" pitchFamily="34" charset="0"/>
              </a:defRPr>
            </a:lvl5pPr>
            <a:lvl6pPr marL="2546169" indent="-227914" defTabSz="799398" eaLnBrk="0" fontAlgn="base" hangingPunct="0">
              <a:spcBef>
                <a:spcPct val="0"/>
              </a:spcBef>
              <a:spcAft>
                <a:spcPct val="0"/>
              </a:spcAft>
              <a:defRPr sz="1607">
                <a:solidFill>
                  <a:schemeClr val="tx1"/>
                </a:solidFill>
                <a:latin typeface="Arial" panose="020B0604020202020204" pitchFamily="34" charset="0"/>
                <a:cs typeface="Arial" panose="020B0604020202020204" pitchFamily="34" charset="0"/>
              </a:defRPr>
            </a:lvl6pPr>
            <a:lvl7pPr marL="3036013" indent="-227914" defTabSz="799398" eaLnBrk="0" fontAlgn="base" hangingPunct="0">
              <a:spcBef>
                <a:spcPct val="0"/>
              </a:spcBef>
              <a:spcAft>
                <a:spcPct val="0"/>
              </a:spcAft>
              <a:defRPr sz="1607">
                <a:solidFill>
                  <a:schemeClr val="tx1"/>
                </a:solidFill>
                <a:latin typeface="Arial" panose="020B0604020202020204" pitchFamily="34" charset="0"/>
                <a:cs typeface="Arial" panose="020B0604020202020204" pitchFamily="34" charset="0"/>
              </a:defRPr>
            </a:lvl7pPr>
            <a:lvl8pPr marL="3525857" indent="-227914" defTabSz="799398" eaLnBrk="0" fontAlgn="base" hangingPunct="0">
              <a:spcBef>
                <a:spcPct val="0"/>
              </a:spcBef>
              <a:spcAft>
                <a:spcPct val="0"/>
              </a:spcAft>
              <a:defRPr sz="1607">
                <a:solidFill>
                  <a:schemeClr val="tx1"/>
                </a:solidFill>
                <a:latin typeface="Arial" panose="020B0604020202020204" pitchFamily="34" charset="0"/>
                <a:cs typeface="Arial" panose="020B0604020202020204" pitchFamily="34" charset="0"/>
              </a:defRPr>
            </a:lvl8pPr>
            <a:lvl9pPr marL="4015701" indent="-227914" defTabSz="799398" eaLnBrk="0" fontAlgn="base" hangingPunct="0">
              <a:spcBef>
                <a:spcPct val="0"/>
              </a:spcBef>
              <a:spcAft>
                <a:spcPct val="0"/>
              </a:spcAft>
              <a:defRPr sz="1607">
                <a:solidFill>
                  <a:schemeClr val="tx1"/>
                </a:solidFill>
                <a:latin typeface="Arial" panose="020B0604020202020204" pitchFamily="34" charset="0"/>
                <a:cs typeface="Arial" panose="020B0604020202020204" pitchFamily="34" charset="0"/>
              </a:defRPr>
            </a:lvl9pPr>
          </a:lstStyle>
          <a:p>
            <a:fld id="{AC516FEA-F3E6-4B48-B443-AE429A42E81B}" type="slidenum">
              <a:rPr lang="en-IN" altLang="en-US" sz="1071">
                <a:solidFill>
                  <a:srgbClr val="898989"/>
                </a:solidFill>
                <a:latin typeface="Calibri" panose="020F0502020204030204" pitchFamily="34" charset="0"/>
              </a:rPr>
              <a:pPr/>
              <a:t>41</a:t>
            </a:fld>
            <a:endParaRPr lang="en-IN" altLang="en-US" sz="1071">
              <a:solidFill>
                <a:srgbClr val="898989"/>
              </a:solidFill>
              <a:latin typeface="Calibri" panose="020F0502020204030204" pitchFamily="34" charset="0"/>
            </a:endParaRPr>
          </a:p>
        </p:txBody>
      </p:sp>
      <p:sp>
        <p:nvSpPr>
          <p:cNvPr id="40964" name="Title 1">
            <a:extLst>
              <a:ext uri="{FF2B5EF4-FFF2-40B4-BE49-F238E27FC236}">
                <a16:creationId xmlns:a16="http://schemas.microsoft.com/office/drawing/2014/main" id="{FC6C2661-4716-41AF-95A1-D39FEF1F3368}"/>
              </a:ext>
            </a:extLst>
          </p:cNvPr>
          <p:cNvSpPr txBox="1">
            <a:spLocks/>
          </p:cNvSpPr>
          <p:nvPr/>
        </p:nvSpPr>
        <p:spPr bwMode="auto">
          <a:xfrm>
            <a:off x="1629456" y="2614273"/>
            <a:ext cx="9365116" cy="741589"/>
          </a:xfrm>
          <a:prstGeom prst="rect">
            <a:avLst/>
          </a:prstGeom>
          <a:noFill/>
          <a:ln w="9525">
            <a:noFill/>
            <a:miter lim="800000"/>
            <a:headEnd/>
            <a:tailEnd/>
          </a:ln>
        </p:spPr>
        <p:txBody>
          <a:bodyPr lIns="74615" tIns="37308" rIns="74615" bIns="37308"/>
          <a:lstStyle/>
          <a:p>
            <a:pPr marL="367383" indent="-367383">
              <a:lnSpc>
                <a:spcPct val="90000"/>
              </a:lnSpc>
              <a:buFont typeface="Wingdings" panose="05000000000000000000" pitchFamily="2" charset="2"/>
              <a:buChar char="Ø"/>
              <a:defRPr/>
            </a:pPr>
            <a:r>
              <a:rPr lang="en-US" altLang="en-US" sz="2000" dirty="0">
                <a:solidFill>
                  <a:srgbClr val="FF0000"/>
                </a:solidFill>
              </a:rPr>
              <a:t>Types: </a:t>
            </a:r>
          </a:p>
          <a:p>
            <a:pPr>
              <a:lnSpc>
                <a:spcPct val="90000"/>
              </a:lnSpc>
              <a:defRPr/>
            </a:pPr>
            <a:r>
              <a:rPr lang="en-US" altLang="en-US" sz="2000" dirty="0"/>
              <a:t>         (a) Open Convex region                              (b) Closed Convex Region</a:t>
            </a:r>
          </a:p>
        </p:txBody>
      </p:sp>
      <p:sp>
        <p:nvSpPr>
          <p:cNvPr id="7" name="Title 1">
            <a:extLst>
              <a:ext uri="{FF2B5EF4-FFF2-40B4-BE49-F238E27FC236}">
                <a16:creationId xmlns:a16="http://schemas.microsoft.com/office/drawing/2014/main" id="{3B327180-84D6-4BF1-989C-93101AA02BB9}"/>
              </a:ext>
            </a:extLst>
          </p:cNvPr>
          <p:cNvSpPr txBox="1">
            <a:spLocks/>
          </p:cNvSpPr>
          <p:nvPr/>
        </p:nvSpPr>
        <p:spPr bwMode="auto">
          <a:xfrm>
            <a:off x="2852398" y="-49326"/>
            <a:ext cx="7815602" cy="1512094"/>
          </a:xfrm>
          <a:prstGeom prst="rect">
            <a:avLst/>
          </a:prstGeom>
          <a:noFill/>
          <a:ln w="9525">
            <a:noFill/>
            <a:miter lim="800000"/>
            <a:headEnd/>
            <a:tailEnd/>
          </a:ln>
        </p:spPr>
        <p:txBody>
          <a:bodyPr lIns="74615" tIns="37308" rIns="74615" bIns="37308" anchor="ctr"/>
          <a:lstStyle/>
          <a:p>
            <a:pPr algn="ctr" defTabSz="746078">
              <a:lnSpc>
                <a:spcPct val="90000"/>
              </a:lnSpc>
              <a:defRPr/>
            </a:pPr>
            <a:r>
              <a:rPr lang="en-US" altLang="en-US" sz="3600" spc="-5" dirty="0">
                <a:solidFill>
                  <a:srgbClr val="0000FF"/>
                </a:solidFill>
                <a:latin typeface="Arial Black" pitchFamily="34" charset="0"/>
                <a:ea typeface="+mj-ea"/>
                <a:cs typeface="Times New Roman"/>
              </a:rPr>
              <a:t>Linear separable &amp; Linear Inseparable issue</a:t>
            </a:r>
          </a:p>
        </p:txBody>
      </p:sp>
      <p:sp>
        <p:nvSpPr>
          <p:cNvPr id="6" name="Title 1">
            <a:extLst>
              <a:ext uri="{FF2B5EF4-FFF2-40B4-BE49-F238E27FC236}">
                <a16:creationId xmlns:a16="http://schemas.microsoft.com/office/drawing/2014/main" id="{9ED0CE73-4826-4666-A1B9-17E65CC136C7}"/>
              </a:ext>
            </a:extLst>
          </p:cNvPr>
          <p:cNvSpPr txBox="1">
            <a:spLocks/>
          </p:cNvSpPr>
          <p:nvPr/>
        </p:nvSpPr>
        <p:spPr bwMode="auto">
          <a:xfrm>
            <a:off x="1716201" y="1253559"/>
            <a:ext cx="8951799" cy="1122589"/>
          </a:xfrm>
          <a:prstGeom prst="rect">
            <a:avLst/>
          </a:prstGeom>
          <a:noFill/>
          <a:ln w="9525">
            <a:noFill/>
            <a:miter lim="800000"/>
            <a:headEnd/>
            <a:tailEnd/>
          </a:ln>
        </p:spPr>
        <p:txBody>
          <a:bodyPr lIns="74615" tIns="37308" rIns="74615" bIns="37308"/>
          <a:lstStyle/>
          <a:p>
            <a:pPr marL="367383" indent="-367383">
              <a:lnSpc>
                <a:spcPct val="90000"/>
              </a:lnSpc>
              <a:buFont typeface="Wingdings" panose="05000000000000000000" pitchFamily="2" charset="2"/>
              <a:buChar char="Ø"/>
              <a:defRPr/>
            </a:pPr>
            <a:r>
              <a:rPr lang="en-US" altLang="en-US" sz="2000" b="1" dirty="0"/>
              <a:t>Convex Region:</a:t>
            </a:r>
          </a:p>
          <a:p>
            <a:pPr>
              <a:lnSpc>
                <a:spcPct val="90000"/>
              </a:lnSpc>
              <a:defRPr/>
            </a:pPr>
            <a:r>
              <a:rPr lang="en-US" altLang="en-US" sz="2000" b="1" baseline="-25000" dirty="0">
                <a:solidFill>
                  <a:srgbClr val="00B050"/>
                </a:solidFill>
              </a:rPr>
              <a:t>	</a:t>
            </a:r>
            <a:r>
              <a:rPr lang="en-US" altLang="en-US" sz="2000" dirty="0">
                <a:solidFill>
                  <a:srgbClr val="00B050"/>
                </a:solidFill>
              </a:rPr>
              <a:t>Select any Two points in a region and draw a straight line between these two points. If the points selected and the lines joining them both lie inside the region then that region is known as convex regions </a:t>
            </a:r>
          </a:p>
        </p:txBody>
      </p:sp>
      <p:sp>
        <p:nvSpPr>
          <p:cNvPr id="8" name="Oval 7">
            <a:extLst>
              <a:ext uri="{FF2B5EF4-FFF2-40B4-BE49-F238E27FC236}">
                <a16:creationId xmlns:a16="http://schemas.microsoft.com/office/drawing/2014/main" id="{A9A96B94-47BA-4243-8D74-763277200026}"/>
              </a:ext>
            </a:extLst>
          </p:cNvPr>
          <p:cNvSpPr/>
          <p:nvPr/>
        </p:nvSpPr>
        <p:spPr>
          <a:xfrm>
            <a:off x="7159059" y="3502139"/>
            <a:ext cx="1690688" cy="1423647"/>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sz="1929"/>
          </a:p>
        </p:txBody>
      </p:sp>
      <p:sp>
        <p:nvSpPr>
          <p:cNvPr id="10" name="Isosceles Triangle 9">
            <a:extLst>
              <a:ext uri="{FF2B5EF4-FFF2-40B4-BE49-F238E27FC236}">
                <a16:creationId xmlns:a16="http://schemas.microsoft.com/office/drawing/2014/main" id="{CB99C5DB-8455-4A82-A4CB-BBE50606C226}"/>
              </a:ext>
            </a:extLst>
          </p:cNvPr>
          <p:cNvSpPr/>
          <p:nvPr/>
        </p:nvSpPr>
        <p:spPr>
          <a:xfrm>
            <a:off x="7422697" y="5187724"/>
            <a:ext cx="1427050" cy="135221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sz="1929"/>
          </a:p>
        </p:txBody>
      </p:sp>
      <p:cxnSp>
        <p:nvCxnSpPr>
          <p:cNvPr id="13" name="Straight Arrow Connector 12">
            <a:extLst>
              <a:ext uri="{FF2B5EF4-FFF2-40B4-BE49-F238E27FC236}">
                <a16:creationId xmlns:a16="http://schemas.microsoft.com/office/drawing/2014/main" id="{24538E30-8AEF-4DC3-8397-BF445CAD2E30}"/>
              </a:ext>
            </a:extLst>
          </p:cNvPr>
          <p:cNvCxnSpPr/>
          <p:nvPr/>
        </p:nvCxnSpPr>
        <p:spPr>
          <a:xfrm>
            <a:off x="2223068" y="3593987"/>
            <a:ext cx="971209" cy="1690688"/>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B805D6BC-903F-4C54-8C9E-AF6A85D0B4E9}"/>
              </a:ext>
            </a:extLst>
          </p:cNvPr>
          <p:cNvCxnSpPr>
            <a:cxnSpLocks/>
          </p:cNvCxnSpPr>
          <p:nvPr/>
        </p:nvCxnSpPr>
        <p:spPr>
          <a:xfrm>
            <a:off x="2085295" y="3835514"/>
            <a:ext cx="2199255" cy="60381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45DDC108-CD1C-4207-89A2-A4CF3BA906A5}"/>
              </a:ext>
            </a:extLst>
          </p:cNvPr>
          <p:cNvCxnSpPr/>
          <p:nvPr/>
        </p:nvCxnSpPr>
        <p:spPr>
          <a:xfrm>
            <a:off x="2738438" y="4029416"/>
            <a:ext cx="0" cy="323170"/>
          </a:xfrm>
          <a:prstGeom prst="line">
            <a:avLst/>
          </a:prstGeom>
        </p:spPr>
        <p:style>
          <a:lnRef idx="1">
            <a:schemeClr val="accent2"/>
          </a:lnRef>
          <a:fillRef idx="0">
            <a:schemeClr val="accent2"/>
          </a:fillRef>
          <a:effectRef idx="0">
            <a:schemeClr val="accent2"/>
          </a:effectRef>
          <a:fontRef idx="minor">
            <a:schemeClr val="tx1"/>
          </a:fontRef>
        </p:style>
      </p:cxnSp>
      <p:cxnSp>
        <p:nvCxnSpPr>
          <p:cNvPr id="38" name="Straight Connector 37">
            <a:extLst>
              <a:ext uri="{FF2B5EF4-FFF2-40B4-BE49-F238E27FC236}">
                <a16:creationId xmlns:a16="http://schemas.microsoft.com/office/drawing/2014/main" id="{54BD05D8-00D3-40CF-BC57-BE8A5E642B19}"/>
              </a:ext>
            </a:extLst>
          </p:cNvPr>
          <p:cNvCxnSpPr>
            <a:cxnSpLocks/>
          </p:cNvCxnSpPr>
          <p:nvPr/>
        </p:nvCxnSpPr>
        <p:spPr>
          <a:xfrm>
            <a:off x="2901723" y="4136572"/>
            <a:ext cx="0" cy="379300"/>
          </a:xfrm>
          <a:prstGeom prst="line">
            <a:avLst/>
          </a:prstGeom>
        </p:spPr>
        <p:style>
          <a:lnRef idx="1">
            <a:schemeClr val="accent2"/>
          </a:lnRef>
          <a:fillRef idx="0">
            <a:schemeClr val="accent2"/>
          </a:fillRef>
          <a:effectRef idx="0">
            <a:schemeClr val="accent2"/>
          </a:effectRef>
          <a:fontRef idx="minor">
            <a:schemeClr val="tx1"/>
          </a:fontRef>
        </p:style>
      </p:cxnSp>
      <p:cxnSp>
        <p:nvCxnSpPr>
          <p:cNvPr id="39" name="Straight Connector 38">
            <a:extLst>
              <a:ext uri="{FF2B5EF4-FFF2-40B4-BE49-F238E27FC236}">
                <a16:creationId xmlns:a16="http://schemas.microsoft.com/office/drawing/2014/main" id="{D7C52A18-69FC-4368-A464-9A3AC339E028}"/>
              </a:ext>
            </a:extLst>
          </p:cNvPr>
          <p:cNvCxnSpPr>
            <a:cxnSpLocks/>
          </p:cNvCxnSpPr>
          <p:nvPr/>
        </p:nvCxnSpPr>
        <p:spPr>
          <a:xfrm>
            <a:off x="3065009" y="4214813"/>
            <a:ext cx="0" cy="627630"/>
          </a:xfrm>
          <a:prstGeom prst="line">
            <a:avLst/>
          </a:prstGeom>
        </p:spPr>
        <p:style>
          <a:lnRef idx="1">
            <a:schemeClr val="accent2"/>
          </a:lnRef>
          <a:fillRef idx="0">
            <a:schemeClr val="accent2"/>
          </a:fillRef>
          <a:effectRef idx="0">
            <a:schemeClr val="accent2"/>
          </a:effectRef>
          <a:fontRef idx="minor">
            <a:schemeClr val="tx1"/>
          </a:fontRef>
        </p:style>
      </p:cxnSp>
      <p:cxnSp>
        <p:nvCxnSpPr>
          <p:cNvPr id="40" name="Straight Connector 39">
            <a:extLst>
              <a:ext uri="{FF2B5EF4-FFF2-40B4-BE49-F238E27FC236}">
                <a16:creationId xmlns:a16="http://schemas.microsoft.com/office/drawing/2014/main" id="{A7524D03-5F01-45A3-A9C8-6581AFA10125}"/>
              </a:ext>
            </a:extLst>
          </p:cNvPr>
          <p:cNvCxnSpPr>
            <a:cxnSpLocks/>
          </p:cNvCxnSpPr>
          <p:nvPr/>
        </p:nvCxnSpPr>
        <p:spPr>
          <a:xfrm flipH="1">
            <a:off x="3223192" y="4214812"/>
            <a:ext cx="6804" cy="790916"/>
          </a:xfrm>
          <a:prstGeom prst="line">
            <a:avLst/>
          </a:prstGeom>
        </p:spPr>
        <p:style>
          <a:lnRef idx="1">
            <a:schemeClr val="accent2"/>
          </a:lnRef>
          <a:fillRef idx="0">
            <a:schemeClr val="accent2"/>
          </a:fillRef>
          <a:effectRef idx="0">
            <a:schemeClr val="accent2"/>
          </a:effectRef>
          <a:fontRef idx="minor">
            <a:schemeClr val="tx1"/>
          </a:fontRef>
        </p:style>
      </p:cxnSp>
      <p:cxnSp>
        <p:nvCxnSpPr>
          <p:cNvPr id="41" name="Straight Connector 40">
            <a:extLst>
              <a:ext uri="{FF2B5EF4-FFF2-40B4-BE49-F238E27FC236}">
                <a16:creationId xmlns:a16="http://schemas.microsoft.com/office/drawing/2014/main" id="{E0DB0342-2EF5-46E4-84EC-FA514A910A96}"/>
              </a:ext>
            </a:extLst>
          </p:cNvPr>
          <p:cNvCxnSpPr>
            <a:cxnSpLocks/>
          </p:cNvCxnSpPr>
          <p:nvPr/>
        </p:nvCxnSpPr>
        <p:spPr>
          <a:xfrm>
            <a:off x="3360964" y="4327072"/>
            <a:ext cx="0" cy="860652"/>
          </a:xfrm>
          <a:prstGeom prst="line">
            <a:avLst/>
          </a:prstGeom>
        </p:spPr>
        <p:style>
          <a:lnRef idx="1">
            <a:schemeClr val="accent2"/>
          </a:lnRef>
          <a:fillRef idx="0">
            <a:schemeClr val="accent2"/>
          </a:fillRef>
          <a:effectRef idx="0">
            <a:schemeClr val="accent2"/>
          </a:effectRef>
          <a:fontRef idx="minor">
            <a:schemeClr val="tx1"/>
          </a:fontRef>
        </p:style>
      </p:cxnSp>
      <p:cxnSp>
        <p:nvCxnSpPr>
          <p:cNvPr id="48" name="Straight Connector 47">
            <a:extLst>
              <a:ext uri="{FF2B5EF4-FFF2-40B4-BE49-F238E27FC236}">
                <a16:creationId xmlns:a16="http://schemas.microsoft.com/office/drawing/2014/main" id="{9B0772FF-1273-4CEC-9DDE-024BC086ABFF}"/>
              </a:ext>
            </a:extLst>
          </p:cNvPr>
          <p:cNvCxnSpPr>
            <a:cxnSpLocks/>
          </p:cNvCxnSpPr>
          <p:nvPr/>
        </p:nvCxnSpPr>
        <p:spPr>
          <a:xfrm>
            <a:off x="3617800" y="4352585"/>
            <a:ext cx="0" cy="835138"/>
          </a:xfrm>
          <a:prstGeom prst="line">
            <a:avLst/>
          </a:prstGeom>
        </p:spPr>
        <p:style>
          <a:lnRef idx="1">
            <a:schemeClr val="accent2"/>
          </a:lnRef>
          <a:fillRef idx="0">
            <a:schemeClr val="accent2"/>
          </a:fillRef>
          <a:effectRef idx="0">
            <a:schemeClr val="accent2"/>
          </a:effectRef>
          <a:fontRef idx="minor">
            <a:schemeClr val="tx1"/>
          </a:fontRef>
        </p:style>
      </p:cxnSp>
      <p:sp>
        <p:nvSpPr>
          <p:cNvPr id="49" name="TextBox 48">
            <a:extLst>
              <a:ext uri="{FF2B5EF4-FFF2-40B4-BE49-F238E27FC236}">
                <a16:creationId xmlns:a16="http://schemas.microsoft.com/office/drawing/2014/main" id="{2A0E33B0-2574-4292-A050-FA33344689D4}"/>
              </a:ext>
            </a:extLst>
          </p:cNvPr>
          <p:cNvSpPr txBox="1"/>
          <p:nvPr/>
        </p:nvSpPr>
        <p:spPr>
          <a:xfrm>
            <a:off x="1643063" y="5555116"/>
            <a:ext cx="5395232" cy="1279838"/>
          </a:xfrm>
          <a:prstGeom prst="rect">
            <a:avLst/>
          </a:prstGeom>
          <a:noFill/>
        </p:spPr>
        <p:txBody>
          <a:bodyPr>
            <a:spAutoFit/>
          </a:bodyPr>
          <a:lstStyle/>
          <a:p>
            <a:pPr marL="306153" indent="-306153" algn="just">
              <a:buFont typeface="Wingdings" panose="05000000000000000000" pitchFamily="2" charset="2"/>
              <a:buChar char="ü"/>
              <a:defRPr/>
            </a:pPr>
            <a:r>
              <a:rPr lang="en-IN" sz="1929" b="1" dirty="0">
                <a:solidFill>
                  <a:schemeClr val="accent2">
                    <a:lumMod val="75000"/>
                  </a:schemeClr>
                </a:solidFill>
              </a:rPr>
              <a:t>To over come Linear Inseparable  problem we need </a:t>
            </a:r>
            <a:r>
              <a:rPr lang="en-IN" sz="1929" b="1" dirty="0">
                <a:solidFill>
                  <a:srgbClr val="FF0000"/>
                </a:solidFill>
              </a:rPr>
              <a:t>at least minimum two or more decision lines, Hence we move towards Multi Layer Networks</a:t>
            </a:r>
          </a:p>
        </p:txBody>
      </p:sp>
      <p:pic>
        <p:nvPicPr>
          <p:cNvPr id="17" name="Picture 16">
            <a:extLst>
              <a:ext uri="{FF2B5EF4-FFF2-40B4-BE49-F238E27FC236}">
                <a16:creationId xmlns:a16="http://schemas.microsoft.com/office/drawing/2014/main" id="{631D337D-4197-44D9-BE14-DEB759BF501D}"/>
              </a:ext>
            </a:extLst>
          </p:cNvPr>
          <p:cNvPicPr>
            <a:picLocks noChangeAspect="1"/>
          </p:cNvPicPr>
          <p:nvPr/>
        </p:nvPicPr>
        <p:blipFill>
          <a:blip r:embed="rId2"/>
          <a:stretch>
            <a:fillRect/>
          </a:stretch>
        </p:blipFill>
        <p:spPr>
          <a:xfrm>
            <a:off x="0" y="0"/>
            <a:ext cx="1348503" cy="1177781"/>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2" name="Picture 1">
            <a:extLst>
              <a:ext uri="{FF2B5EF4-FFF2-40B4-BE49-F238E27FC236}">
                <a16:creationId xmlns:a16="http://schemas.microsoft.com/office/drawing/2014/main" id="{E987A31E-FE52-4811-94D1-D8A2AD088D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70983" y="1454265"/>
            <a:ext cx="8827634" cy="51656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083" name="Slide Number Placeholder 3">
            <a:extLst>
              <a:ext uri="{FF2B5EF4-FFF2-40B4-BE49-F238E27FC236}">
                <a16:creationId xmlns:a16="http://schemas.microsoft.com/office/drawing/2014/main" id="{3F865537-458C-4BA3-8366-B875A16A0EDC}"/>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871"/>
              </a:spcBef>
              <a:buFont typeface="Arial" panose="020B0604020202020204" pitchFamily="34" charset="0"/>
              <a:buChar char="•"/>
              <a:defRPr sz="2464">
                <a:solidFill>
                  <a:schemeClr val="tx1"/>
                </a:solidFill>
                <a:latin typeface="Calibri" panose="020F0502020204030204" pitchFamily="34" charset="0"/>
              </a:defRPr>
            </a:lvl1pPr>
            <a:lvl2pPr marL="795997" indent="-306153">
              <a:lnSpc>
                <a:spcPct val="90000"/>
              </a:lnSpc>
              <a:spcBef>
                <a:spcPts val="442"/>
              </a:spcBef>
              <a:buFont typeface="Arial" panose="020B0604020202020204" pitchFamily="34" charset="0"/>
              <a:buChar char="•"/>
              <a:defRPr sz="2143">
                <a:solidFill>
                  <a:schemeClr val="tx1"/>
                </a:solidFill>
                <a:latin typeface="Calibri" panose="020F0502020204030204" pitchFamily="34" charset="0"/>
              </a:defRPr>
            </a:lvl2pPr>
            <a:lvl3pPr marL="1224610" indent="-244922">
              <a:lnSpc>
                <a:spcPct val="90000"/>
              </a:lnSpc>
              <a:spcBef>
                <a:spcPts val="442"/>
              </a:spcBef>
              <a:buFont typeface="Arial" panose="020B0604020202020204" pitchFamily="34" charset="0"/>
              <a:buChar char="•"/>
              <a:defRPr sz="1714">
                <a:solidFill>
                  <a:schemeClr val="tx1"/>
                </a:solidFill>
                <a:latin typeface="Calibri" panose="020F0502020204030204" pitchFamily="34" charset="0"/>
              </a:defRPr>
            </a:lvl3pPr>
            <a:lvl4pPr marL="1714454" indent="-244922">
              <a:lnSpc>
                <a:spcPct val="90000"/>
              </a:lnSpc>
              <a:spcBef>
                <a:spcPts val="442"/>
              </a:spcBef>
              <a:buFont typeface="Arial" panose="020B0604020202020204" pitchFamily="34" charset="0"/>
              <a:buChar char="•"/>
              <a:defRPr sz="1607">
                <a:solidFill>
                  <a:schemeClr val="tx1"/>
                </a:solidFill>
                <a:latin typeface="Calibri" panose="020F0502020204030204" pitchFamily="34" charset="0"/>
              </a:defRPr>
            </a:lvl4pPr>
            <a:lvl5pPr marL="2204298" indent="-244922">
              <a:lnSpc>
                <a:spcPct val="90000"/>
              </a:lnSpc>
              <a:spcBef>
                <a:spcPts val="442"/>
              </a:spcBef>
              <a:buFont typeface="Arial" panose="020B0604020202020204" pitchFamily="34" charset="0"/>
              <a:buChar char="•"/>
              <a:defRPr sz="1607">
                <a:solidFill>
                  <a:schemeClr val="tx1"/>
                </a:solidFill>
                <a:latin typeface="Calibri" panose="020F0502020204030204" pitchFamily="34" charset="0"/>
              </a:defRPr>
            </a:lvl5pPr>
            <a:lvl6pPr marL="2694142" indent="-244922" defTabSz="799398" eaLnBrk="0" fontAlgn="base" hangingPunct="0">
              <a:lnSpc>
                <a:spcPct val="90000"/>
              </a:lnSpc>
              <a:spcBef>
                <a:spcPts val="442"/>
              </a:spcBef>
              <a:spcAft>
                <a:spcPct val="0"/>
              </a:spcAft>
              <a:buFont typeface="Arial" panose="020B0604020202020204" pitchFamily="34" charset="0"/>
              <a:buChar char="•"/>
              <a:defRPr sz="1607">
                <a:solidFill>
                  <a:schemeClr val="tx1"/>
                </a:solidFill>
                <a:latin typeface="Calibri" panose="020F0502020204030204" pitchFamily="34" charset="0"/>
              </a:defRPr>
            </a:lvl6pPr>
            <a:lvl7pPr marL="3183987" indent="-244922" defTabSz="799398" eaLnBrk="0" fontAlgn="base" hangingPunct="0">
              <a:lnSpc>
                <a:spcPct val="90000"/>
              </a:lnSpc>
              <a:spcBef>
                <a:spcPts val="442"/>
              </a:spcBef>
              <a:spcAft>
                <a:spcPct val="0"/>
              </a:spcAft>
              <a:buFont typeface="Arial" panose="020B0604020202020204" pitchFamily="34" charset="0"/>
              <a:buChar char="•"/>
              <a:defRPr sz="1607">
                <a:solidFill>
                  <a:schemeClr val="tx1"/>
                </a:solidFill>
                <a:latin typeface="Calibri" panose="020F0502020204030204" pitchFamily="34" charset="0"/>
              </a:defRPr>
            </a:lvl7pPr>
            <a:lvl8pPr marL="3673831" indent="-244922" defTabSz="799398" eaLnBrk="0" fontAlgn="base" hangingPunct="0">
              <a:lnSpc>
                <a:spcPct val="90000"/>
              </a:lnSpc>
              <a:spcBef>
                <a:spcPts val="442"/>
              </a:spcBef>
              <a:spcAft>
                <a:spcPct val="0"/>
              </a:spcAft>
              <a:buFont typeface="Arial" panose="020B0604020202020204" pitchFamily="34" charset="0"/>
              <a:buChar char="•"/>
              <a:defRPr sz="1607">
                <a:solidFill>
                  <a:schemeClr val="tx1"/>
                </a:solidFill>
                <a:latin typeface="Calibri" panose="020F0502020204030204" pitchFamily="34" charset="0"/>
              </a:defRPr>
            </a:lvl8pPr>
            <a:lvl9pPr marL="4163675" indent="-244922" defTabSz="799398" eaLnBrk="0" fontAlgn="base" hangingPunct="0">
              <a:lnSpc>
                <a:spcPct val="90000"/>
              </a:lnSpc>
              <a:spcBef>
                <a:spcPts val="442"/>
              </a:spcBef>
              <a:spcAft>
                <a:spcPct val="0"/>
              </a:spcAft>
              <a:buFont typeface="Arial" panose="020B0604020202020204" pitchFamily="34" charset="0"/>
              <a:buChar char="•"/>
              <a:defRPr sz="1607">
                <a:solidFill>
                  <a:schemeClr val="tx1"/>
                </a:solidFill>
                <a:latin typeface="Calibri" panose="020F0502020204030204" pitchFamily="34" charset="0"/>
              </a:defRPr>
            </a:lvl9pPr>
          </a:lstStyle>
          <a:p>
            <a:pPr>
              <a:lnSpc>
                <a:spcPct val="100000"/>
              </a:lnSpc>
              <a:spcBef>
                <a:spcPct val="0"/>
              </a:spcBef>
              <a:buFontTx/>
              <a:buNone/>
            </a:pPr>
            <a:fld id="{EAAF8B3D-AAC5-4F76-B4DD-9B4F427DF850}" type="slidenum">
              <a:rPr lang="en-IN" altLang="en-US" sz="1071">
                <a:solidFill>
                  <a:srgbClr val="898989"/>
                </a:solidFill>
              </a:rPr>
              <a:pPr>
                <a:lnSpc>
                  <a:spcPct val="100000"/>
                </a:lnSpc>
                <a:spcBef>
                  <a:spcPct val="0"/>
                </a:spcBef>
                <a:buFontTx/>
                <a:buNone/>
              </a:pPr>
              <a:t>42</a:t>
            </a:fld>
            <a:endParaRPr lang="en-IN" altLang="en-US" sz="1071">
              <a:solidFill>
                <a:srgbClr val="898989"/>
              </a:solidFill>
            </a:endParaRPr>
          </a:p>
        </p:txBody>
      </p:sp>
      <p:sp>
        <p:nvSpPr>
          <p:cNvPr id="8" name="Title 1">
            <a:extLst>
              <a:ext uri="{FF2B5EF4-FFF2-40B4-BE49-F238E27FC236}">
                <a16:creationId xmlns:a16="http://schemas.microsoft.com/office/drawing/2014/main" id="{5B942884-463B-42CA-A3B5-DB3852CB0D2D}"/>
              </a:ext>
            </a:extLst>
          </p:cNvPr>
          <p:cNvSpPr>
            <a:spLocks noGrp="1"/>
          </p:cNvSpPr>
          <p:nvPr>
            <p:ph type="title"/>
          </p:nvPr>
        </p:nvSpPr>
        <p:spPr>
          <a:xfrm>
            <a:off x="1197429" y="0"/>
            <a:ext cx="9797143" cy="755196"/>
          </a:xfrm>
        </p:spPr>
        <p:txBody>
          <a:bodyPr>
            <a:normAutofit fontScale="90000"/>
          </a:bodyPr>
          <a:lstStyle/>
          <a:p>
            <a:pPr algn="ctr">
              <a:defRPr/>
            </a:pPr>
            <a:r>
              <a:rPr lang="en-US" spc="-5" dirty="0">
                <a:solidFill>
                  <a:srgbClr val="0000FF"/>
                </a:solidFill>
                <a:latin typeface="Arial Black" pitchFamily="34" charset="0"/>
                <a:cs typeface="Times New Roman"/>
              </a:rPr>
              <a:t>           </a:t>
            </a:r>
            <a:br>
              <a:rPr lang="en-US" spc="-5" dirty="0">
                <a:solidFill>
                  <a:srgbClr val="0000FF"/>
                </a:solidFill>
                <a:latin typeface="Arial Black" pitchFamily="34" charset="0"/>
                <a:cs typeface="Times New Roman"/>
              </a:rPr>
            </a:br>
            <a:r>
              <a:rPr lang="en-US" altLang="en-US" spc="-5" dirty="0">
                <a:solidFill>
                  <a:srgbClr val="0000FF"/>
                </a:solidFill>
                <a:latin typeface="Arial Black" pitchFamily="34" charset="0"/>
                <a:cs typeface="Times New Roman"/>
              </a:rPr>
              <a:t>I. Perceptron Model</a:t>
            </a:r>
            <a:br>
              <a:rPr lang="en-US" altLang="en-US" b="1" dirty="0">
                <a:solidFill>
                  <a:srgbClr val="006600"/>
                </a:solidFill>
              </a:rPr>
            </a:br>
            <a:endParaRPr lang="en-US" spc="-5" dirty="0">
              <a:solidFill>
                <a:srgbClr val="0000FF"/>
              </a:solidFill>
              <a:latin typeface="Arial Black" pitchFamily="34" charset="0"/>
              <a:cs typeface="Times New Roman"/>
            </a:endParaRPr>
          </a:p>
        </p:txBody>
      </p:sp>
      <p:sp>
        <p:nvSpPr>
          <p:cNvPr id="46085" name="TextBox 8">
            <a:extLst>
              <a:ext uri="{FF2B5EF4-FFF2-40B4-BE49-F238E27FC236}">
                <a16:creationId xmlns:a16="http://schemas.microsoft.com/office/drawing/2014/main" id="{091C3A08-767A-4AB0-987F-03D5C8381095}"/>
              </a:ext>
            </a:extLst>
          </p:cNvPr>
          <p:cNvSpPr txBox="1">
            <a:spLocks noChangeArrowheads="1"/>
          </p:cNvSpPr>
          <p:nvPr/>
        </p:nvSpPr>
        <p:spPr bwMode="auto">
          <a:xfrm>
            <a:off x="3422197" y="760300"/>
            <a:ext cx="5602741" cy="4879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813"/>
              </a:spcBef>
              <a:buFont typeface="Arial" panose="020B0604020202020204" pitchFamily="34" charset="0"/>
              <a:buChar char="•"/>
              <a:defRPr sz="2300">
                <a:solidFill>
                  <a:schemeClr val="tx1"/>
                </a:solidFill>
                <a:latin typeface="Calibri" panose="020F0502020204030204" pitchFamily="34" charset="0"/>
              </a:defRPr>
            </a:lvl1pPr>
            <a:lvl2pPr marL="742950" indent="-285750">
              <a:lnSpc>
                <a:spcPct val="90000"/>
              </a:lnSpc>
              <a:spcBef>
                <a:spcPts val="413"/>
              </a:spcBef>
              <a:buFont typeface="Arial" panose="020B0604020202020204" pitchFamily="34" charset="0"/>
              <a:buChar char="•"/>
              <a:defRPr sz="2000">
                <a:solidFill>
                  <a:schemeClr val="tx1"/>
                </a:solidFill>
                <a:latin typeface="Calibri" panose="020F0502020204030204" pitchFamily="34" charset="0"/>
              </a:defRPr>
            </a:lvl2pPr>
            <a:lvl3pPr marL="1143000" indent="-228600">
              <a:lnSpc>
                <a:spcPct val="90000"/>
              </a:lnSpc>
              <a:spcBef>
                <a:spcPts val="413"/>
              </a:spcBef>
              <a:buFont typeface="Arial" panose="020B0604020202020204" pitchFamily="34" charset="0"/>
              <a:buChar char="•"/>
              <a:defRPr sz="1600">
                <a:solidFill>
                  <a:schemeClr val="tx1"/>
                </a:solidFill>
                <a:latin typeface="Calibri" panose="020F0502020204030204" pitchFamily="34" charset="0"/>
              </a:defRPr>
            </a:lvl3pPr>
            <a:lvl4pPr marL="1600200" indent="-228600">
              <a:lnSpc>
                <a:spcPct val="90000"/>
              </a:lnSpc>
              <a:spcBef>
                <a:spcPts val="413"/>
              </a:spcBef>
              <a:buFont typeface="Arial" panose="020B0604020202020204" pitchFamily="34" charset="0"/>
              <a:buChar char="•"/>
              <a:defRPr sz="1500">
                <a:solidFill>
                  <a:schemeClr val="tx1"/>
                </a:solidFill>
                <a:latin typeface="Calibri" panose="020F0502020204030204" pitchFamily="34" charset="0"/>
              </a:defRPr>
            </a:lvl4pPr>
            <a:lvl5pPr marL="2057400" indent="-228600">
              <a:lnSpc>
                <a:spcPct val="90000"/>
              </a:lnSpc>
              <a:spcBef>
                <a:spcPts val="413"/>
              </a:spcBef>
              <a:buFont typeface="Arial" panose="020B0604020202020204" pitchFamily="34" charset="0"/>
              <a:buChar char="•"/>
              <a:defRPr sz="1500">
                <a:solidFill>
                  <a:schemeClr val="tx1"/>
                </a:solidFill>
                <a:latin typeface="Calibri" panose="020F0502020204030204" pitchFamily="34" charset="0"/>
              </a:defRPr>
            </a:lvl5pPr>
            <a:lvl6pPr marL="2514600" indent="-228600" defTabSz="746125" eaLnBrk="0" fontAlgn="base" hangingPunct="0">
              <a:lnSpc>
                <a:spcPct val="90000"/>
              </a:lnSpc>
              <a:spcBef>
                <a:spcPts val="413"/>
              </a:spcBef>
              <a:spcAft>
                <a:spcPct val="0"/>
              </a:spcAft>
              <a:buFont typeface="Arial" panose="020B0604020202020204" pitchFamily="34" charset="0"/>
              <a:buChar char="•"/>
              <a:defRPr sz="1500">
                <a:solidFill>
                  <a:schemeClr val="tx1"/>
                </a:solidFill>
                <a:latin typeface="Calibri" panose="020F0502020204030204" pitchFamily="34" charset="0"/>
              </a:defRPr>
            </a:lvl6pPr>
            <a:lvl7pPr marL="2971800" indent="-228600" defTabSz="746125" eaLnBrk="0" fontAlgn="base" hangingPunct="0">
              <a:lnSpc>
                <a:spcPct val="90000"/>
              </a:lnSpc>
              <a:spcBef>
                <a:spcPts val="413"/>
              </a:spcBef>
              <a:spcAft>
                <a:spcPct val="0"/>
              </a:spcAft>
              <a:buFont typeface="Arial" panose="020B0604020202020204" pitchFamily="34" charset="0"/>
              <a:buChar char="•"/>
              <a:defRPr sz="1500">
                <a:solidFill>
                  <a:schemeClr val="tx1"/>
                </a:solidFill>
                <a:latin typeface="Calibri" panose="020F0502020204030204" pitchFamily="34" charset="0"/>
              </a:defRPr>
            </a:lvl7pPr>
            <a:lvl8pPr marL="3429000" indent="-228600" defTabSz="746125" eaLnBrk="0" fontAlgn="base" hangingPunct="0">
              <a:lnSpc>
                <a:spcPct val="90000"/>
              </a:lnSpc>
              <a:spcBef>
                <a:spcPts val="413"/>
              </a:spcBef>
              <a:spcAft>
                <a:spcPct val="0"/>
              </a:spcAft>
              <a:buFont typeface="Arial" panose="020B0604020202020204" pitchFamily="34" charset="0"/>
              <a:buChar char="•"/>
              <a:defRPr sz="1500">
                <a:solidFill>
                  <a:schemeClr val="tx1"/>
                </a:solidFill>
                <a:latin typeface="Calibri" panose="020F0502020204030204" pitchFamily="34" charset="0"/>
              </a:defRPr>
            </a:lvl8pPr>
            <a:lvl9pPr marL="3886200" indent="-228600" defTabSz="746125" eaLnBrk="0" fontAlgn="base" hangingPunct="0">
              <a:lnSpc>
                <a:spcPct val="90000"/>
              </a:lnSpc>
              <a:spcBef>
                <a:spcPts val="413"/>
              </a:spcBef>
              <a:spcAft>
                <a:spcPct val="0"/>
              </a:spcAft>
              <a:buFont typeface="Arial" panose="020B0604020202020204" pitchFamily="34" charset="0"/>
              <a:buChar char="•"/>
              <a:defRPr sz="1500">
                <a:solidFill>
                  <a:schemeClr val="tx1"/>
                </a:solidFill>
                <a:latin typeface="Calibri" panose="020F0502020204030204" pitchFamily="34" charset="0"/>
              </a:defRPr>
            </a:lvl9pPr>
          </a:lstStyle>
          <a:p>
            <a:pPr eaLnBrk="1" hangingPunct="1">
              <a:lnSpc>
                <a:spcPct val="100000"/>
              </a:lnSpc>
              <a:spcBef>
                <a:spcPct val="0"/>
              </a:spcBef>
              <a:buFontTx/>
              <a:buNone/>
            </a:pPr>
            <a:r>
              <a:rPr lang="en-US" altLang="en-US" sz="2571" b="1">
                <a:solidFill>
                  <a:srgbClr val="C00000"/>
                </a:solidFill>
              </a:rPr>
              <a:t>II. b. Multi Layer Perceptron Model</a:t>
            </a:r>
          </a:p>
        </p:txBody>
      </p:sp>
      <p:pic>
        <p:nvPicPr>
          <p:cNvPr id="6" name="Picture 5">
            <a:extLst>
              <a:ext uri="{FF2B5EF4-FFF2-40B4-BE49-F238E27FC236}">
                <a16:creationId xmlns:a16="http://schemas.microsoft.com/office/drawing/2014/main" id="{BD62C4DF-4BD2-47E1-99C3-A56BFD370EF2}"/>
              </a:ext>
            </a:extLst>
          </p:cNvPr>
          <p:cNvPicPr>
            <a:picLocks noChangeAspect="1"/>
          </p:cNvPicPr>
          <p:nvPr/>
        </p:nvPicPr>
        <p:blipFill>
          <a:blip r:embed="rId3"/>
          <a:stretch>
            <a:fillRect/>
          </a:stretch>
        </p:blipFill>
        <p:spPr>
          <a:xfrm>
            <a:off x="0" y="0"/>
            <a:ext cx="1348503" cy="1177781"/>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Number Placeholder 3">
            <a:extLst>
              <a:ext uri="{FF2B5EF4-FFF2-40B4-BE49-F238E27FC236}">
                <a16:creationId xmlns:a16="http://schemas.microsoft.com/office/drawing/2014/main" id="{487BDF7D-2614-4E32-8E01-2CE8C813CA3F}"/>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871"/>
              </a:spcBef>
              <a:buFont typeface="Arial" panose="020B0604020202020204" pitchFamily="34" charset="0"/>
              <a:buChar char="•"/>
              <a:defRPr sz="2464">
                <a:solidFill>
                  <a:schemeClr val="tx1"/>
                </a:solidFill>
                <a:latin typeface="Calibri" panose="020F0502020204030204" pitchFamily="34" charset="0"/>
              </a:defRPr>
            </a:lvl1pPr>
            <a:lvl2pPr marL="795997" indent="-306153">
              <a:lnSpc>
                <a:spcPct val="90000"/>
              </a:lnSpc>
              <a:spcBef>
                <a:spcPts val="442"/>
              </a:spcBef>
              <a:buFont typeface="Arial" panose="020B0604020202020204" pitchFamily="34" charset="0"/>
              <a:buChar char="•"/>
              <a:defRPr sz="2143">
                <a:solidFill>
                  <a:schemeClr val="tx1"/>
                </a:solidFill>
                <a:latin typeface="Calibri" panose="020F0502020204030204" pitchFamily="34" charset="0"/>
              </a:defRPr>
            </a:lvl2pPr>
            <a:lvl3pPr marL="1224610" indent="-244922">
              <a:lnSpc>
                <a:spcPct val="90000"/>
              </a:lnSpc>
              <a:spcBef>
                <a:spcPts val="442"/>
              </a:spcBef>
              <a:buFont typeface="Arial" panose="020B0604020202020204" pitchFamily="34" charset="0"/>
              <a:buChar char="•"/>
              <a:defRPr sz="1714">
                <a:solidFill>
                  <a:schemeClr val="tx1"/>
                </a:solidFill>
                <a:latin typeface="Calibri" panose="020F0502020204030204" pitchFamily="34" charset="0"/>
              </a:defRPr>
            </a:lvl3pPr>
            <a:lvl4pPr marL="1714454" indent="-244922">
              <a:lnSpc>
                <a:spcPct val="90000"/>
              </a:lnSpc>
              <a:spcBef>
                <a:spcPts val="442"/>
              </a:spcBef>
              <a:buFont typeface="Arial" panose="020B0604020202020204" pitchFamily="34" charset="0"/>
              <a:buChar char="•"/>
              <a:defRPr sz="1607">
                <a:solidFill>
                  <a:schemeClr val="tx1"/>
                </a:solidFill>
                <a:latin typeface="Calibri" panose="020F0502020204030204" pitchFamily="34" charset="0"/>
              </a:defRPr>
            </a:lvl4pPr>
            <a:lvl5pPr marL="2204298" indent="-244922">
              <a:lnSpc>
                <a:spcPct val="90000"/>
              </a:lnSpc>
              <a:spcBef>
                <a:spcPts val="442"/>
              </a:spcBef>
              <a:buFont typeface="Arial" panose="020B0604020202020204" pitchFamily="34" charset="0"/>
              <a:buChar char="•"/>
              <a:defRPr sz="1607">
                <a:solidFill>
                  <a:schemeClr val="tx1"/>
                </a:solidFill>
                <a:latin typeface="Calibri" panose="020F0502020204030204" pitchFamily="34" charset="0"/>
              </a:defRPr>
            </a:lvl5pPr>
            <a:lvl6pPr marL="2694142" indent="-244922" defTabSz="799398" eaLnBrk="0" fontAlgn="base" hangingPunct="0">
              <a:lnSpc>
                <a:spcPct val="90000"/>
              </a:lnSpc>
              <a:spcBef>
                <a:spcPts val="442"/>
              </a:spcBef>
              <a:spcAft>
                <a:spcPct val="0"/>
              </a:spcAft>
              <a:buFont typeface="Arial" panose="020B0604020202020204" pitchFamily="34" charset="0"/>
              <a:buChar char="•"/>
              <a:defRPr sz="1607">
                <a:solidFill>
                  <a:schemeClr val="tx1"/>
                </a:solidFill>
                <a:latin typeface="Calibri" panose="020F0502020204030204" pitchFamily="34" charset="0"/>
              </a:defRPr>
            </a:lvl6pPr>
            <a:lvl7pPr marL="3183987" indent="-244922" defTabSz="799398" eaLnBrk="0" fontAlgn="base" hangingPunct="0">
              <a:lnSpc>
                <a:spcPct val="90000"/>
              </a:lnSpc>
              <a:spcBef>
                <a:spcPts val="442"/>
              </a:spcBef>
              <a:spcAft>
                <a:spcPct val="0"/>
              </a:spcAft>
              <a:buFont typeface="Arial" panose="020B0604020202020204" pitchFamily="34" charset="0"/>
              <a:buChar char="•"/>
              <a:defRPr sz="1607">
                <a:solidFill>
                  <a:schemeClr val="tx1"/>
                </a:solidFill>
                <a:latin typeface="Calibri" panose="020F0502020204030204" pitchFamily="34" charset="0"/>
              </a:defRPr>
            </a:lvl7pPr>
            <a:lvl8pPr marL="3673831" indent="-244922" defTabSz="799398" eaLnBrk="0" fontAlgn="base" hangingPunct="0">
              <a:lnSpc>
                <a:spcPct val="90000"/>
              </a:lnSpc>
              <a:spcBef>
                <a:spcPts val="442"/>
              </a:spcBef>
              <a:spcAft>
                <a:spcPct val="0"/>
              </a:spcAft>
              <a:buFont typeface="Arial" panose="020B0604020202020204" pitchFamily="34" charset="0"/>
              <a:buChar char="•"/>
              <a:defRPr sz="1607">
                <a:solidFill>
                  <a:schemeClr val="tx1"/>
                </a:solidFill>
                <a:latin typeface="Calibri" panose="020F0502020204030204" pitchFamily="34" charset="0"/>
              </a:defRPr>
            </a:lvl8pPr>
            <a:lvl9pPr marL="4163675" indent="-244922" defTabSz="799398" eaLnBrk="0" fontAlgn="base" hangingPunct="0">
              <a:lnSpc>
                <a:spcPct val="90000"/>
              </a:lnSpc>
              <a:spcBef>
                <a:spcPts val="442"/>
              </a:spcBef>
              <a:spcAft>
                <a:spcPct val="0"/>
              </a:spcAft>
              <a:buFont typeface="Arial" panose="020B0604020202020204" pitchFamily="34" charset="0"/>
              <a:buChar char="•"/>
              <a:defRPr sz="1607">
                <a:solidFill>
                  <a:schemeClr val="tx1"/>
                </a:solidFill>
                <a:latin typeface="Calibri" panose="020F0502020204030204" pitchFamily="34" charset="0"/>
              </a:defRPr>
            </a:lvl9pPr>
          </a:lstStyle>
          <a:p>
            <a:pPr>
              <a:lnSpc>
                <a:spcPct val="100000"/>
              </a:lnSpc>
              <a:spcBef>
                <a:spcPct val="0"/>
              </a:spcBef>
              <a:buFontTx/>
              <a:buNone/>
            </a:pPr>
            <a:fld id="{31C3EC3E-1881-4CA9-A877-B069DA31265C}" type="slidenum">
              <a:rPr lang="en-IN" altLang="en-US" sz="1071">
                <a:solidFill>
                  <a:srgbClr val="898989"/>
                </a:solidFill>
              </a:rPr>
              <a:pPr>
                <a:lnSpc>
                  <a:spcPct val="100000"/>
                </a:lnSpc>
                <a:spcBef>
                  <a:spcPct val="0"/>
                </a:spcBef>
                <a:buFontTx/>
                <a:buNone/>
              </a:pPr>
              <a:t>43</a:t>
            </a:fld>
            <a:endParaRPr lang="en-IN" altLang="en-US" sz="1071">
              <a:solidFill>
                <a:srgbClr val="898989"/>
              </a:solidFill>
            </a:endParaRPr>
          </a:p>
        </p:txBody>
      </p:sp>
      <p:sp>
        <p:nvSpPr>
          <p:cNvPr id="8" name="Title 1">
            <a:extLst>
              <a:ext uri="{FF2B5EF4-FFF2-40B4-BE49-F238E27FC236}">
                <a16:creationId xmlns:a16="http://schemas.microsoft.com/office/drawing/2014/main" id="{886EB045-8B33-4382-BE2A-8AE50E5BD0A6}"/>
              </a:ext>
            </a:extLst>
          </p:cNvPr>
          <p:cNvSpPr>
            <a:spLocks noGrp="1"/>
          </p:cNvSpPr>
          <p:nvPr>
            <p:ph type="title"/>
          </p:nvPr>
        </p:nvSpPr>
        <p:spPr>
          <a:xfrm>
            <a:off x="2066585" y="0"/>
            <a:ext cx="9001125" cy="750094"/>
          </a:xfrm>
        </p:spPr>
        <p:txBody>
          <a:bodyPr>
            <a:normAutofit fontScale="90000"/>
          </a:bodyPr>
          <a:lstStyle/>
          <a:p>
            <a:pPr algn="ctr">
              <a:defRPr/>
            </a:pPr>
            <a:r>
              <a:rPr lang="en-US" spc="-5" dirty="0">
                <a:solidFill>
                  <a:srgbClr val="0000FF"/>
                </a:solidFill>
                <a:latin typeface="Arial Black" pitchFamily="34" charset="0"/>
                <a:cs typeface="Times New Roman"/>
              </a:rPr>
              <a:t>           </a:t>
            </a:r>
            <a:br>
              <a:rPr lang="en-US" spc="-5" dirty="0">
                <a:solidFill>
                  <a:srgbClr val="0000FF"/>
                </a:solidFill>
                <a:latin typeface="Arial Black" pitchFamily="34" charset="0"/>
                <a:cs typeface="Times New Roman"/>
              </a:rPr>
            </a:br>
            <a:r>
              <a:rPr lang="en-US" altLang="en-US" sz="3214" spc="-5" dirty="0">
                <a:solidFill>
                  <a:srgbClr val="0000FF"/>
                </a:solidFill>
                <a:latin typeface="Arial Black" pitchFamily="34" charset="0"/>
                <a:cs typeface="Times New Roman"/>
              </a:rPr>
              <a:t>I. b. Multi Layer Perceptron Model</a:t>
            </a:r>
            <a:br>
              <a:rPr lang="en-US" altLang="en-US" sz="3214" b="1" dirty="0">
                <a:solidFill>
                  <a:srgbClr val="006600"/>
                </a:solidFill>
              </a:rPr>
            </a:br>
            <a:endParaRPr lang="en-US" sz="3214" spc="-5" dirty="0">
              <a:solidFill>
                <a:srgbClr val="0000FF"/>
              </a:solidFill>
              <a:latin typeface="Arial Black" pitchFamily="34" charset="0"/>
              <a:cs typeface="Times New Roman"/>
            </a:endParaRPr>
          </a:p>
        </p:txBody>
      </p:sp>
      <p:sp>
        <p:nvSpPr>
          <p:cNvPr id="9" name="TextBox 8">
            <a:extLst>
              <a:ext uri="{FF2B5EF4-FFF2-40B4-BE49-F238E27FC236}">
                <a16:creationId xmlns:a16="http://schemas.microsoft.com/office/drawing/2014/main" id="{AF7C6322-DFE0-4447-95C7-84338A3877F7}"/>
              </a:ext>
            </a:extLst>
          </p:cNvPr>
          <p:cNvSpPr txBox="1"/>
          <p:nvPr/>
        </p:nvSpPr>
        <p:spPr>
          <a:xfrm>
            <a:off x="3308237" y="4891768"/>
            <a:ext cx="4429125" cy="1873590"/>
          </a:xfrm>
          <a:prstGeom prst="rect">
            <a:avLst/>
          </a:prstGeom>
          <a:noFill/>
        </p:spPr>
        <p:txBody>
          <a:bodyPr>
            <a:spAutoFit/>
          </a:bodyPr>
          <a:lstStyle/>
          <a:p>
            <a:pPr>
              <a:defRPr/>
            </a:pPr>
            <a:r>
              <a:rPr lang="en-US" sz="1929" b="1" dirty="0">
                <a:cs typeface="Arial" charset="0"/>
              </a:rPr>
              <a:t>Activation Function</a:t>
            </a:r>
          </a:p>
          <a:p>
            <a:pPr>
              <a:defRPr/>
            </a:pPr>
            <a:endParaRPr lang="en-US" sz="1929" b="1" dirty="0">
              <a:cs typeface="Arial" charset="0"/>
            </a:endParaRPr>
          </a:p>
          <a:p>
            <a:pPr>
              <a:defRPr/>
            </a:pPr>
            <a:r>
              <a:rPr lang="en-US" sz="1929" b="1" dirty="0">
                <a:cs typeface="Arial" charset="0"/>
              </a:rPr>
              <a:t>Output Signal		       s = f(x)</a:t>
            </a:r>
          </a:p>
          <a:p>
            <a:pPr>
              <a:defRPr/>
            </a:pPr>
            <a:r>
              <a:rPr lang="en-US" sz="1929" b="1" dirty="0">
                <a:cs typeface="Arial" charset="0"/>
              </a:rPr>
              <a:t>Error			       </a:t>
            </a:r>
            <a:r>
              <a:rPr lang="el-GR" sz="1929" b="1" dirty="0">
                <a:cs typeface="Arial" charset="0"/>
              </a:rPr>
              <a:t>δ</a:t>
            </a:r>
            <a:r>
              <a:rPr lang="en-US" sz="1929" b="1" dirty="0">
                <a:cs typeface="Arial" charset="0"/>
              </a:rPr>
              <a:t> = b-s</a:t>
            </a:r>
          </a:p>
          <a:p>
            <a:pPr>
              <a:defRPr/>
            </a:pPr>
            <a:r>
              <a:rPr lang="en-US" sz="1929" b="1" dirty="0">
                <a:cs typeface="Arial" charset="0"/>
              </a:rPr>
              <a:t>Weight change</a:t>
            </a:r>
            <a:r>
              <a:rPr lang="en-US" sz="1929" dirty="0">
                <a:latin typeface="Arial" charset="0"/>
                <a:cs typeface="Arial" charset="0"/>
              </a:rPr>
              <a:t>		</a:t>
            </a:r>
            <a:r>
              <a:rPr lang="en-US" sz="1929" b="1" dirty="0">
                <a:cs typeface="Arial" charset="0"/>
              </a:rPr>
              <a:t>       </a:t>
            </a:r>
            <a:r>
              <a:rPr lang="el-GR" sz="1929" b="1" dirty="0">
                <a:cs typeface="Arial" charset="0"/>
              </a:rPr>
              <a:t>Δ</a:t>
            </a:r>
            <a:r>
              <a:rPr lang="en-US" sz="1929" b="1" dirty="0">
                <a:cs typeface="Arial" charset="0"/>
              </a:rPr>
              <a:t>w= </a:t>
            </a:r>
            <a:r>
              <a:rPr lang="el-GR" sz="1929" b="1" dirty="0">
                <a:cs typeface="Arial" charset="0"/>
              </a:rPr>
              <a:t>η δ </a:t>
            </a:r>
            <a:r>
              <a:rPr lang="en-US" sz="1929" b="1" dirty="0" err="1">
                <a:cs typeface="Arial" charset="0"/>
              </a:rPr>
              <a:t>a</a:t>
            </a:r>
            <a:r>
              <a:rPr lang="en-US" sz="1929" b="1" baseline="-25000" dirty="0" err="1">
                <a:cs typeface="Arial" charset="0"/>
              </a:rPr>
              <a:t>i</a:t>
            </a:r>
            <a:endParaRPr lang="en-US" sz="1929" b="1" dirty="0">
              <a:cs typeface="Arial" charset="0"/>
            </a:endParaRPr>
          </a:p>
          <a:p>
            <a:pPr>
              <a:defRPr/>
            </a:pPr>
            <a:r>
              <a:rPr lang="en-US" sz="1929" dirty="0">
                <a:latin typeface="Arial" charset="0"/>
                <a:cs typeface="Arial" charset="0"/>
              </a:rPr>
              <a:t>			 </a:t>
            </a:r>
          </a:p>
        </p:txBody>
      </p:sp>
      <p:pic>
        <p:nvPicPr>
          <p:cNvPr id="47109" name="Picture 9">
            <a:extLst>
              <a:ext uri="{FF2B5EF4-FFF2-40B4-BE49-F238E27FC236}">
                <a16:creationId xmlns:a16="http://schemas.microsoft.com/office/drawing/2014/main" id="{FA7E4AFB-8548-43CB-8FE8-976F94F30CEA}"/>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786438" y="4747193"/>
            <a:ext cx="1622652" cy="8980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10" name="Picture 2">
            <a:extLst>
              <a:ext uri="{FF2B5EF4-FFF2-40B4-BE49-F238E27FC236}">
                <a16:creationId xmlns:a16="http://schemas.microsoft.com/office/drawing/2014/main" id="{65F94489-B9FF-4474-9472-DB197B2FA1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8496" y="894670"/>
            <a:ext cx="7375071" cy="35361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a:extLst>
              <a:ext uri="{FF2B5EF4-FFF2-40B4-BE49-F238E27FC236}">
                <a16:creationId xmlns:a16="http://schemas.microsoft.com/office/drawing/2014/main" id="{B0E9ADAA-2E16-481B-B6E7-D356F440C54C}"/>
              </a:ext>
            </a:extLst>
          </p:cNvPr>
          <p:cNvPicPr>
            <a:picLocks noChangeAspect="1"/>
          </p:cNvPicPr>
          <p:nvPr/>
        </p:nvPicPr>
        <p:blipFill>
          <a:blip r:embed="rId4"/>
          <a:stretch>
            <a:fillRect/>
          </a:stretch>
        </p:blipFill>
        <p:spPr>
          <a:xfrm>
            <a:off x="0" y="0"/>
            <a:ext cx="1348503" cy="1177781"/>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0" name="Picture 3">
            <a:extLst>
              <a:ext uri="{FF2B5EF4-FFF2-40B4-BE49-F238E27FC236}">
                <a16:creationId xmlns:a16="http://schemas.microsoft.com/office/drawing/2014/main" id="{D565A90F-4BEB-48B1-AABE-D5DFB2057E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71585" y="4544786"/>
            <a:ext cx="4415518" cy="18114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a:extLst>
              <a:ext uri="{FF2B5EF4-FFF2-40B4-BE49-F238E27FC236}">
                <a16:creationId xmlns:a16="http://schemas.microsoft.com/office/drawing/2014/main" id="{C860D7FF-454B-46F2-9230-2EFE543E4DC2}"/>
              </a:ext>
            </a:extLst>
          </p:cNvPr>
          <p:cNvSpPr txBox="1"/>
          <p:nvPr/>
        </p:nvSpPr>
        <p:spPr>
          <a:xfrm>
            <a:off x="1678782" y="1098777"/>
            <a:ext cx="9001125" cy="5566845"/>
          </a:xfrm>
          <a:prstGeom prst="rect">
            <a:avLst/>
          </a:prstGeom>
          <a:noFill/>
        </p:spPr>
        <p:txBody>
          <a:bodyPr>
            <a:spAutoFit/>
          </a:bodyPr>
          <a:lstStyle/>
          <a:p>
            <a:pPr>
              <a:defRPr/>
            </a:pPr>
            <a:r>
              <a:rPr lang="en-IN" sz="2143" dirty="0">
                <a:solidFill>
                  <a:srgbClr val="C00000"/>
                </a:solidFill>
              </a:rPr>
              <a:t>Algorithm:</a:t>
            </a:r>
          </a:p>
          <a:p>
            <a:pPr>
              <a:defRPr/>
            </a:pPr>
            <a:endParaRPr lang="en-IN" sz="1929" dirty="0"/>
          </a:p>
          <a:p>
            <a:pPr marL="489844" indent="-489844" algn="just">
              <a:buFont typeface="+mj-lt"/>
              <a:buAutoNum type="arabicPeriod"/>
              <a:defRPr/>
            </a:pPr>
            <a:r>
              <a:rPr lang="en-IN" sz="2143" dirty="0"/>
              <a:t>Initialize the weights (W</a:t>
            </a:r>
            <a:r>
              <a:rPr lang="en-IN" sz="2143" baseline="-25000" dirty="0"/>
              <a:t>i</a:t>
            </a:r>
            <a:r>
              <a:rPr lang="en-IN" sz="2143" dirty="0"/>
              <a:t>) &amp; Bias (B</a:t>
            </a:r>
            <a:r>
              <a:rPr lang="en-IN" sz="2143" baseline="-25000" dirty="0"/>
              <a:t>0</a:t>
            </a:r>
            <a:r>
              <a:rPr lang="en-IN" sz="2143" dirty="0"/>
              <a:t>) to small random values near Zero</a:t>
            </a:r>
          </a:p>
          <a:p>
            <a:pPr marL="489844" indent="-489844" algn="just">
              <a:buFont typeface="+mj-lt"/>
              <a:buAutoNum type="arabicPeriod"/>
              <a:defRPr/>
            </a:pPr>
            <a:r>
              <a:rPr lang="en-IN" sz="2143" dirty="0"/>
              <a:t>Set learning rate η or </a:t>
            </a:r>
            <a:r>
              <a:rPr lang="el-GR" sz="2143" dirty="0"/>
              <a:t>α</a:t>
            </a:r>
            <a:r>
              <a:rPr lang="en-IN" sz="2143" dirty="0"/>
              <a:t>  in the range of “0” to “1”</a:t>
            </a:r>
          </a:p>
          <a:p>
            <a:pPr marL="489844" indent="-489844" algn="just">
              <a:buFont typeface="+mj-lt"/>
              <a:buAutoNum type="arabicPeriod"/>
              <a:defRPr/>
            </a:pPr>
            <a:r>
              <a:rPr lang="en-IN" sz="2143" dirty="0"/>
              <a:t>Check for stop condition. If stop condition is false do steps 3 to 7</a:t>
            </a:r>
          </a:p>
          <a:p>
            <a:pPr marL="489844" indent="-489844" algn="just">
              <a:buFont typeface="+mj-lt"/>
              <a:buAutoNum type="arabicPeriod"/>
              <a:defRPr/>
            </a:pPr>
            <a:r>
              <a:rPr lang="en-IN" sz="2143" dirty="0"/>
              <a:t>For each Training pairs do step 4 to 7</a:t>
            </a:r>
          </a:p>
          <a:p>
            <a:pPr marL="489844" indent="-489844" algn="just">
              <a:buFont typeface="+mj-lt"/>
              <a:buAutoNum type="arabicPeriod"/>
              <a:defRPr/>
            </a:pPr>
            <a:r>
              <a:rPr lang="en-IN" sz="2143" dirty="0"/>
              <a:t>Set activations of Output units:  x</a:t>
            </a:r>
            <a:r>
              <a:rPr lang="en-IN" sz="2143" baseline="-25000" dirty="0"/>
              <a:t>i</a:t>
            </a:r>
            <a:r>
              <a:rPr lang="en-IN" sz="2143" dirty="0"/>
              <a:t> = </a:t>
            </a:r>
            <a:r>
              <a:rPr lang="en-IN" sz="2143" dirty="0" err="1"/>
              <a:t>s</a:t>
            </a:r>
            <a:r>
              <a:rPr lang="en-IN" sz="2143" baseline="-25000" dirty="0" err="1"/>
              <a:t>i</a:t>
            </a:r>
            <a:r>
              <a:rPr lang="en-IN" sz="2143" dirty="0"/>
              <a:t> for i=1 to N</a:t>
            </a:r>
          </a:p>
          <a:p>
            <a:pPr marL="489844" indent="-489844" algn="just">
              <a:buFont typeface="+mj-lt"/>
              <a:buAutoNum type="arabicPeriod"/>
              <a:defRPr/>
            </a:pPr>
            <a:r>
              <a:rPr lang="en-IN" sz="2143" dirty="0"/>
              <a:t>Calculate the output Response</a:t>
            </a:r>
          </a:p>
          <a:p>
            <a:pPr algn="just">
              <a:defRPr/>
            </a:pPr>
            <a:r>
              <a:rPr lang="en-IN" sz="2143" dirty="0"/>
              <a:t>	 y</a:t>
            </a:r>
            <a:r>
              <a:rPr lang="en-IN" sz="2143" baseline="-25000" dirty="0"/>
              <a:t>in </a:t>
            </a:r>
            <a:r>
              <a:rPr lang="en-IN" sz="2143" dirty="0"/>
              <a:t>= b</a:t>
            </a:r>
            <a:r>
              <a:rPr lang="en-IN" sz="2143" baseline="-25000" dirty="0"/>
              <a:t>0</a:t>
            </a:r>
            <a:r>
              <a:rPr lang="en-IN" sz="2143" dirty="0"/>
              <a:t> + </a:t>
            </a:r>
            <a:r>
              <a:rPr lang="el-GR" sz="2143" dirty="0"/>
              <a:t>Σ</a:t>
            </a:r>
            <a:r>
              <a:rPr lang="en-IN" sz="2143" dirty="0"/>
              <a:t> </a:t>
            </a:r>
            <a:r>
              <a:rPr lang="en-IN" sz="2143" dirty="0" err="1"/>
              <a:t>x</a:t>
            </a:r>
            <a:r>
              <a:rPr lang="en-IN" sz="2143" baseline="-25000" dirty="0" err="1"/>
              <a:t>i</a:t>
            </a:r>
            <a:r>
              <a:rPr lang="en-IN" sz="2143" dirty="0" err="1"/>
              <a:t>w</a:t>
            </a:r>
            <a:r>
              <a:rPr lang="en-IN" sz="2143" baseline="-25000" dirty="0" err="1"/>
              <a:t>i</a:t>
            </a:r>
            <a:r>
              <a:rPr lang="en-IN" sz="2143" baseline="-25000" dirty="0"/>
              <a:t> </a:t>
            </a:r>
          </a:p>
          <a:p>
            <a:pPr marL="489844" indent="-489844" algn="just">
              <a:buFont typeface="+mj-lt"/>
              <a:buAutoNum type="arabicPeriod" startAt="7"/>
              <a:defRPr/>
            </a:pPr>
            <a:r>
              <a:rPr lang="en-IN" sz="2143" dirty="0"/>
              <a:t>Activation function is</a:t>
            </a:r>
          </a:p>
          <a:p>
            <a:pPr algn="just">
              <a:defRPr/>
            </a:pPr>
            <a:r>
              <a:rPr lang="en-IN" sz="2143" dirty="0"/>
              <a:t>              </a:t>
            </a:r>
            <a:r>
              <a:rPr lang="en-IN" sz="2143" dirty="0">
                <a:solidFill>
                  <a:srgbClr val="0070C0"/>
                </a:solidFill>
              </a:rPr>
              <a:t>For Multi Layer networks, based on the number of layers  steps 6 &amp; 7 are repeated  </a:t>
            </a:r>
          </a:p>
          <a:p>
            <a:pPr algn="just">
              <a:defRPr/>
            </a:pPr>
            <a:endParaRPr lang="en-IN" sz="2143" dirty="0"/>
          </a:p>
          <a:p>
            <a:pPr algn="just">
              <a:defRPr/>
            </a:pPr>
            <a:r>
              <a:rPr lang="en-IN" sz="2143" dirty="0"/>
              <a:t>		Y =</a:t>
            </a:r>
          </a:p>
          <a:p>
            <a:pPr>
              <a:defRPr/>
            </a:pPr>
            <a:endParaRPr lang="en-IN" sz="1929" dirty="0"/>
          </a:p>
          <a:p>
            <a:pPr>
              <a:defRPr/>
            </a:pPr>
            <a:endParaRPr lang="en-IN" sz="1929" dirty="0"/>
          </a:p>
          <a:p>
            <a:pPr marL="306153" indent="-306153">
              <a:buFont typeface="Arial" panose="020B0604020202020204" pitchFamily="34" charset="0"/>
              <a:buChar char="•"/>
              <a:defRPr/>
            </a:pPr>
            <a:r>
              <a:rPr lang="en-IN" sz="1929" dirty="0">
                <a:solidFill>
                  <a:srgbClr val="FF0000"/>
                </a:solidFill>
              </a:rPr>
              <a:t>Bipolar Activation is used</a:t>
            </a:r>
            <a:endParaRPr lang="en-IN" sz="1929" dirty="0"/>
          </a:p>
        </p:txBody>
      </p:sp>
      <p:sp>
        <p:nvSpPr>
          <p:cNvPr id="48132" name="Slide Number Placeholder 3">
            <a:extLst>
              <a:ext uri="{FF2B5EF4-FFF2-40B4-BE49-F238E27FC236}">
                <a16:creationId xmlns:a16="http://schemas.microsoft.com/office/drawing/2014/main" id="{01D6DACE-3BCB-4066-B888-DC4A43102A86}"/>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871"/>
              </a:spcBef>
              <a:buFont typeface="Arial" panose="020B0604020202020204" pitchFamily="34" charset="0"/>
              <a:buChar char="•"/>
              <a:defRPr sz="2464">
                <a:solidFill>
                  <a:schemeClr val="tx1"/>
                </a:solidFill>
                <a:latin typeface="Calibri" panose="020F0502020204030204" pitchFamily="34" charset="0"/>
              </a:defRPr>
            </a:lvl1pPr>
            <a:lvl2pPr marL="795997" indent="-306153">
              <a:lnSpc>
                <a:spcPct val="90000"/>
              </a:lnSpc>
              <a:spcBef>
                <a:spcPts val="442"/>
              </a:spcBef>
              <a:buFont typeface="Arial" panose="020B0604020202020204" pitchFamily="34" charset="0"/>
              <a:buChar char="•"/>
              <a:defRPr sz="2143">
                <a:solidFill>
                  <a:schemeClr val="tx1"/>
                </a:solidFill>
                <a:latin typeface="Calibri" panose="020F0502020204030204" pitchFamily="34" charset="0"/>
              </a:defRPr>
            </a:lvl2pPr>
            <a:lvl3pPr marL="1224610" indent="-244922">
              <a:lnSpc>
                <a:spcPct val="90000"/>
              </a:lnSpc>
              <a:spcBef>
                <a:spcPts val="442"/>
              </a:spcBef>
              <a:buFont typeface="Arial" panose="020B0604020202020204" pitchFamily="34" charset="0"/>
              <a:buChar char="•"/>
              <a:defRPr sz="1714">
                <a:solidFill>
                  <a:schemeClr val="tx1"/>
                </a:solidFill>
                <a:latin typeface="Calibri" panose="020F0502020204030204" pitchFamily="34" charset="0"/>
              </a:defRPr>
            </a:lvl3pPr>
            <a:lvl4pPr marL="1714454" indent="-244922">
              <a:lnSpc>
                <a:spcPct val="90000"/>
              </a:lnSpc>
              <a:spcBef>
                <a:spcPts val="442"/>
              </a:spcBef>
              <a:buFont typeface="Arial" panose="020B0604020202020204" pitchFamily="34" charset="0"/>
              <a:buChar char="•"/>
              <a:defRPr sz="1607">
                <a:solidFill>
                  <a:schemeClr val="tx1"/>
                </a:solidFill>
                <a:latin typeface="Calibri" panose="020F0502020204030204" pitchFamily="34" charset="0"/>
              </a:defRPr>
            </a:lvl4pPr>
            <a:lvl5pPr marL="2204298" indent="-244922">
              <a:lnSpc>
                <a:spcPct val="90000"/>
              </a:lnSpc>
              <a:spcBef>
                <a:spcPts val="442"/>
              </a:spcBef>
              <a:buFont typeface="Arial" panose="020B0604020202020204" pitchFamily="34" charset="0"/>
              <a:buChar char="•"/>
              <a:defRPr sz="1607">
                <a:solidFill>
                  <a:schemeClr val="tx1"/>
                </a:solidFill>
                <a:latin typeface="Calibri" panose="020F0502020204030204" pitchFamily="34" charset="0"/>
              </a:defRPr>
            </a:lvl5pPr>
            <a:lvl6pPr marL="2694142" indent="-244922" defTabSz="799398" eaLnBrk="0" fontAlgn="base" hangingPunct="0">
              <a:lnSpc>
                <a:spcPct val="90000"/>
              </a:lnSpc>
              <a:spcBef>
                <a:spcPts val="442"/>
              </a:spcBef>
              <a:spcAft>
                <a:spcPct val="0"/>
              </a:spcAft>
              <a:buFont typeface="Arial" panose="020B0604020202020204" pitchFamily="34" charset="0"/>
              <a:buChar char="•"/>
              <a:defRPr sz="1607">
                <a:solidFill>
                  <a:schemeClr val="tx1"/>
                </a:solidFill>
                <a:latin typeface="Calibri" panose="020F0502020204030204" pitchFamily="34" charset="0"/>
              </a:defRPr>
            </a:lvl6pPr>
            <a:lvl7pPr marL="3183987" indent="-244922" defTabSz="799398" eaLnBrk="0" fontAlgn="base" hangingPunct="0">
              <a:lnSpc>
                <a:spcPct val="90000"/>
              </a:lnSpc>
              <a:spcBef>
                <a:spcPts val="442"/>
              </a:spcBef>
              <a:spcAft>
                <a:spcPct val="0"/>
              </a:spcAft>
              <a:buFont typeface="Arial" panose="020B0604020202020204" pitchFamily="34" charset="0"/>
              <a:buChar char="•"/>
              <a:defRPr sz="1607">
                <a:solidFill>
                  <a:schemeClr val="tx1"/>
                </a:solidFill>
                <a:latin typeface="Calibri" panose="020F0502020204030204" pitchFamily="34" charset="0"/>
              </a:defRPr>
            </a:lvl7pPr>
            <a:lvl8pPr marL="3673831" indent="-244922" defTabSz="799398" eaLnBrk="0" fontAlgn="base" hangingPunct="0">
              <a:lnSpc>
                <a:spcPct val="90000"/>
              </a:lnSpc>
              <a:spcBef>
                <a:spcPts val="442"/>
              </a:spcBef>
              <a:spcAft>
                <a:spcPct val="0"/>
              </a:spcAft>
              <a:buFont typeface="Arial" panose="020B0604020202020204" pitchFamily="34" charset="0"/>
              <a:buChar char="•"/>
              <a:defRPr sz="1607">
                <a:solidFill>
                  <a:schemeClr val="tx1"/>
                </a:solidFill>
                <a:latin typeface="Calibri" panose="020F0502020204030204" pitchFamily="34" charset="0"/>
              </a:defRPr>
            </a:lvl8pPr>
            <a:lvl9pPr marL="4163675" indent="-244922" defTabSz="799398" eaLnBrk="0" fontAlgn="base" hangingPunct="0">
              <a:lnSpc>
                <a:spcPct val="90000"/>
              </a:lnSpc>
              <a:spcBef>
                <a:spcPts val="442"/>
              </a:spcBef>
              <a:spcAft>
                <a:spcPct val="0"/>
              </a:spcAft>
              <a:buFont typeface="Arial" panose="020B0604020202020204" pitchFamily="34" charset="0"/>
              <a:buChar char="•"/>
              <a:defRPr sz="1607">
                <a:solidFill>
                  <a:schemeClr val="tx1"/>
                </a:solidFill>
                <a:latin typeface="Calibri" panose="020F0502020204030204" pitchFamily="34" charset="0"/>
              </a:defRPr>
            </a:lvl9pPr>
          </a:lstStyle>
          <a:p>
            <a:pPr>
              <a:lnSpc>
                <a:spcPct val="100000"/>
              </a:lnSpc>
              <a:spcBef>
                <a:spcPct val="0"/>
              </a:spcBef>
              <a:buFontTx/>
              <a:buNone/>
            </a:pPr>
            <a:fld id="{4A7E1FD3-DBB4-4FBF-928F-C96E5A54585F}" type="slidenum">
              <a:rPr lang="en-IN" altLang="en-US" sz="1071">
                <a:solidFill>
                  <a:srgbClr val="898989"/>
                </a:solidFill>
              </a:rPr>
              <a:pPr>
                <a:lnSpc>
                  <a:spcPct val="100000"/>
                </a:lnSpc>
                <a:spcBef>
                  <a:spcPct val="0"/>
                </a:spcBef>
                <a:buFontTx/>
                <a:buNone/>
              </a:pPr>
              <a:t>44</a:t>
            </a:fld>
            <a:endParaRPr lang="en-IN" altLang="en-US" sz="1071">
              <a:solidFill>
                <a:srgbClr val="898989"/>
              </a:solidFill>
            </a:endParaRPr>
          </a:p>
        </p:txBody>
      </p:sp>
      <p:sp>
        <p:nvSpPr>
          <p:cNvPr id="8" name="Title 1">
            <a:extLst>
              <a:ext uri="{FF2B5EF4-FFF2-40B4-BE49-F238E27FC236}">
                <a16:creationId xmlns:a16="http://schemas.microsoft.com/office/drawing/2014/main" id="{4DFB7C27-00C3-4800-91A6-B7BDC32CA691}"/>
              </a:ext>
            </a:extLst>
          </p:cNvPr>
          <p:cNvSpPr>
            <a:spLocks noGrp="1"/>
          </p:cNvSpPr>
          <p:nvPr>
            <p:ph type="title"/>
          </p:nvPr>
        </p:nvSpPr>
        <p:spPr>
          <a:xfrm>
            <a:off x="2131220" y="221116"/>
            <a:ext cx="9002825" cy="750094"/>
          </a:xfrm>
        </p:spPr>
        <p:txBody>
          <a:bodyPr>
            <a:normAutofit fontScale="90000"/>
          </a:bodyPr>
          <a:lstStyle/>
          <a:p>
            <a:pPr algn="ctr">
              <a:defRPr/>
            </a:pPr>
            <a:r>
              <a:rPr lang="en-US" spc="-5" dirty="0">
                <a:solidFill>
                  <a:srgbClr val="0000FF"/>
                </a:solidFill>
                <a:latin typeface="Arial Black" pitchFamily="34" charset="0"/>
                <a:cs typeface="Times New Roman"/>
              </a:rPr>
              <a:t>           </a:t>
            </a:r>
            <a:br>
              <a:rPr lang="en-US" spc="-5" dirty="0">
                <a:solidFill>
                  <a:srgbClr val="0000FF"/>
                </a:solidFill>
                <a:latin typeface="Arial Black" pitchFamily="34" charset="0"/>
                <a:cs typeface="Times New Roman"/>
              </a:rPr>
            </a:br>
            <a:r>
              <a:rPr lang="en-US" altLang="en-US" sz="3214" spc="-5" dirty="0">
                <a:solidFill>
                  <a:srgbClr val="0000FF"/>
                </a:solidFill>
                <a:latin typeface="Arial Black" pitchFamily="34" charset="0"/>
                <a:cs typeface="Times New Roman"/>
              </a:rPr>
              <a:t>II. b. Multi Layer Perceptron Model</a:t>
            </a:r>
            <a:br>
              <a:rPr lang="en-US" altLang="en-US" sz="3214" b="1" dirty="0">
                <a:solidFill>
                  <a:srgbClr val="006600"/>
                </a:solidFill>
              </a:rPr>
            </a:br>
            <a:endParaRPr lang="en-US" sz="3214" spc="-5" dirty="0">
              <a:solidFill>
                <a:srgbClr val="0000FF"/>
              </a:solidFill>
              <a:latin typeface="Arial Black" pitchFamily="34" charset="0"/>
              <a:cs typeface="Times New Roman"/>
            </a:endParaRPr>
          </a:p>
        </p:txBody>
      </p:sp>
      <p:pic>
        <p:nvPicPr>
          <p:cNvPr id="6" name="Picture 5">
            <a:extLst>
              <a:ext uri="{FF2B5EF4-FFF2-40B4-BE49-F238E27FC236}">
                <a16:creationId xmlns:a16="http://schemas.microsoft.com/office/drawing/2014/main" id="{171BA26A-5664-4F3B-A5C0-92D54D2D1ABC}"/>
              </a:ext>
            </a:extLst>
          </p:cNvPr>
          <p:cNvPicPr>
            <a:picLocks noChangeAspect="1"/>
          </p:cNvPicPr>
          <p:nvPr/>
        </p:nvPicPr>
        <p:blipFill>
          <a:blip r:embed="rId3"/>
          <a:stretch>
            <a:fillRect/>
          </a:stretch>
        </p:blipFill>
        <p:spPr>
          <a:xfrm>
            <a:off x="0" y="0"/>
            <a:ext cx="1348503" cy="1177781"/>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D681BC5-6FEB-4DC4-8287-EBEEA4BD80B2}"/>
              </a:ext>
            </a:extLst>
          </p:cNvPr>
          <p:cNvSpPr txBox="1"/>
          <p:nvPr/>
        </p:nvSpPr>
        <p:spPr>
          <a:xfrm>
            <a:off x="1668799" y="1312091"/>
            <a:ext cx="9002280" cy="5280933"/>
          </a:xfrm>
          <a:prstGeom prst="rect">
            <a:avLst/>
          </a:prstGeom>
          <a:noFill/>
        </p:spPr>
        <p:txBody>
          <a:bodyPr>
            <a:spAutoFit/>
          </a:bodyPr>
          <a:lstStyle/>
          <a:p>
            <a:pPr>
              <a:defRPr/>
            </a:pPr>
            <a:r>
              <a:rPr lang="en-IN" sz="2143" dirty="0">
                <a:solidFill>
                  <a:srgbClr val="FF0000"/>
                </a:solidFill>
              </a:rPr>
              <a:t>Algorithm: (Continued)</a:t>
            </a:r>
          </a:p>
          <a:p>
            <a:pPr>
              <a:defRPr/>
            </a:pPr>
            <a:endParaRPr lang="en-IN" sz="1929" dirty="0"/>
          </a:p>
          <a:p>
            <a:pPr marL="489844" indent="-489844" algn="just">
              <a:buFont typeface="+mj-lt"/>
              <a:buAutoNum type="arabicPeriod" startAt="8"/>
              <a:defRPr/>
            </a:pPr>
            <a:r>
              <a:rPr lang="en-IN" sz="2143" dirty="0"/>
              <a:t>If the Targets is  (not equal to) = to the actual output (Y), then update weights and bias based on Perceptron Learning Law</a:t>
            </a:r>
          </a:p>
          <a:p>
            <a:pPr algn="just">
              <a:defRPr/>
            </a:pPr>
            <a:endParaRPr lang="en-IN" sz="2143" baseline="-3000" dirty="0"/>
          </a:p>
          <a:p>
            <a:pPr algn="just">
              <a:defRPr/>
            </a:pPr>
            <a:r>
              <a:rPr lang="en-IN" sz="2143" dirty="0"/>
              <a:t>            </a:t>
            </a:r>
            <a:r>
              <a:rPr lang="en-IN" sz="2143" dirty="0">
                <a:highlight>
                  <a:srgbClr val="FFFF00"/>
                </a:highlight>
              </a:rPr>
              <a:t>W</a:t>
            </a:r>
            <a:r>
              <a:rPr lang="en-IN" sz="2143" baseline="-25000" dirty="0">
                <a:highlight>
                  <a:srgbClr val="FFFF00"/>
                </a:highlight>
              </a:rPr>
              <a:t>i (new) </a:t>
            </a:r>
            <a:r>
              <a:rPr lang="en-IN" sz="2143" dirty="0">
                <a:highlight>
                  <a:srgbClr val="FFFF00"/>
                </a:highlight>
              </a:rPr>
              <a:t>= W</a:t>
            </a:r>
            <a:r>
              <a:rPr lang="en-IN" sz="2143" baseline="-25000" dirty="0">
                <a:highlight>
                  <a:srgbClr val="FFFF00"/>
                </a:highlight>
              </a:rPr>
              <a:t>i (old) </a:t>
            </a:r>
            <a:r>
              <a:rPr lang="en-IN" sz="2143" dirty="0">
                <a:highlight>
                  <a:srgbClr val="FFFF00"/>
                </a:highlight>
              </a:rPr>
              <a:t>+ Change in weight vector</a:t>
            </a:r>
          </a:p>
          <a:p>
            <a:pPr>
              <a:defRPr/>
            </a:pPr>
            <a:endParaRPr lang="en-IN" sz="1714" dirty="0"/>
          </a:p>
          <a:p>
            <a:pPr>
              <a:defRPr/>
            </a:pPr>
            <a:r>
              <a:rPr lang="en-IN" sz="1714" dirty="0"/>
              <a:t>	</a:t>
            </a:r>
            <a:r>
              <a:rPr lang="en-IN" sz="2143" dirty="0">
                <a:solidFill>
                  <a:srgbClr val="FF0000"/>
                </a:solidFill>
              </a:rPr>
              <a:t>Change in weight vector   = </a:t>
            </a:r>
            <a:r>
              <a:rPr lang="el-GR" sz="2143" dirty="0">
                <a:solidFill>
                  <a:srgbClr val="FF0000"/>
                </a:solidFill>
              </a:rPr>
              <a:t>η</a:t>
            </a:r>
            <a:r>
              <a:rPr lang="en-IN" sz="2143" dirty="0" err="1">
                <a:solidFill>
                  <a:srgbClr val="FF0000"/>
                </a:solidFill>
              </a:rPr>
              <a:t>t</a:t>
            </a:r>
            <a:r>
              <a:rPr lang="en-IN" sz="2143" baseline="-25000" dirty="0" err="1">
                <a:solidFill>
                  <a:srgbClr val="FF0000"/>
                </a:solidFill>
              </a:rPr>
              <a:t>i</a:t>
            </a:r>
            <a:r>
              <a:rPr lang="en-IN" sz="2143" dirty="0" err="1">
                <a:solidFill>
                  <a:srgbClr val="FF0000"/>
                </a:solidFill>
              </a:rPr>
              <a:t>x</a:t>
            </a:r>
            <a:r>
              <a:rPr lang="en-IN" sz="2143" baseline="-25000" dirty="0" err="1">
                <a:solidFill>
                  <a:srgbClr val="FF0000"/>
                </a:solidFill>
              </a:rPr>
              <a:t>i</a:t>
            </a:r>
            <a:r>
              <a:rPr lang="en-IN" sz="2143" baseline="-25000" dirty="0">
                <a:solidFill>
                  <a:srgbClr val="FF0000"/>
                </a:solidFill>
              </a:rPr>
              <a:t>     </a:t>
            </a:r>
            <a:r>
              <a:rPr lang="en-IN" sz="1714" baseline="-25000" dirty="0">
                <a:solidFill>
                  <a:srgbClr val="FF0000"/>
                </a:solidFill>
              </a:rPr>
              <a:t>  </a:t>
            </a:r>
          </a:p>
          <a:p>
            <a:pPr>
              <a:defRPr/>
            </a:pPr>
            <a:r>
              <a:rPr lang="en-IN" sz="1929" dirty="0"/>
              <a:t>                      Where   </a:t>
            </a:r>
            <a:r>
              <a:rPr lang="el-GR" sz="1929" dirty="0"/>
              <a:t>η</a:t>
            </a:r>
            <a:r>
              <a:rPr lang="en-IN" sz="1929" dirty="0"/>
              <a:t>  = Learning Rate</a:t>
            </a:r>
          </a:p>
          <a:p>
            <a:pPr>
              <a:defRPr/>
            </a:pPr>
            <a:r>
              <a:rPr lang="en-IN" sz="1929" dirty="0"/>
              <a:t>                                    </a:t>
            </a:r>
            <a:r>
              <a:rPr lang="en-IN" sz="1929" dirty="0" err="1"/>
              <a:t>t</a:t>
            </a:r>
            <a:r>
              <a:rPr lang="en-IN" sz="1929" baseline="-25000" dirty="0" err="1"/>
              <a:t>i</a:t>
            </a:r>
            <a:r>
              <a:rPr lang="en-IN" sz="1929" dirty="0"/>
              <a:t>  = Target output of </a:t>
            </a:r>
            <a:r>
              <a:rPr lang="en-IN" sz="1929" dirty="0" err="1"/>
              <a:t>i</a:t>
            </a:r>
            <a:r>
              <a:rPr lang="en-IN" sz="1929" baseline="30000" dirty="0" err="1"/>
              <a:t>th</a:t>
            </a:r>
            <a:r>
              <a:rPr lang="en-IN" sz="1929" dirty="0"/>
              <a:t> unit</a:t>
            </a:r>
          </a:p>
          <a:p>
            <a:pPr>
              <a:defRPr/>
            </a:pPr>
            <a:r>
              <a:rPr lang="en-IN" sz="1929" dirty="0"/>
              <a:t>	                        x</a:t>
            </a:r>
            <a:r>
              <a:rPr lang="en-IN" sz="1929" baseline="-25000" dirty="0"/>
              <a:t>i </a:t>
            </a:r>
            <a:r>
              <a:rPr lang="en-IN" sz="1929" dirty="0"/>
              <a:t> = </a:t>
            </a:r>
            <a:r>
              <a:rPr lang="en-IN" sz="1929" dirty="0" err="1"/>
              <a:t>i</a:t>
            </a:r>
            <a:r>
              <a:rPr lang="en-IN" sz="1929" baseline="30000" dirty="0" err="1"/>
              <a:t>th</a:t>
            </a:r>
            <a:r>
              <a:rPr lang="en-IN" sz="1929" baseline="30000" dirty="0"/>
              <a:t> </a:t>
            </a:r>
            <a:r>
              <a:rPr lang="en-IN" sz="1929" dirty="0"/>
              <a:t>Input vector</a:t>
            </a:r>
          </a:p>
          <a:p>
            <a:pPr>
              <a:defRPr/>
            </a:pPr>
            <a:r>
              <a:rPr lang="en-IN" sz="2143" dirty="0"/>
              <a:t>             </a:t>
            </a:r>
            <a:r>
              <a:rPr lang="en-IN" sz="2143" dirty="0">
                <a:highlight>
                  <a:srgbClr val="FFFF00"/>
                </a:highlight>
              </a:rPr>
              <a:t> b</a:t>
            </a:r>
            <a:r>
              <a:rPr lang="en-IN" sz="2143" baseline="-25000" dirty="0">
                <a:highlight>
                  <a:srgbClr val="FFFF00"/>
                </a:highlight>
              </a:rPr>
              <a:t>0(new) </a:t>
            </a:r>
            <a:r>
              <a:rPr lang="en-IN" sz="2143" dirty="0">
                <a:highlight>
                  <a:srgbClr val="FFFF00"/>
                </a:highlight>
              </a:rPr>
              <a:t>= b</a:t>
            </a:r>
            <a:r>
              <a:rPr lang="en-IN" sz="2143" baseline="-25000" dirty="0">
                <a:highlight>
                  <a:srgbClr val="FFFF00"/>
                </a:highlight>
              </a:rPr>
              <a:t>0 (old) </a:t>
            </a:r>
            <a:r>
              <a:rPr lang="en-IN" sz="2143" dirty="0">
                <a:highlight>
                  <a:srgbClr val="FFFF00"/>
                </a:highlight>
              </a:rPr>
              <a:t>+ Change in Bias</a:t>
            </a:r>
          </a:p>
          <a:p>
            <a:pPr>
              <a:defRPr/>
            </a:pPr>
            <a:r>
              <a:rPr lang="en-IN" sz="2143" dirty="0"/>
              <a:t>                      </a:t>
            </a:r>
            <a:r>
              <a:rPr lang="en-IN" sz="2143" dirty="0">
                <a:solidFill>
                  <a:srgbClr val="FF0000"/>
                </a:solidFill>
              </a:rPr>
              <a:t>Change in Bias = </a:t>
            </a:r>
            <a:r>
              <a:rPr lang="el-GR" sz="2143" dirty="0">
                <a:solidFill>
                  <a:srgbClr val="FF0000"/>
                </a:solidFill>
              </a:rPr>
              <a:t>η</a:t>
            </a:r>
            <a:r>
              <a:rPr lang="en-IN" sz="2143" dirty="0" err="1">
                <a:solidFill>
                  <a:srgbClr val="FF0000"/>
                </a:solidFill>
              </a:rPr>
              <a:t>t</a:t>
            </a:r>
            <a:r>
              <a:rPr lang="en-IN" sz="2143" baseline="-25000" dirty="0" err="1">
                <a:solidFill>
                  <a:srgbClr val="FF0000"/>
                </a:solidFill>
              </a:rPr>
              <a:t>i</a:t>
            </a:r>
            <a:endParaRPr lang="en-IN" sz="2143" baseline="-25000" dirty="0">
              <a:solidFill>
                <a:srgbClr val="FF0000"/>
              </a:solidFill>
            </a:endParaRPr>
          </a:p>
          <a:p>
            <a:pPr>
              <a:defRPr/>
            </a:pPr>
            <a:r>
              <a:rPr lang="en-IN" sz="2143" dirty="0"/>
              <a:t>      </a:t>
            </a:r>
            <a:r>
              <a:rPr lang="en-IN" sz="2143" dirty="0">
                <a:solidFill>
                  <a:srgbClr val="0070C0"/>
                </a:solidFill>
              </a:rPr>
              <a:t>Else </a:t>
            </a:r>
            <a:r>
              <a:rPr lang="en-IN" sz="2143" dirty="0"/>
              <a:t>  </a:t>
            </a:r>
            <a:r>
              <a:rPr lang="en-IN" sz="2143" dirty="0">
                <a:highlight>
                  <a:srgbClr val="FFFF00"/>
                </a:highlight>
              </a:rPr>
              <a:t>W</a:t>
            </a:r>
            <a:r>
              <a:rPr lang="en-IN" sz="2143" baseline="-25000" dirty="0">
                <a:highlight>
                  <a:srgbClr val="FFFF00"/>
                </a:highlight>
              </a:rPr>
              <a:t>i (new) </a:t>
            </a:r>
            <a:r>
              <a:rPr lang="en-IN" sz="2143" dirty="0">
                <a:highlight>
                  <a:srgbClr val="FFFF00"/>
                </a:highlight>
              </a:rPr>
              <a:t>= W</a:t>
            </a:r>
            <a:r>
              <a:rPr lang="en-IN" sz="2143" baseline="-25000" dirty="0">
                <a:highlight>
                  <a:srgbClr val="FFFF00"/>
                </a:highlight>
              </a:rPr>
              <a:t>i (old) </a:t>
            </a:r>
          </a:p>
          <a:p>
            <a:pPr>
              <a:defRPr/>
            </a:pPr>
            <a:r>
              <a:rPr lang="en-IN" sz="2143" baseline="-25000" dirty="0"/>
              <a:t>                        </a:t>
            </a:r>
            <a:r>
              <a:rPr lang="en-IN" sz="2143" dirty="0">
                <a:highlight>
                  <a:srgbClr val="FFFF00"/>
                </a:highlight>
              </a:rPr>
              <a:t>b</a:t>
            </a:r>
            <a:r>
              <a:rPr lang="en-IN" sz="2143" baseline="-25000" dirty="0">
                <a:highlight>
                  <a:srgbClr val="FFFF00"/>
                </a:highlight>
              </a:rPr>
              <a:t>0(new) </a:t>
            </a:r>
            <a:r>
              <a:rPr lang="en-IN" sz="2143" dirty="0">
                <a:highlight>
                  <a:srgbClr val="FFFF00"/>
                </a:highlight>
              </a:rPr>
              <a:t>= b</a:t>
            </a:r>
            <a:r>
              <a:rPr lang="en-IN" sz="2143" baseline="-25000" dirty="0">
                <a:highlight>
                  <a:srgbClr val="FFFF00"/>
                </a:highlight>
              </a:rPr>
              <a:t>0 (old)</a:t>
            </a:r>
          </a:p>
          <a:p>
            <a:pPr>
              <a:defRPr/>
            </a:pPr>
            <a:endParaRPr lang="en-IN" sz="2143" baseline="-25000" dirty="0">
              <a:highlight>
                <a:srgbClr val="FFFF00"/>
              </a:highlight>
            </a:endParaRPr>
          </a:p>
          <a:p>
            <a:pPr>
              <a:defRPr/>
            </a:pPr>
            <a:r>
              <a:rPr lang="en-IN" sz="2143" dirty="0"/>
              <a:t>9. Test for Stop condition</a:t>
            </a:r>
          </a:p>
        </p:txBody>
      </p:sp>
      <p:sp>
        <p:nvSpPr>
          <p:cNvPr id="49155" name="Slide Number Placeholder 3">
            <a:extLst>
              <a:ext uri="{FF2B5EF4-FFF2-40B4-BE49-F238E27FC236}">
                <a16:creationId xmlns:a16="http://schemas.microsoft.com/office/drawing/2014/main" id="{4B8FDAF9-1DBE-4753-A48B-7F0B328B37A0}"/>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871"/>
              </a:spcBef>
              <a:buFont typeface="Arial" panose="020B0604020202020204" pitchFamily="34" charset="0"/>
              <a:buChar char="•"/>
              <a:defRPr sz="2464">
                <a:solidFill>
                  <a:schemeClr val="tx1"/>
                </a:solidFill>
                <a:latin typeface="Calibri" panose="020F0502020204030204" pitchFamily="34" charset="0"/>
              </a:defRPr>
            </a:lvl1pPr>
            <a:lvl2pPr marL="795997" indent="-306153">
              <a:lnSpc>
                <a:spcPct val="90000"/>
              </a:lnSpc>
              <a:spcBef>
                <a:spcPts val="442"/>
              </a:spcBef>
              <a:buFont typeface="Arial" panose="020B0604020202020204" pitchFamily="34" charset="0"/>
              <a:buChar char="•"/>
              <a:defRPr sz="2143">
                <a:solidFill>
                  <a:schemeClr val="tx1"/>
                </a:solidFill>
                <a:latin typeface="Calibri" panose="020F0502020204030204" pitchFamily="34" charset="0"/>
              </a:defRPr>
            </a:lvl2pPr>
            <a:lvl3pPr marL="1224610" indent="-244922">
              <a:lnSpc>
                <a:spcPct val="90000"/>
              </a:lnSpc>
              <a:spcBef>
                <a:spcPts val="442"/>
              </a:spcBef>
              <a:buFont typeface="Arial" panose="020B0604020202020204" pitchFamily="34" charset="0"/>
              <a:buChar char="•"/>
              <a:defRPr sz="1714">
                <a:solidFill>
                  <a:schemeClr val="tx1"/>
                </a:solidFill>
                <a:latin typeface="Calibri" panose="020F0502020204030204" pitchFamily="34" charset="0"/>
              </a:defRPr>
            </a:lvl3pPr>
            <a:lvl4pPr marL="1714454" indent="-244922">
              <a:lnSpc>
                <a:spcPct val="90000"/>
              </a:lnSpc>
              <a:spcBef>
                <a:spcPts val="442"/>
              </a:spcBef>
              <a:buFont typeface="Arial" panose="020B0604020202020204" pitchFamily="34" charset="0"/>
              <a:buChar char="•"/>
              <a:defRPr sz="1607">
                <a:solidFill>
                  <a:schemeClr val="tx1"/>
                </a:solidFill>
                <a:latin typeface="Calibri" panose="020F0502020204030204" pitchFamily="34" charset="0"/>
              </a:defRPr>
            </a:lvl4pPr>
            <a:lvl5pPr marL="2204298" indent="-244922">
              <a:lnSpc>
                <a:spcPct val="90000"/>
              </a:lnSpc>
              <a:spcBef>
                <a:spcPts val="442"/>
              </a:spcBef>
              <a:buFont typeface="Arial" panose="020B0604020202020204" pitchFamily="34" charset="0"/>
              <a:buChar char="•"/>
              <a:defRPr sz="1607">
                <a:solidFill>
                  <a:schemeClr val="tx1"/>
                </a:solidFill>
                <a:latin typeface="Calibri" panose="020F0502020204030204" pitchFamily="34" charset="0"/>
              </a:defRPr>
            </a:lvl5pPr>
            <a:lvl6pPr marL="2694142" indent="-244922" defTabSz="799398" eaLnBrk="0" fontAlgn="base" hangingPunct="0">
              <a:lnSpc>
                <a:spcPct val="90000"/>
              </a:lnSpc>
              <a:spcBef>
                <a:spcPts val="442"/>
              </a:spcBef>
              <a:spcAft>
                <a:spcPct val="0"/>
              </a:spcAft>
              <a:buFont typeface="Arial" panose="020B0604020202020204" pitchFamily="34" charset="0"/>
              <a:buChar char="•"/>
              <a:defRPr sz="1607">
                <a:solidFill>
                  <a:schemeClr val="tx1"/>
                </a:solidFill>
                <a:latin typeface="Calibri" panose="020F0502020204030204" pitchFamily="34" charset="0"/>
              </a:defRPr>
            </a:lvl6pPr>
            <a:lvl7pPr marL="3183987" indent="-244922" defTabSz="799398" eaLnBrk="0" fontAlgn="base" hangingPunct="0">
              <a:lnSpc>
                <a:spcPct val="90000"/>
              </a:lnSpc>
              <a:spcBef>
                <a:spcPts val="442"/>
              </a:spcBef>
              <a:spcAft>
                <a:spcPct val="0"/>
              </a:spcAft>
              <a:buFont typeface="Arial" panose="020B0604020202020204" pitchFamily="34" charset="0"/>
              <a:buChar char="•"/>
              <a:defRPr sz="1607">
                <a:solidFill>
                  <a:schemeClr val="tx1"/>
                </a:solidFill>
                <a:latin typeface="Calibri" panose="020F0502020204030204" pitchFamily="34" charset="0"/>
              </a:defRPr>
            </a:lvl7pPr>
            <a:lvl8pPr marL="3673831" indent="-244922" defTabSz="799398" eaLnBrk="0" fontAlgn="base" hangingPunct="0">
              <a:lnSpc>
                <a:spcPct val="90000"/>
              </a:lnSpc>
              <a:spcBef>
                <a:spcPts val="442"/>
              </a:spcBef>
              <a:spcAft>
                <a:spcPct val="0"/>
              </a:spcAft>
              <a:buFont typeface="Arial" panose="020B0604020202020204" pitchFamily="34" charset="0"/>
              <a:buChar char="•"/>
              <a:defRPr sz="1607">
                <a:solidFill>
                  <a:schemeClr val="tx1"/>
                </a:solidFill>
                <a:latin typeface="Calibri" panose="020F0502020204030204" pitchFamily="34" charset="0"/>
              </a:defRPr>
            </a:lvl8pPr>
            <a:lvl9pPr marL="4163675" indent="-244922" defTabSz="799398" eaLnBrk="0" fontAlgn="base" hangingPunct="0">
              <a:lnSpc>
                <a:spcPct val="90000"/>
              </a:lnSpc>
              <a:spcBef>
                <a:spcPts val="442"/>
              </a:spcBef>
              <a:spcAft>
                <a:spcPct val="0"/>
              </a:spcAft>
              <a:buFont typeface="Arial" panose="020B0604020202020204" pitchFamily="34" charset="0"/>
              <a:buChar char="•"/>
              <a:defRPr sz="1607">
                <a:solidFill>
                  <a:schemeClr val="tx1"/>
                </a:solidFill>
                <a:latin typeface="Calibri" panose="020F0502020204030204" pitchFamily="34" charset="0"/>
              </a:defRPr>
            </a:lvl9pPr>
          </a:lstStyle>
          <a:p>
            <a:pPr>
              <a:lnSpc>
                <a:spcPct val="100000"/>
              </a:lnSpc>
              <a:spcBef>
                <a:spcPct val="0"/>
              </a:spcBef>
              <a:buFontTx/>
              <a:buNone/>
            </a:pPr>
            <a:fld id="{F4B23307-12A2-4E8C-9D2B-130E259F229C}" type="slidenum">
              <a:rPr lang="en-IN" altLang="en-US" sz="1071">
                <a:solidFill>
                  <a:srgbClr val="898989"/>
                </a:solidFill>
              </a:rPr>
              <a:pPr>
                <a:lnSpc>
                  <a:spcPct val="100000"/>
                </a:lnSpc>
                <a:spcBef>
                  <a:spcPct val="0"/>
                </a:spcBef>
                <a:buFontTx/>
                <a:buNone/>
              </a:pPr>
              <a:t>45</a:t>
            </a:fld>
            <a:endParaRPr lang="en-IN" altLang="en-US" sz="1071">
              <a:solidFill>
                <a:srgbClr val="898989"/>
              </a:solidFill>
            </a:endParaRPr>
          </a:p>
        </p:txBody>
      </p:sp>
      <p:sp>
        <p:nvSpPr>
          <p:cNvPr id="8" name="Title 1">
            <a:extLst>
              <a:ext uri="{FF2B5EF4-FFF2-40B4-BE49-F238E27FC236}">
                <a16:creationId xmlns:a16="http://schemas.microsoft.com/office/drawing/2014/main" id="{22889EE0-9A3F-4881-9C68-852F724D079B}"/>
              </a:ext>
            </a:extLst>
          </p:cNvPr>
          <p:cNvSpPr>
            <a:spLocks noGrp="1"/>
          </p:cNvSpPr>
          <p:nvPr>
            <p:ph type="title"/>
          </p:nvPr>
        </p:nvSpPr>
        <p:spPr>
          <a:xfrm>
            <a:off x="2131220" y="221116"/>
            <a:ext cx="9002825" cy="750094"/>
          </a:xfrm>
        </p:spPr>
        <p:txBody>
          <a:bodyPr>
            <a:normAutofit fontScale="90000"/>
          </a:bodyPr>
          <a:lstStyle/>
          <a:p>
            <a:pPr algn="ctr">
              <a:defRPr/>
            </a:pPr>
            <a:r>
              <a:rPr lang="en-US" spc="-5" dirty="0">
                <a:solidFill>
                  <a:srgbClr val="0000FF"/>
                </a:solidFill>
                <a:latin typeface="Arial Black" pitchFamily="34" charset="0"/>
                <a:cs typeface="Times New Roman"/>
              </a:rPr>
              <a:t>           </a:t>
            </a:r>
            <a:br>
              <a:rPr lang="en-US" spc="-5" dirty="0">
                <a:solidFill>
                  <a:srgbClr val="0000FF"/>
                </a:solidFill>
                <a:latin typeface="Arial Black" pitchFamily="34" charset="0"/>
                <a:cs typeface="Times New Roman"/>
              </a:rPr>
            </a:br>
            <a:r>
              <a:rPr lang="en-US" altLang="en-US" sz="3214" spc="-5" dirty="0">
                <a:solidFill>
                  <a:srgbClr val="0000FF"/>
                </a:solidFill>
                <a:latin typeface="Arial Black" pitchFamily="34" charset="0"/>
                <a:cs typeface="Times New Roman"/>
              </a:rPr>
              <a:t>I. b. Multi Layer Perceptron Model</a:t>
            </a:r>
            <a:br>
              <a:rPr lang="en-US" altLang="en-US" sz="3214" b="1" dirty="0">
                <a:solidFill>
                  <a:srgbClr val="006600"/>
                </a:solidFill>
              </a:rPr>
            </a:br>
            <a:endParaRPr lang="en-US" sz="3214" spc="-5" dirty="0">
              <a:solidFill>
                <a:srgbClr val="0000FF"/>
              </a:solidFill>
              <a:latin typeface="Arial Black" pitchFamily="34" charset="0"/>
              <a:cs typeface="Times New Roman"/>
            </a:endParaRPr>
          </a:p>
        </p:txBody>
      </p:sp>
      <p:cxnSp>
        <p:nvCxnSpPr>
          <p:cNvPr id="5" name="Straight Connector 4">
            <a:extLst>
              <a:ext uri="{FF2B5EF4-FFF2-40B4-BE49-F238E27FC236}">
                <a16:creationId xmlns:a16="http://schemas.microsoft.com/office/drawing/2014/main" id="{25F151EC-81A9-43C3-9829-8007EE060F84}"/>
              </a:ext>
            </a:extLst>
          </p:cNvPr>
          <p:cNvCxnSpPr/>
          <p:nvPr/>
        </p:nvCxnSpPr>
        <p:spPr>
          <a:xfrm flipH="1">
            <a:off x="5458166" y="1940720"/>
            <a:ext cx="74839" cy="295955"/>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pic>
        <p:nvPicPr>
          <p:cNvPr id="6" name="Picture 5">
            <a:extLst>
              <a:ext uri="{FF2B5EF4-FFF2-40B4-BE49-F238E27FC236}">
                <a16:creationId xmlns:a16="http://schemas.microsoft.com/office/drawing/2014/main" id="{8542FD05-C064-490B-A64A-27429D3AF9A1}"/>
              </a:ext>
            </a:extLst>
          </p:cNvPr>
          <p:cNvPicPr>
            <a:picLocks noChangeAspect="1"/>
          </p:cNvPicPr>
          <p:nvPr/>
        </p:nvPicPr>
        <p:blipFill>
          <a:blip r:embed="rId2"/>
          <a:stretch>
            <a:fillRect/>
          </a:stretch>
        </p:blipFill>
        <p:spPr>
          <a:xfrm>
            <a:off x="0" y="0"/>
            <a:ext cx="1348503" cy="1177781"/>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5" name="Slide Number Placeholder 3">
            <a:extLst>
              <a:ext uri="{FF2B5EF4-FFF2-40B4-BE49-F238E27FC236}">
                <a16:creationId xmlns:a16="http://schemas.microsoft.com/office/drawing/2014/main" id="{4B8FDAF9-1DBE-4753-A48B-7F0B328B37A0}"/>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871"/>
              </a:spcBef>
              <a:buFont typeface="Arial" panose="020B0604020202020204" pitchFamily="34" charset="0"/>
              <a:buChar char="•"/>
              <a:defRPr sz="2464">
                <a:solidFill>
                  <a:schemeClr val="tx1"/>
                </a:solidFill>
                <a:latin typeface="Calibri" panose="020F0502020204030204" pitchFamily="34" charset="0"/>
              </a:defRPr>
            </a:lvl1pPr>
            <a:lvl2pPr marL="795997" indent="-306153">
              <a:lnSpc>
                <a:spcPct val="90000"/>
              </a:lnSpc>
              <a:spcBef>
                <a:spcPts val="442"/>
              </a:spcBef>
              <a:buFont typeface="Arial" panose="020B0604020202020204" pitchFamily="34" charset="0"/>
              <a:buChar char="•"/>
              <a:defRPr sz="2143">
                <a:solidFill>
                  <a:schemeClr val="tx1"/>
                </a:solidFill>
                <a:latin typeface="Calibri" panose="020F0502020204030204" pitchFamily="34" charset="0"/>
              </a:defRPr>
            </a:lvl2pPr>
            <a:lvl3pPr marL="1224610" indent="-244922">
              <a:lnSpc>
                <a:spcPct val="90000"/>
              </a:lnSpc>
              <a:spcBef>
                <a:spcPts val="442"/>
              </a:spcBef>
              <a:buFont typeface="Arial" panose="020B0604020202020204" pitchFamily="34" charset="0"/>
              <a:buChar char="•"/>
              <a:defRPr sz="1714">
                <a:solidFill>
                  <a:schemeClr val="tx1"/>
                </a:solidFill>
                <a:latin typeface="Calibri" panose="020F0502020204030204" pitchFamily="34" charset="0"/>
              </a:defRPr>
            </a:lvl3pPr>
            <a:lvl4pPr marL="1714454" indent="-244922">
              <a:lnSpc>
                <a:spcPct val="90000"/>
              </a:lnSpc>
              <a:spcBef>
                <a:spcPts val="442"/>
              </a:spcBef>
              <a:buFont typeface="Arial" panose="020B0604020202020204" pitchFamily="34" charset="0"/>
              <a:buChar char="•"/>
              <a:defRPr sz="1607">
                <a:solidFill>
                  <a:schemeClr val="tx1"/>
                </a:solidFill>
                <a:latin typeface="Calibri" panose="020F0502020204030204" pitchFamily="34" charset="0"/>
              </a:defRPr>
            </a:lvl4pPr>
            <a:lvl5pPr marL="2204298" indent="-244922">
              <a:lnSpc>
                <a:spcPct val="90000"/>
              </a:lnSpc>
              <a:spcBef>
                <a:spcPts val="442"/>
              </a:spcBef>
              <a:buFont typeface="Arial" panose="020B0604020202020204" pitchFamily="34" charset="0"/>
              <a:buChar char="•"/>
              <a:defRPr sz="1607">
                <a:solidFill>
                  <a:schemeClr val="tx1"/>
                </a:solidFill>
                <a:latin typeface="Calibri" panose="020F0502020204030204" pitchFamily="34" charset="0"/>
              </a:defRPr>
            </a:lvl5pPr>
            <a:lvl6pPr marL="2694142" indent="-244922" defTabSz="799398" eaLnBrk="0" fontAlgn="base" hangingPunct="0">
              <a:lnSpc>
                <a:spcPct val="90000"/>
              </a:lnSpc>
              <a:spcBef>
                <a:spcPts val="442"/>
              </a:spcBef>
              <a:spcAft>
                <a:spcPct val="0"/>
              </a:spcAft>
              <a:buFont typeface="Arial" panose="020B0604020202020204" pitchFamily="34" charset="0"/>
              <a:buChar char="•"/>
              <a:defRPr sz="1607">
                <a:solidFill>
                  <a:schemeClr val="tx1"/>
                </a:solidFill>
                <a:latin typeface="Calibri" panose="020F0502020204030204" pitchFamily="34" charset="0"/>
              </a:defRPr>
            </a:lvl6pPr>
            <a:lvl7pPr marL="3183987" indent="-244922" defTabSz="799398" eaLnBrk="0" fontAlgn="base" hangingPunct="0">
              <a:lnSpc>
                <a:spcPct val="90000"/>
              </a:lnSpc>
              <a:spcBef>
                <a:spcPts val="442"/>
              </a:spcBef>
              <a:spcAft>
                <a:spcPct val="0"/>
              </a:spcAft>
              <a:buFont typeface="Arial" panose="020B0604020202020204" pitchFamily="34" charset="0"/>
              <a:buChar char="•"/>
              <a:defRPr sz="1607">
                <a:solidFill>
                  <a:schemeClr val="tx1"/>
                </a:solidFill>
                <a:latin typeface="Calibri" panose="020F0502020204030204" pitchFamily="34" charset="0"/>
              </a:defRPr>
            </a:lvl7pPr>
            <a:lvl8pPr marL="3673831" indent="-244922" defTabSz="799398" eaLnBrk="0" fontAlgn="base" hangingPunct="0">
              <a:lnSpc>
                <a:spcPct val="90000"/>
              </a:lnSpc>
              <a:spcBef>
                <a:spcPts val="442"/>
              </a:spcBef>
              <a:spcAft>
                <a:spcPct val="0"/>
              </a:spcAft>
              <a:buFont typeface="Arial" panose="020B0604020202020204" pitchFamily="34" charset="0"/>
              <a:buChar char="•"/>
              <a:defRPr sz="1607">
                <a:solidFill>
                  <a:schemeClr val="tx1"/>
                </a:solidFill>
                <a:latin typeface="Calibri" panose="020F0502020204030204" pitchFamily="34" charset="0"/>
              </a:defRPr>
            </a:lvl8pPr>
            <a:lvl9pPr marL="4163675" indent="-244922" defTabSz="799398" eaLnBrk="0" fontAlgn="base" hangingPunct="0">
              <a:lnSpc>
                <a:spcPct val="90000"/>
              </a:lnSpc>
              <a:spcBef>
                <a:spcPts val="442"/>
              </a:spcBef>
              <a:spcAft>
                <a:spcPct val="0"/>
              </a:spcAft>
              <a:buFont typeface="Arial" panose="020B0604020202020204" pitchFamily="34" charset="0"/>
              <a:buChar char="•"/>
              <a:defRPr sz="1607">
                <a:solidFill>
                  <a:schemeClr val="tx1"/>
                </a:solidFill>
                <a:latin typeface="Calibri" panose="020F0502020204030204" pitchFamily="34" charset="0"/>
              </a:defRPr>
            </a:lvl9pPr>
          </a:lstStyle>
          <a:p>
            <a:pPr>
              <a:lnSpc>
                <a:spcPct val="100000"/>
              </a:lnSpc>
              <a:spcBef>
                <a:spcPct val="0"/>
              </a:spcBef>
              <a:buFontTx/>
              <a:buNone/>
            </a:pPr>
            <a:fld id="{F4B23307-12A2-4E8C-9D2B-130E259F229C}" type="slidenum">
              <a:rPr lang="en-IN" altLang="en-US" sz="1071">
                <a:solidFill>
                  <a:srgbClr val="898989"/>
                </a:solidFill>
              </a:rPr>
              <a:pPr>
                <a:lnSpc>
                  <a:spcPct val="100000"/>
                </a:lnSpc>
                <a:spcBef>
                  <a:spcPct val="0"/>
                </a:spcBef>
                <a:buFontTx/>
                <a:buNone/>
              </a:pPr>
              <a:t>46</a:t>
            </a:fld>
            <a:endParaRPr lang="en-IN" altLang="en-US" sz="1071">
              <a:solidFill>
                <a:srgbClr val="898989"/>
              </a:solidFill>
            </a:endParaRPr>
          </a:p>
        </p:txBody>
      </p:sp>
      <p:sp>
        <p:nvSpPr>
          <p:cNvPr id="8" name="Title 1">
            <a:extLst>
              <a:ext uri="{FF2B5EF4-FFF2-40B4-BE49-F238E27FC236}">
                <a16:creationId xmlns:a16="http://schemas.microsoft.com/office/drawing/2014/main" id="{22889EE0-9A3F-4881-9C68-852F724D079B}"/>
              </a:ext>
            </a:extLst>
          </p:cNvPr>
          <p:cNvSpPr>
            <a:spLocks noGrp="1"/>
          </p:cNvSpPr>
          <p:nvPr>
            <p:ph type="title"/>
          </p:nvPr>
        </p:nvSpPr>
        <p:spPr>
          <a:xfrm>
            <a:off x="2131220" y="221116"/>
            <a:ext cx="9002825" cy="750094"/>
          </a:xfrm>
        </p:spPr>
        <p:txBody>
          <a:bodyPr>
            <a:normAutofit fontScale="90000"/>
          </a:bodyPr>
          <a:lstStyle/>
          <a:p>
            <a:pPr algn="ctr">
              <a:defRPr/>
            </a:pPr>
            <a:r>
              <a:rPr lang="en-US" spc="-5" dirty="0">
                <a:solidFill>
                  <a:srgbClr val="0000FF"/>
                </a:solidFill>
                <a:latin typeface="Arial Black" pitchFamily="34" charset="0"/>
                <a:cs typeface="Times New Roman"/>
              </a:rPr>
              <a:t>           </a:t>
            </a:r>
            <a:br>
              <a:rPr lang="en-US" spc="-5" dirty="0">
                <a:solidFill>
                  <a:srgbClr val="0000FF"/>
                </a:solidFill>
                <a:latin typeface="Arial Black" pitchFamily="34" charset="0"/>
                <a:cs typeface="Times New Roman"/>
              </a:rPr>
            </a:br>
            <a:r>
              <a:rPr lang="en-US" sz="3214" spc="-5" dirty="0">
                <a:solidFill>
                  <a:srgbClr val="0000FF"/>
                </a:solidFill>
                <a:latin typeface="Arial Black" pitchFamily="34" charset="0"/>
                <a:cs typeface="Times New Roman"/>
              </a:rPr>
              <a:t>Support Vector Machines (SVM)</a:t>
            </a:r>
            <a:br>
              <a:rPr lang="en-US" altLang="en-US" sz="3214" b="1" dirty="0">
                <a:solidFill>
                  <a:srgbClr val="006600"/>
                </a:solidFill>
              </a:rPr>
            </a:br>
            <a:endParaRPr lang="en-US" sz="3214" spc="-5" dirty="0">
              <a:solidFill>
                <a:srgbClr val="0000FF"/>
              </a:solidFill>
              <a:latin typeface="Arial Black" pitchFamily="34" charset="0"/>
              <a:cs typeface="Times New Roman"/>
            </a:endParaRPr>
          </a:p>
        </p:txBody>
      </p:sp>
      <p:pic>
        <p:nvPicPr>
          <p:cNvPr id="6" name="Picture 5">
            <a:extLst>
              <a:ext uri="{FF2B5EF4-FFF2-40B4-BE49-F238E27FC236}">
                <a16:creationId xmlns:a16="http://schemas.microsoft.com/office/drawing/2014/main" id="{8542FD05-C064-490B-A64A-27429D3AF9A1}"/>
              </a:ext>
            </a:extLst>
          </p:cNvPr>
          <p:cNvPicPr>
            <a:picLocks noChangeAspect="1"/>
          </p:cNvPicPr>
          <p:nvPr/>
        </p:nvPicPr>
        <p:blipFill>
          <a:blip r:embed="rId2"/>
          <a:stretch>
            <a:fillRect/>
          </a:stretch>
        </p:blipFill>
        <p:spPr>
          <a:xfrm>
            <a:off x="0" y="0"/>
            <a:ext cx="1348503" cy="1177781"/>
          </a:xfrm>
          <a:prstGeom prst="rect">
            <a:avLst/>
          </a:prstGeom>
        </p:spPr>
      </p:pic>
      <p:pic>
        <p:nvPicPr>
          <p:cNvPr id="4" name="Picture 3">
            <a:extLst>
              <a:ext uri="{FF2B5EF4-FFF2-40B4-BE49-F238E27FC236}">
                <a16:creationId xmlns:a16="http://schemas.microsoft.com/office/drawing/2014/main" id="{299C6616-EA37-414D-B2B8-709D39E01C72}"/>
              </a:ext>
            </a:extLst>
          </p:cNvPr>
          <p:cNvPicPr>
            <a:picLocks noChangeAspect="1"/>
          </p:cNvPicPr>
          <p:nvPr/>
        </p:nvPicPr>
        <p:blipFill>
          <a:blip r:embed="rId3"/>
          <a:stretch>
            <a:fillRect/>
          </a:stretch>
        </p:blipFill>
        <p:spPr>
          <a:xfrm>
            <a:off x="1757795" y="1177781"/>
            <a:ext cx="8928677" cy="4843173"/>
          </a:xfrm>
          <a:prstGeom prst="rect">
            <a:avLst/>
          </a:prstGeom>
        </p:spPr>
      </p:pic>
      <p:sp>
        <p:nvSpPr>
          <p:cNvPr id="10" name="TextBox 9">
            <a:extLst>
              <a:ext uri="{FF2B5EF4-FFF2-40B4-BE49-F238E27FC236}">
                <a16:creationId xmlns:a16="http://schemas.microsoft.com/office/drawing/2014/main" id="{D88C2F38-1752-428E-9544-7550222092AB}"/>
              </a:ext>
            </a:extLst>
          </p:cNvPr>
          <p:cNvSpPr txBox="1"/>
          <p:nvPr/>
        </p:nvSpPr>
        <p:spPr>
          <a:xfrm>
            <a:off x="3888510" y="6290588"/>
            <a:ext cx="3519054" cy="430887"/>
          </a:xfrm>
          <a:prstGeom prst="rect">
            <a:avLst/>
          </a:prstGeom>
          <a:noFill/>
        </p:spPr>
        <p:txBody>
          <a:bodyPr wrap="square">
            <a:spAutoFit/>
          </a:bodyPr>
          <a:lstStyle/>
          <a:p>
            <a:r>
              <a:rPr lang="en-US" altLang="en-US" sz="1100" dirty="0"/>
              <a:t>Courtesy: (1) http://www.cs.cmu.edu/~awm/tutorials</a:t>
            </a:r>
          </a:p>
          <a:p>
            <a:r>
              <a:rPr lang="en-US" altLang="en-US" sz="1100" dirty="0"/>
              <a:t>                   (2) Copyright © 2001, 2003, Andrew W. Moore</a:t>
            </a:r>
            <a:endParaRPr lang="en-IN" dirty="0"/>
          </a:p>
        </p:txBody>
      </p:sp>
    </p:spTree>
    <p:extLst>
      <p:ext uri="{BB962C8B-B14F-4D97-AF65-F5344CB8AC3E}">
        <p14:creationId xmlns:p14="http://schemas.microsoft.com/office/powerpoint/2010/main" val="390911315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Rectangle 2">
            <a:extLst>
              <a:ext uri="{FF2B5EF4-FFF2-40B4-BE49-F238E27FC236}">
                <a16:creationId xmlns:a16="http://schemas.microsoft.com/office/drawing/2014/main" id="{26B36B83-67CF-4F41-BADF-62C50DBF7A45}"/>
              </a:ext>
            </a:extLst>
          </p:cNvPr>
          <p:cNvSpPr>
            <a:spLocks noGrp="1" noChangeArrowheads="1"/>
          </p:cNvSpPr>
          <p:nvPr>
            <p:ph type="title"/>
          </p:nvPr>
        </p:nvSpPr>
        <p:spPr>
          <a:xfrm>
            <a:off x="1676400" y="304800"/>
            <a:ext cx="4648200" cy="685800"/>
          </a:xfrm>
        </p:spPr>
        <p:txBody>
          <a:bodyPr>
            <a:normAutofit fontScale="90000"/>
          </a:bodyPr>
          <a:lstStyle/>
          <a:p>
            <a:pPr eaLnBrk="1" hangingPunct="1"/>
            <a:r>
              <a:rPr lang="en-US" altLang="en-US"/>
              <a:t> Linear Classifiers</a:t>
            </a:r>
          </a:p>
        </p:txBody>
      </p:sp>
      <p:sp>
        <p:nvSpPr>
          <p:cNvPr id="7172" name="Rectangle 3">
            <a:extLst>
              <a:ext uri="{FF2B5EF4-FFF2-40B4-BE49-F238E27FC236}">
                <a16:creationId xmlns:a16="http://schemas.microsoft.com/office/drawing/2014/main" id="{7AB8BADE-828B-4DCE-AE0F-1BE89AA65C41}"/>
              </a:ext>
            </a:extLst>
          </p:cNvPr>
          <p:cNvSpPr>
            <a:spLocks noChangeArrowheads="1"/>
          </p:cNvSpPr>
          <p:nvPr/>
        </p:nvSpPr>
        <p:spPr bwMode="auto">
          <a:xfrm>
            <a:off x="6858000" y="776288"/>
            <a:ext cx="1600200" cy="654050"/>
          </a:xfrm>
          <a:prstGeom prst="rect">
            <a:avLst/>
          </a:prstGeom>
          <a:solidFill>
            <a:srgbClr val="FFCC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algn="ctr" eaLnBrk="1" hangingPunct="1"/>
            <a:r>
              <a:rPr lang="en-US" altLang="en-US" sz="3600" i="1"/>
              <a:t>f </a:t>
            </a:r>
            <a:r>
              <a:rPr lang="en-US" altLang="en-US"/>
              <a:t>        </a:t>
            </a:r>
          </a:p>
        </p:txBody>
      </p:sp>
      <p:sp>
        <p:nvSpPr>
          <p:cNvPr id="7173" name="Line 4">
            <a:extLst>
              <a:ext uri="{FF2B5EF4-FFF2-40B4-BE49-F238E27FC236}">
                <a16:creationId xmlns:a16="http://schemas.microsoft.com/office/drawing/2014/main" id="{B727AF4C-EEF4-4C8C-B284-9A1419A2776C}"/>
              </a:ext>
            </a:extLst>
          </p:cNvPr>
          <p:cNvSpPr>
            <a:spLocks noChangeShapeType="1"/>
          </p:cNvSpPr>
          <p:nvPr/>
        </p:nvSpPr>
        <p:spPr bwMode="auto">
          <a:xfrm>
            <a:off x="5486400" y="1066800"/>
            <a:ext cx="1371600"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IN"/>
          </a:p>
        </p:txBody>
      </p:sp>
      <p:sp>
        <p:nvSpPr>
          <p:cNvPr id="7174" name="Text Box 5">
            <a:extLst>
              <a:ext uri="{FF2B5EF4-FFF2-40B4-BE49-F238E27FC236}">
                <a16:creationId xmlns:a16="http://schemas.microsoft.com/office/drawing/2014/main" id="{4B1F2CCD-E91E-4871-8C0E-5A6190081AB9}"/>
              </a:ext>
            </a:extLst>
          </p:cNvPr>
          <p:cNvSpPr txBox="1">
            <a:spLocks noChangeArrowheads="1"/>
          </p:cNvSpPr>
          <p:nvPr/>
        </p:nvSpPr>
        <p:spPr bwMode="auto">
          <a:xfrm>
            <a:off x="5029200" y="762001"/>
            <a:ext cx="609600"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algn="ctr" eaLnBrk="1" hangingPunct="1"/>
            <a:r>
              <a:rPr lang="en-US" altLang="en-US" sz="2800" b="1" i="1"/>
              <a:t>x</a:t>
            </a:r>
          </a:p>
        </p:txBody>
      </p:sp>
      <p:sp>
        <p:nvSpPr>
          <p:cNvPr id="7175" name="Line 6">
            <a:extLst>
              <a:ext uri="{FF2B5EF4-FFF2-40B4-BE49-F238E27FC236}">
                <a16:creationId xmlns:a16="http://schemas.microsoft.com/office/drawing/2014/main" id="{56C8A10C-4B3B-46E3-B1EA-6F61229B2A7A}"/>
              </a:ext>
            </a:extLst>
          </p:cNvPr>
          <p:cNvSpPr>
            <a:spLocks noChangeShapeType="1"/>
          </p:cNvSpPr>
          <p:nvPr/>
        </p:nvSpPr>
        <p:spPr bwMode="auto">
          <a:xfrm>
            <a:off x="7543800" y="381000"/>
            <a:ext cx="0" cy="38100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IN"/>
          </a:p>
        </p:txBody>
      </p:sp>
      <p:sp>
        <p:nvSpPr>
          <p:cNvPr id="7176" name="Text Box 7">
            <a:extLst>
              <a:ext uri="{FF2B5EF4-FFF2-40B4-BE49-F238E27FC236}">
                <a16:creationId xmlns:a16="http://schemas.microsoft.com/office/drawing/2014/main" id="{FE0AE137-208D-48F8-AA3E-23B9F7EC416F}"/>
              </a:ext>
            </a:extLst>
          </p:cNvPr>
          <p:cNvSpPr txBox="1">
            <a:spLocks noChangeArrowheads="1"/>
          </p:cNvSpPr>
          <p:nvPr/>
        </p:nvSpPr>
        <p:spPr bwMode="auto">
          <a:xfrm>
            <a:off x="7315200" y="0"/>
            <a:ext cx="381000"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algn="ctr" eaLnBrk="1" hangingPunct="1"/>
            <a:r>
              <a:rPr lang="en-US" altLang="en-US" sz="3200">
                <a:solidFill>
                  <a:srgbClr val="00CC00"/>
                </a:solidFill>
                <a:latin typeface="Symbol" panose="05050102010706020507" pitchFamily="18" charset="2"/>
              </a:rPr>
              <a:t>a</a:t>
            </a:r>
          </a:p>
        </p:txBody>
      </p:sp>
      <p:sp>
        <p:nvSpPr>
          <p:cNvPr id="7177" name="Line 8">
            <a:extLst>
              <a:ext uri="{FF2B5EF4-FFF2-40B4-BE49-F238E27FC236}">
                <a16:creationId xmlns:a16="http://schemas.microsoft.com/office/drawing/2014/main" id="{688336A7-2019-4DBE-BA97-5EA3F4350D89}"/>
              </a:ext>
            </a:extLst>
          </p:cNvPr>
          <p:cNvSpPr>
            <a:spLocks noChangeShapeType="1"/>
          </p:cNvSpPr>
          <p:nvPr/>
        </p:nvSpPr>
        <p:spPr bwMode="auto">
          <a:xfrm>
            <a:off x="8458200" y="1066800"/>
            <a:ext cx="1371600"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IN"/>
          </a:p>
        </p:txBody>
      </p:sp>
      <p:sp>
        <p:nvSpPr>
          <p:cNvPr id="7178" name="Text Box 9">
            <a:extLst>
              <a:ext uri="{FF2B5EF4-FFF2-40B4-BE49-F238E27FC236}">
                <a16:creationId xmlns:a16="http://schemas.microsoft.com/office/drawing/2014/main" id="{7061B96E-7EF9-4B3E-8346-90ED385D4ABA}"/>
              </a:ext>
            </a:extLst>
          </p:cNvPr>
          <p:cNvSpPr txBox="1">
            <a:spLocks noChangeArrowheads="1"/>
          </p:cNvSpPr>
          <p:nvPr/>
        </p:nvSpPr>
        <p:spPr bwMode="auto">
          <a:xfrm>
            <a:off x="9829800" y="838200"/>
            <a:ext cx="838200"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spcBef>
                <a:spcPct val="20000"/>
              </a:spcBef>
            </a:pPr>
            <a:r>
              <a:rPr lang="en-US" altLang="en-US" sz="3200"/>
              <a:t>y</a:t>
            </a:r>
            <a:r>
              <a:rPr lang="en-US" altLang="en-US" sz="3200" baseline="30000"/>
              <a:t>est</a:t>
            </a:r>
          </a:p>
        </p:txBody>
      </p:sp>
      <p:sp>
        <p:nvSpPr>
          <p:cNvPr id="7179" name="Text Box 10">
            <a:extLst>
              <a:ext uri="{FF2B5EF4-FFF2-40B4-BE49-F238E27FC236}">
                <a16:creationId xmlns:a16="http://schemas.microsoft.com/office/drawing/2014/main" id="{B9BB2FF7-BECC-4082-8480-7DFB545B308E}"/>
              </a:ext>
            </a:extLst>
          </p:cNvPr>
          <p:cNvSpPr txBox="1">
            <a:spLocks noChangeArrowheads="1"/>
          </p:cNvSpPr>
          <p:nvPr/>
        </p:nvSpPr>
        <p:spPr bwMode="auto">
          <a:xfrm>
            <a:off x="2362200" y="1905001"/>
            <a:ext cx="1905000" cy="854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algn="ctr" eaLnBrk="1" hangingPunct="1"/>
            <a:r>
              <a:rPr lang="en-US" altLang="en-US"/>
              <a:t>denotes +1</a:t>
            </a:r>
          </a:p>
          <a:p>
            <a:pPr algn="ctr" eaLnBrk="1" hangingPunct="1"/>
            <a:r>
              <a:rPr lang="en-US" altLang="en-US"/>
              <a:t>denotes -1</a:t>
            </a:r>
          </a:p>
        </p:txBody>
      </p:sp>
      <p:sp>
        <p:nvSpPr>
          <p:cNvPr id="7180" name="Oval 11">
            <a:extLst>
              <a:ext uri="{FF2B5EF4-FFF2-40B4-BE49-F238E27FC236}">
                <a16:creationId xmlns:a16="http://schemas.microsoft.com/office/drawing/2014/main" id="{43CD4EA6-EBEE-464F-9629-2FA271482BB0}"/>
              </a:ext>
            </a:extLst>
          </p:cNvPr>
          <p:cNvSpPr>
            <a:spLocks noChangeAspect="1" noChangeArrowheads="1"/>
          </p:cNvSpPr>
          <p:nvPr/>
        </p:nvSpPr>
        <p:spPr bwMode="auto">
          <a:xfrm rot="4777107">
            <a:off x="2439194" y="2056607"/>
            <a:ext cx="58738" cy="603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7181" name="Oval 12">
            <a:extLst>
              <a:ext uri="{FF2B5EF4-FFF2-40B4-BE49-F238E27FC236}">
                <a16:creationId xmlns:a16="http://schemas.microsoft.com/office/drawing/2014/main" id="{7426F556-B753-4C61-8E3C-9968CAE8E8C8}"/>
              </a:ext>
            </a:extLst>
          </p:cNvPr>
          <p:cNvSpPr>
            <a:spLocks noChangeAspect="1" noChangeArrowheads="1"/>
          </p:cNvSpPr>
          <p:nvPr/>
        </p:nvSpPr>
        <p:spPr bwMode="auto">
          <a:xfrm rot="5895381">
            <a:off x="2439988" y="2513013"/>
            <a:ext cx="50800"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7182" name="Line 13">
            <a:extLst>
              <a:ext uri="{FF2B5EF4-FFF2-40B4-BE49-F238E27FC236}">
                <a16:creationId xmlns:a16="http://schemas.microsoft.com/office/drawing/2014/main" id="{9EABD1D9-9F0C-427A-BCBB-2656ECE48228}"/>
              </a:ext>
            </a:extLst>
          </p:cNvPr>
          <p:cNvSpPr>
            <a:spLocks noChangeShapeType="1"/>
          </p:cNvSpPr>
          <p:nvPr/>
        </p:nvSpPr>
        <p:spPr bwMode="auto">
          <a:xfrm>
            <a:off x="4114800" y="2209800"/>
            <a:ext cx="0" cy="3505200"/>
          </a:xfrm>
          <a:prstGeom prst="line">
            <a:avLst/>
          </a:prstGeom>
          <a:noFill/>
          <a:ln w="381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IN"/>
          </a:p>
        </p:txBody>
      </p:sp>
      <p:sp>
        <p:nvSpPr>
          <p:cNvPr id="7183" name="Line 14">
            <a:extLst>
              <a:ext uri="{FF2B5EF4-FFF2-40B4-BE49-F238E27FC236}">
                <a16:creationId xmlns:a16="http://schemas.microsoft.com/office/drawing/2014/main" id="{ABD7FF3E-2650-4A57-B09B-605188DACC96}"/>
              </a:ext>
            </a:extLst>
          </p:cNvPr>
          <p:cNvSpPr>
            <a:spLocks noChangeShapeType="1"/>
          </p:cNvSpPr>
          <p:nvPr/>
        </p:nvSpPr>
        <p:spPr bwMode="auto">
          <a:xfrm flipV="1">
            <a:off x="3962400" y="5562600"/>
            <a:ext cx="3657600" cy="0"/>
          </a:xfrm>
          <a:prstGeom prst="line">
            <a:avLst/>
          </a:prstGeom>
          <a:noFill/>
          <a:ln w="381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IN"/>
          </a:p>
        </p:txBody>
      </p:sp>
      <p:sp>
        <p:nvSpPr>
          <p:cNvPr id="7184" name="Oval 15">
            <a:extLst>
              <a:ext uri="{FF2B5EF4-FFF2-40B4-BE49-F238E27FC236}">
                <a16:creationId xmlns:a16="http://schemas.microsoft.com/office/drawing/2014/main" id="{E0C714EC-5735-4C85-8543-BA5B189ACD0E}"/>
              </a:ext>
            </a:extLst>
          </p:cNvPr>
          <p:cNvSpPr>
            <a:spLocks noChangeAspect="1" noChangeArrowheads="1"/>
          </p:cNvSpPr>
          <p:nvPr/>
        </p:nvSpPr>
        <p:spPr bwMode="auto">
          <a:xfrm>
            <a:off x="5241926" y="5032376"/>
            <a:ext cx="60325" cy="476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7185" name="Oval 16">
            <a:extLst>
              <a:ext uri="{FF2B5EF4-FFF2-40B4-BE49-F238E27FC236}">
                <a16:creationId xmlns:a16="http://schemas.microsoft.com/office/drawing/2014/main" id="{07901A59-5799-4B2F-AB38-1934F10A52B7}"/>
              </a:ext>
            </a:extLst>
          </p:cNvPr>
          <p:cNvSpPr>
            <a:spLocks noChangeAspect="1" noChangeArrowheads="1"/>
          </p:cNvSpPr>
          <p:nvPr/>
        </p:nvSpPr>
        <p:spPr bwMode="auto">
          <a:xfrm>
            <a:off x="4010026" y="3903664"/>
            <a:ext cx="60325" cy="476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7186" name="Oval 17">
            <a:extLst>
              <a:ext uri="{FF2B5EF4-FFF2-40B4-BE49-F238E27FC236}">
                <a16:creationId xmlns:a16="http://schemas.microsoft.com/office/drawing/2014/main" id="{D706BC82-BB02-4D8F-AC25-2496C91333F3}"/>
              </a:ext>
            </a:extLst>
          </p:cNvPr>
          <p:cNvSpPr>
            <a:spLocks noChangeAspect="1" noChangeArrowheads="1"/>
          </p:cNvSpPr>
          <p:nvPr/>
        </p:nvSpPr>
        <p:spPr bwMode="auto">
          <a:xfrm>
            <a:off x="5864226" y="2814639"/>
            <a:ext cx="60325" cy="476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7187" name="Oval 18">
            <a:extLst>
              <a:ext uri="{FF2B5EF4-FFF2-40B4-BE49-F238E27FC236}">
                <a16:creationId xmlns:a16="http://schemas.microsoft.com/office/drawing/2014/main" id="{D41D9AB3-2ED1-4115-A2BE-B95E63935BA2}"/>
              </a:ext>
            </a:extLst>
          </p:cNvPr>
          <p:cNvSpPr>
            <a:spLocks noChangeAspect="1" noChangeArrowheads="1"/>
          </p:cNvSpPr>
          <p:nvPr/>
        </p:nvSpPr>
        <p:spPr bwMode="auto">
          <a:xfrm>
            <a:off x="5927726" y="3635376"/>
            <a:ext cx="60325" cy="476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7188" name="Oval 19">
            <a:extLst>
              <a:ext uri="{FF2B5EF4-FFF2-40B4-BE49-F238E27FC236}">
                <a16:creationId xmlns:a16="http://schemas.microsoft.com/office/drawing/2014/main" id="{A264DD55-4C9E-4C1A-AFEE-2F2287C6A972}"/>
              </a:ext>
            </a:extLst>
          </p:cNvPr>
          <p:cNvSpPr>
            <a:spLocks noChangeAspect="1" noChangeArrowheads="1"/>
          </p:cNvSpPr>
          <p:nvPr/>
        </p:nvSpPr>
        <p:spPr bwMode="auto">
          <a:xfrm>
            <a:off x="4933951" y="2663825"/>
            <a:ext cx="60325" cy="50800"/>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7189" name="Oval 20">
            <a:extLst>
              <a:ext uri="{FF2B5EF4-FFF2-40B4-BE49-F238E27FC236}">
                <a16:creationId xmlns:a16="http://schemas.microsoft.com/office/drawing/2014/main" id="{18AD1FBE-9C69-409D-9520-7FF8CA2C497C}"/>
              </a:ext>
            </a:extLst>
          </p:cNvPr>
          <p:cNvSpPr>
            <a:spLocks noChangeAspect="1" noChangeArrowheads="1"/>
          </p:cNvSpPr>
          <p:nvPr/>
        </p:nvSpPr>
        <p:spPr bwMode="auto">
          <a:xfrm>
            <a:off x="5410201" y="3733801"/>
            <a:ext cx="53975" cy="476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7190" name="Oval 21">
            <a:extLst>
              <a:ext uri="{FF2B5EF4-FFF2-40B4-BE49-F238E27FC236}">
                <a16:creationId xmlns:a16="http://schemas.microsoft.com/office/drawing/2014/main" id="{2230D72B-88D9-43DA-84BC-BD89A31DFDA5}"/>
              </a:ext>
            </a:extLst>
          </p:cNvPr>
          <p:cNvSpPr>
            <a:spLocks noChangeAspect="1" noChangeArrowheads="1"/>
          </p:cNvSpPr>
          <p:nvPr/>
        </p:nvSpPr>
        <p:spPr bwMode="auto">
          <a:xfrm>
            <a:off x="4572001" y="3124200"/>
            <a:ext cx="60325" cy="5873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7191" name="Oval 22">
            <a:extLst>
              <a:ext uri="{FF2B5EF4-FFF2-40B4-BE49-F238E27FC236}">
                <a16:creationId xmlns:a16="http://schemas.microsoft.com/office/drawing/2014/main" id="{2064EC45-501F-4A9D-B5C5-E3271E763260}"/>
              </a:ext>
            </a:extLst>
          </p:cNvPr>
          <p:cNvSpPr>
            <a:spLocks noChangeAspect="1" noChangeArrowheads="1"/>
          </p:cNvSpPr>
          <p:nvPr/>
        </p:nvSpPr>
        <p:spPr bwMode="auto">
          <a:xfrm>
            <a:off x="6629401" y="4114800"/>
            <a:ext cx="60325" cy="508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7192" name="Oval 23">
            <a:extLst>
              <a:ext uri="{FF2B5EF4-FFF2-40B4-BE49-F238E27FC236}">
                <a16:creationId xmlns:a16="http://schemas.microsoft.com/office/drawing/2014/main" id="{54167337-1FCC-4801-92D0-94C5C5DEB705}"/>
              </a:ext>
            </a:extLst>
          </p:cNvPr>
          <p:cNvSpPr>
            <a:spLocks noChangeAspect="1" noChangeArrowheads="1"/>
          </p:cNvSpPr>
          <p:nvPr/>
        </p:nvSpPr>
        <p:spPr bwMode="auto">
          <a:xfrm rot="20481726">
            <a:off x="5411789" y="4443414"/>
            <a:ext cx="53975" cy="476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7193" name="Oval 24">
            <a:extLst>
              <a:ext uri="{FF2B5EF4-FFF2-40B4-BE49-F238E27FC236}">
                <a16:creationId xmlns:a16="http://schemas.microsoft.com/office/drawing/2014/main" id="{86D2C741-5972-4399-9C01-270737C3D4AA}"/>
              </a:ext>
            </a:extLst>
          </p:cNvPr>
          <p:cNvSpPr>
            <a:spLocks noChangeAspect="1" noChangeArrowheads="1"/>
          </p:cNvSpPr>
          <p:nvPr/>
        </p:nvSpPr>
        <p:spPr bwMode="auto">
          <a:xfrm rot="20481726">
            <a:off x="7527926" y="3228975"/>
            <a:ext cx="60325" cy="508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7194" name="Oval 25">
            <a:extLst>
              <a:ext uri="{FF2B5EF4-FFF2-40B4-BE49-F238E27FC236}">
                <a16:creationId xmlns:a16="http://schemas.microsoft.com/office/drawing/2014/main" id="{FC9C8323-0786-40A3-B4F7-3106766F007B}"/>
              </a:ext>
            </a:extLst>
          </p:cNvPr>
          <p:cNvSpPr>
            <a:spLocks noChangeAspect="1" noChangeArrowheads="1"/>
          </p:cNvSpPr>
          <p:nvPr/>
        </p:nvSpPr>
        <p:spPr bwMode="auto">
          <a:xfrm rot="20481726">
            <a:off x="6819901" y="4545013"/>
            <a:ext cx="60325" cy="508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7195" name="Oval 26">
            <a:extLst>
              <a:ext uri="{FF2B5EF4-FFF2-40B4-BE49-F238E27FC236}">
                <a16:creationId xmlns:a16="http://schemas.microsoft.com/office/drawing/2014/main" id="{308DA034-3DC5-4DD4-AB32-FB20ADF30B3C}"/>
              </a:ext>
            </a:extLst>
          </p:cNvPr>
          <p:cNvSpPr>
            <a:spLocks noChangeAspect="1" noChangeArrowheads="1"/>
          </p:cNvSpPr>
          <p:nvPr/>
        </p:nvSpPr>
        <p:spPr bwMode="auto">
          <a:xfrm rot="20481726">
            <a:off x="4648201" y="2667000"/>
            <a:ext cx="60325" cy="50800"/>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7196" name="Oval 27">
            <a:extLst>
              <a:ext uri="{FF2B5EF4-FFF2-40B4-BE49-F238E27FC236}">
                <a16:creationId xmlns:a16="http://schemas.microsoft.com/office/drawing/2014/main" id="{55DEBF4A-1547-40ED-ABDC-5014AC2CC92C}"/>
              </a:ext>
            </a:extLst>
          </p:cNvPr>
          <p:cNvSpPr>
            <a:spLocks noChangeAspect="1" noChangeArrowheads="1"/>
          </p:cNvSpPr>
          <p:nvPr/>
        </p:nvSpPr>
        <p:spPr bwMode="auto">
          <a:xfrm rot="20481726">
            <a:off x="6235701" y="3584575"/>
            <a:ext cx="60325" cy="508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7197" name="Oval 28">
            <a:extLst>
              <a:ext uri="{FF2B5EF4-FFF2-40B4-BE49-F238E27FC236}">
                <a16:creationId xmlns:a16="http://schemas.microsoft.com/office/drawing/2014/main" id="{55F77BA9-E3C5-4250-8CC1-66C98B823186}"/>
              </a:ext>
            </a:extLst>
          </p:cNvPr>
          <p:cNvSpPr>
            <a:spLocks noChangeAspect="1" noChangeArrowheads="1"/>
          </p:cNvSpPr>
          <p:nvPr/>
        </p:nvSpPr>
        <p:spPr bwMode="auto">
          <a:xfrm rot="20481726">
            <a:off x="7391401" y="4495801"/>
            <a:ext cx="60325" cy="476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7198" name="Oval 29">
            <a:extLst>
              <a:ext uri="{FF2B5EF4-FFF2-40B4-BE49-F238E27FC236}">
                <a16:creationId xmlns:a16="http://schemas.microsoft.com/office/drawing/2014/main" id="{92D284F0-6BC8-4D3C-B02D-340AC0D8031B}"/>
              </a:ext>
            </a:extLst>
          </p:cNvPr>
          <p:cNvSpPr>
            <a:spLocks noChangeAspect="1" noChangeArrowheads="1"/>
          </p:cNvSpPr>
          <p:nvPr/>
        </p:nvSpPr>
        <p:spPr bwMode="auto">
          <a:xfrm rot="20481726">
            <a:off x="4638676" y="3640139"/>
            <a:ext cx="60325" cy="476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7199" name="Oval 30">
            <a:extLst>
              <a:ext uri="{FF2B5EF4-FFF2-40B4-BE49-F238E27FC236}">
                <a16:creationId xmlns:a16="http://schemas.microsoft.com/office/drawing/2014/main" id="{D6E78D5E-E500-40D8-B649-7D084A7E632D}"/>
              </a:ext>
            </a:extLst>
          </p:cNvPr>
          <p:cNvSpPr>
            <a:spLocks noChangeAspect="1" noChangeArrowheads="1"/>
          </p:cNvSpPr>
          <p:nvPr/>
        </p:nvSpPr>
        <p:spPr bwMode="auto">
          <a:xfrm rot="5895381">
            <a:off x="5391151" y="3057526"/>
            <a:ext cx="47625" cy="5397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7200" name="Oval 31">
            <a:extLst>
              <a:ext uri="{FF2B5EF4-FFF2-40B4-BE49-F238E27FC236}">
                <a16:creationId xmlns:a16="http://schemas.microsoft.com/office/drawing/2014/main" id="{8A57346D-508D-40A8-9E90-A9995399CC16}"/>
              </a:ext>
            </a:extLst>
          </p:cNvPr>
          <p:cNvSpPr>
            <a:spLocks noChangeAspect="1" noChangeArrowheads="1"/>
          </p:cNvSpPr>
          <p:nvPr/>
        </p:nvSpPr>
        <p:spPr bwMode="auto">
          <a:xfrm rot="5895381">
            <a:off x="5660232" y="5242720"/>
            <a:ext cx="55563" cy="603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7201" name="Oval 32">
            <a:extLst>
              <a:ext uri="{FF2B5EF4-FFF2-40B4-BE49-F238E27FC236}">
                <a16:creationId xmlns:a16="http://schemas.microsoft.com/office/drawing/2014/main" id="{3E15925B-FB5F-4BAB-A6A7-9B819AC5FB55}"/>
              </a:ext>
            </a:extLst>
          </p:cNvPr>
          <p:cNvSpPr>
            <a:spLocks noChangeAspect="1" noChangeArrowheads="1"/>
          </p:cNvSpPr>
          <p:nvPr/>
        </p:nvSpPr>
        <p:spPr bwMode="auto">
          <a:xfrm rot="5895381">
            <a:off x="4638676" y="4098926"/>
            <a:ext cx="47625" cy="603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7202" name="Oval 33">
            <a:extLst>
              <a:ext uri="{FF2B5EF4-FFF2-40B4-BE49-F238E27FC236}">
                <a16:creationId xmlns:a16="http://schemas.microsoft.com/office/drawing/2014/main" id="{0521AE0C-57CB-478B-8AED-1CC6849796DD}"/>
              </a:ext>
            </a:extLst>
          </p:cNvPr>
          <p:cNvSpPr>
            <a:spLocks noChangeAspect="1" noChangeArrowheads="1"/>
          </p:cNvSpPr>
          <p:nvPr/>
        </p:nvSpPr>
        <p:spPr bwMode="auto">
          <a:xfrm rot="5895381">
            <a:off x="5867401" y="2393951"/>
            <a:ext cx="47625" cy="5397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7203" name="Oval 34">
            <a:extLst>
              <a:ext uri="{FF2B5EF4-FFF2-40B4-BE49-F238E27FC236}">
                <a16:creationId xmlns:a16="http://schemas.microsoft.com/office/drawing/2014/main" id="{40595A94-D406-4FFC-936B-5E573DD65F86}"/>
              </a:ext>
            </a:extLst>
          </p:cNvPr>
          <p:cNvSpPr>
            <a:spLocks noChangeAspect="1" noChangeArrowheads="1"/>
          </p:cNvSpPr>
          <p:nvPr/>
        </p:nvSpPr>
        <p:spPr bwMode="auto">
          <a:xfrm rot="5895381">
            <a:off x="6828633" y="4144170"/>
            <a:ext cx="58737" cy="603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7204" name="Oval 35">
            <a:extLst>
              <a:ext uri="{FF2B5EF4-FFF2-40B4-BE49-F238E27FC236}">
                <a16:creationId xmlns:a16="http://schemas.microsoft.com/office/drawing/2014/main" id="{96B99681-2ECC-4F7F-ADFC-B321389A9857}"/>
              </a:ext>
            </a:extLst>
          </p:cNvPr>
          <p:cNvSpPr>
            <a:spLocks noChangeAspect="1" noChangeArrowheads="1"/>
          </p:cNvSpPr>
          <p:nvPr/>
        </p:nvSpPr>
        <p:spPr bwMode="auto">
          <a:xfrm rot="5895381">
            <a:off x="5894389" y="4079876"/>
            <a:ext cx="47625"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7205" name="Oval 36">
            <a:extLst>
              <a:ext uri="{FF2B5EF4-FFF2-40B4-BE49-F238E27FC236}">
                <a16:creationId xmlns:a16="http://schemas.microsoft.com/office/drawing/2014/main" id="{DDEEF814-E8D6-4ED7-9047-D3FF65F0DBD1}"/>
              </a:ext>
            </a:extLst>
          </p:cNvPr>
          <p:cNvSpPr>
            <a:spLocks noChangeAspect="1" noChangeArrowheads="1"/>
          </p:cNvSpPr>
          <p:nvPr/>
        </p:nvSpPr>
        <p:spPr bwMode="auto">
          <a:xfrm rot="5895381">
            <a:off x="7143751" y="3365501"/>
            <a:ext cx="47625"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7206" name="Oval 37">
            <a:extLst>
              <a:ext uri="{FF2B5EF4-FFF2-40B4-BE49-F238E27FC236}">
                <a16:creationId xmlns:a16="http://schemas.microsoft.com/office/drawing/2014/main" id="{07BD6E88-C9CD-41EB-AA74-ABB531689787}"/>
              </a:ext>
            </a:extLst>
          </p:cNvPr>
          <p:cNvSpPr>
            <a:spLocks noChangeAspect="1" noChangeArrowheads="1"/>
          </p:cNvSpPr>
          <p:nvPr/>
        </p:nvSpPr>
        <p:spPr bwMode="auto">
          <a:xfrm rot="5895381">
            <a:off x="4611689" y="2346326"/>
            <a:ext cx="47625" cy="603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7207" name="Oval 38">
            <a:extLst>
              <a:ext uri="{FF2B5EF4-FFF2-40B4-BE49-F238E27FC236}">
                <a16:creationId xmlns:a16="http://schemas.microsoft.com/office/drawing/2014/main" id="{6C74C9BB-F2EA-45EC-BA0A-2E4FD63A0507}"/>
              </a:ext>
            </a:extLst>
          </p:cNvPr>
          <p:cNvSpPr>
            <a:spLocks noChangeAspect="1" noChangeArrowheads="1"/>
          </p:cNvSpPr>
          <p:nvPr/>
        </p:nvSpPr>
        <p:spPr bwMode="auto">
          <a:xfrm rot="5895381">
            <a:off x="6784976" y="3273426"/>
            <a:ext cx="47625"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7208" name="Oval 39">
            <a:extLst>
              <a:ext uri="{FF2B5EF4-FFF2-40B4-BE49-F238E27FC236}">
                <a16:creationId xmlns:a16="http://schemas.microsoft.com/office/drawing/2014/main" id="{8869F7D0-4A10-4A4E-B569-D7FD7E7F78A8}"/>
              </a:ext>
            </a:extLst>
          </p:cNvPr>
          <p:cNvSpPr>
            <a:spLocks noChangeAspect="1" noChangeArrowheads="1"/>
          </p:cNvSpPr>
          <p:nvPr/>
        </p:nvSpPr>
        <p:spPr bwMode="auto">
          <a:xfrm rot="5895381">
            <a:off x="6641308" y="4718845"/>
            <a:ext cx="58737"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7209" name="Oval 40">
            <a:extLst>
              <a:ext uri="{FF2B5EF4-FFF2-40B4-BE49-F238E27FC236}">
                <a16:creationId xmlns:a16="http://schemas.microsoft.com/office/drawing/2014/main" id="{326CCA6D-85B6-4B0C-8BF5-B52F542811CD}"/>
              </a:ext>
            </a:extLst>
          </p:cNvPr>
          <p:cNvSpPr>
            <a:spLocks noChangeAspect="1" noChangeArrowheads="1"/>
          </p:cNvSpPr>
          <p:nvPr/>
        </p:nvSpPr>
        <p:spPr bwMode="auto">
          <a:xfrm rot="4777107">
            <a:off x="5022058" y="3534570"/>
            <a:ext cx="58737" cy="603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7210" name="Oval 41">
            <a:extLst>
              <a:ext uri="{FF2B5EF4-FFF2-40B4-BE49-F238E27FC236}">
                <a16:creationId xmlns:a16="http://schemas.microsoft.com/office/drawing/2014/main" id="{D39CAD8E-894C-4E0B-9FFF-9C5C10C81342}"/>
              </a:ext>
            </a:extLst>
          </p:cNvPr>
          <p:cNvSpPr>
            <a:spLocks noChangeAspect="1" noChangeArrowheads="1"/>
          </p:cNvSpPr>
          <p:nvPr/>
        </p:nvSpPr>
        <p:spPr bwMode="auto">
          <a:xfrm rot="4777107">
            <a:off x="6175376" y="5254626"/>
            <a:ext cx="47625"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7211" name="Oval 42">
            <a:extLst>
              <a:ext uri="{FF2B5EF4-FFF2-40B4-BE49-F238E27FC236}">
                <a16:creationId xmlns:a16="http://schemas.microsoft.com/office/drawing/2014/main" id="{C46684A8-1676-40A0-A21C-4E9D3B46DB93}"/>
              </a:ext>
            </a:extLst>
          </p:cNvPr>
          <p:cNvSpPr>
            <a:spLocks noChangeAspect="1" noChangeArrowheads="1"/>
          </p:cNvSpPr>
          <p:nvPr/>
        </p:nvSpPr>
        <p:spPr bwMode="auto">
          <a:xfrm rot="4777107">
            <a:off x="5870576" y="4873626"/>
            <a:ext cx="47625"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7212" name="Oval 43">
            <a:extLst>
              <a:ext uri="{FF2B5EF4-FFF2-40B4-BE49-F238E27FC236}">
                <a16:creationId xmlns:a16="http://schemas.microsoft.com/office/drawing/2014/main" id="{A4D63FE0-D4E7-4B68-BCB9-5DE3DE765EF2}"/>
              </a:ext>
            </a:extLst>
          </p:cNvPr>
          <p:cNvSpPr>
            <a:spLocks noChangeAspect="1" noChangeArrowheads="1"/>
          </p:cNvSpPr>
          <p:nvPr/>
        </p:nvSpPr>
        <p:spPr bwMode="auto">
          <a:xfrm rot="4777107">
            <a:off x="4341019" y="3736182"/>
            <a:ext cx="58738" cy="5397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7213" name="Oval 44">
            <a:extLst>
              <a:ext uri="{FF2B5EF4-FFF2-40B4-BE49-F238E27FC236}">
                <a16:creationId xmlns:a16="http://schemas.microsoft.com/office/drawing/2014/main" id="{5F327F8E-18B1-42B4-8228-A55D3A14B9BE}"/>
              </a:ext>
            </a:extLst>
          </p:cNvPr>
          <p:cNvSpPr>
            <a:spLocks noChangeAspect="1" noChangeArrowheads="1"/>
          </p:cNvSpPr>
          <p:nvPr/>
        </p:nvSpPr>
        <p:spPr bwMode="auto">
          <a:xfrm rot="4777107">
            <a:off x="5237163" y="2776538"/>
            <a:ext cx="50800" cy="5397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7214" name="Oval 45">
            <a:extLst>
              <a:ext uri="{FF2B5EF4-FFF2-40B4-BE49-F238E27FC236}">
                <a16:creationId xmlns:a16="http://schemas.microsoft.com/office/drawing/2014/main" id="{E7A258B3-ECE4-468E-AF28-A1B434C6B23A}"/>
              </a:ext>
            </a:extLst>
          </p:cNvPr>
          <p:cNvSpPr>
            <a:spLocks noChangeAspect="1" noChangeArrowheads="1"/>
          </p:cNvSpPr>
          <p:nvPr/>
        </p:nvSpPr>
        <p:spPr bwMode="auto">
          <a:xfrm rot="4777107">
            <a:off x="5880101" y="4364038"/>
            <a:ext cx="50800" cy="603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7215" name="Oval 46">
            <a:extLst>
              <a:ext uri="{FF2B5EF4-FFF2-40B4-BE49-F238E27FC236}">
                <a16:creationId xmlns:a16="http://schemas.microsoft.com/office/drawing/2014/main" id="{1459B565-9CBF-4DF9-8965-E6DB8C9E523C}"/>
              </a:ext>
            </a:extLst>
          </p:cNvPr>
          <p:cNvSpPr>
            <a:spLocks noChangeAspect="1" noChangeArrowheads="1"/>
          </p:cNvSpPr>
          <p:nvPr/>
        </p:nvSpPr>
        <p:spPr bwMode="auto">
          <a:xfrm rot="4777107">
            <a:off x="4028282" y="3082132"/>
            <a:ext cx="58738" cy="603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7216" name="Oval 47">
            <a:extLst>
              <a:ext uri="{FF2B5EF4-FFF2-40B4-BE49-F238E27FC236}">
                <a16:creationId xmlns:a16="http://schemas.microsoft.com/office/drawing/2014/main" id="{C220FBB9-2EBC-436D-8DC5-D9A3BA4893BD}"/>
              </a:ext>
            </a:extLst>
          </p:cNvPr>
          <p:cNvSpPr>
            <a:spLocks noChangeAspect="1" noChangeArrowheads="1"/>
          </p:cNvSpPr>
          <p:nvPr/>
        </p:nvSpPr>
        <p:spPr bwMode="auto">
          <a:xfrm rot="4777107">
            <a:off x="5461795" y="5049045"/>
            <a:ext cx="55563" cy="603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7217" name="Oval 48">
            <a:extLst>
              <a:ext uri="{FF2B5EF4-FFF2-40B4-BE49-F238E27FC236}">
                <a16:creationId xmlns:a16="http://schemas.microsoft.com/office/drawing/2014/main" id="{9D132199-2293-4194-B654-B669B9B3F882}"/>
              </a:ext>
            </a:extLst>
          </p:cNvPr>
          <p:cNvSpPr>
            <a:spLocks noChangeAspect="1" noChangeArrowheads="1"/>
          </p:cNvSpPr>
          <p:nvPr/>
        </p:nvSpPr>
        <p:spPr bwMode="auto">
          <a:xfrm rot="4777107">
            <a:off x="6827838" y="4756151"/>
            <a:ext cx="50800" cy="603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7218" name="Text Box 49">
            <a:extLst>
              <a:ext uri="{FF2B5EF4-FFF2-40B4-BE49-F238E27FC236}">
                <a16:creationId xmlns:a16="http://schemas.microsoft.com/office/drawing/2014/main" id="{F60A80A1-28B3-4F98-A03C-A94B4BF41EC6}"/>
              </a:ext>
            </a:extLst>
          </p:cNvPr>
          <p:cNvSpPr txBox="1">
            <a:spLocks noChangeArrowheads="1"/>
          </p:cNvSpPr>
          <p:nvPr/>
        </p:nvSpPr>
        <p:spPr bwMode="auto">
          <a:xfrm>
            <a:off x="7010400" y="1676401"/>
            <a:ext cx="320040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algn="ctr" eaLnBrk="1" hangingPunct="1"/>
            <a:r>
              <a:rPr lang="en-US" altLang="en-US" b="1" i="1"/>
              <a:t>f</a:t>
            </a:r>
            <a:r>
              <a:rPr lang="en-US" altLang="en-US" i="1"/>
              <a:t>(</a:t>
            </a:r>
            <a:r>
              <a:rPr lang="en-US" altLang="en-US" b="1" i="1"/>
              <a:t>x</a:t>
            </a:r>
            <a:r>
              <a:rPr lang="en-US" altLang="en-US" i="1"/>
              <a:t>,</a:t>
            </a:r>
            <a:r>
              <a:rPr lang="en-US" altLang="en-US" b="1" i="1">
                <a:solidFill>
                  <a:srgbClr val="00CC00"/>
                </a:solidFill>
              </a:rPr>
              <a:t>w</a:t>
            </a:r>
            <a:r>
              <a:rPr lang="en-US" altLang="en-US" i="1">
                <a:solidFill>
                  <a:srgbClr val="00CC00"/>
                </a:solidFill>
              </a:rPr>
              <a:t>,b</a:t>
            </a:r>
            <a:r>
              <a:rPr lang="en-US" altLang="en-US" i="1"/>
              <a:t>) = sign(</a:t>
            </a:r>
            <a:r>
              <a:rPr lang="en-US" altLang="en-US" b="1" i="1">
                <a:solidFill>
                  <a:srgbClr val="00CC00"/>
                </a:solidFill>
              </a:rPr>
              <a:t>w</a:t>
            </a:r>
            <a:r>
              <a:rPr lang="en-US" altLang="en-US" b="1" i="1"/>
              <a:t>. x</a:t>
            </a:r>
            <a:r>
              <a:rPr lang="en-US" altLang="en-US" i="1">
                <a:solidFill>
                  <a:srgbClr val="00CC00"/>
                </a:solidFill>
              </a:rPr>
              <a:t> </a:t>
            </a:r>
            <a:r>
              <a:rPr lang="en-US" altLang="en-US" i="1"/>
              <a:t>- </a:t>
            </a:r>
            <a:r>
              <a:rPr lang="en-US" altLang="en-US" i="1">
                <a:solidFill>
                  <a:srgbClr val="00CC00"/>
                </a:solidFill>
              </a:rPr>
              <a:t>b</a:t>
            </a:r>
            <a:r>
              <a:rPr lang="en-US" altLang="en-US" i="1"/>
              <a:t>)</a:t>
            </a:r>
          </a:p>
        </p:txBody>
      </p:sp>
      <p:sp>
        <p:nvSpPr>
          <p:cNvPr id="7219" name="Line 50">
            <a:extLst>
              <a:ext uri="{FF2B5EF4-FFF2-40B4-BE49-F238E27FC236}">
                <a16:creationId xmlns:a16="http://schemas.microsoft.com/office/drawing/2014/main" id="{71300DDB-B20A-4018-A5C2-0BED4DE550AA}"/>
              </a:ext>
            </a:extLst>
          </p:cNvPr>
          <p:cNvSpPr>
            <a:spLocks noChangeShapeType="1"/>
          </p:cNvSpPr>
          <p:nvPr/>
        </p:nvSpPr>
        <p:spPr bwMode="auto">
          <a:xfrm flipV="1">
            <a:off x="4114800" y="2209800"/>
            <a:ext cx="3124200" cy="30480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IN"/>
          </a:p>
        </p:txBody>
      </p:sp>
      <p:sp>
        <p:nvSpPr>
          <p:cNvPr id="7220" name="Text Box 51">
            <a:extLst>
              <a:ext uri="{FF2B5EF4-FFF2-40B4-BE49-F238E27FC236}">
                <a16:creationId xmlns:a16="http://schemas.microsoft.com/office/drawing/2014/main" id="{0B8EF5B3-0D8E-41EF-8E7E-60DBF5739E12}"/>
              </a:ext>
            </a:extLst>
          </p:cNvPr>
          <p:cNvSpPr txBox="1">
            <a:spLocks noChangeArrowheads="1"/>
          </p:cNvSpPr>
          <p:nvPr/>
        </p:nvSpPr>
        <p:spPr bwMode="auto">
          <a:xfrm>
            <a:off x="7772400" y="3200401"/>
            <a:ext cx="2438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US" altLang="en-US"/>
          </a:p>
        </p:txBody>
      </p:sp>
      <p:sp>
        <p:nvSpPr>
          <p:cNvPr id="7221" name="Text Box 52">
            <a:extLst>
              <a:ext uri="{FF2B5EF4-FFF2-40B4-BE49-F238E27FC236}">
                <a16:creationId xmlns:a16="http://schemas.microsoft.com/office/drawing/2014/main" id="{FC005D98-2C73-44C9-B4CE-45A455CA3B49}"/>
              </a:ext>
            </a:extLst>
          </p:cNvPr>
          <p:cNvSpPr txBox="1">
            <a:spLocks noChangeArrowheads="1"/>
          </p:cNvSpPr>
          <p:nvPr/>
        </p:nvSpPr>
        <p:spPr bwMode="auto">
          <a:xfrm>
            <a:off x="7924800" y="3352801"/>
            <a:ext cx="22098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r>
              <a:rPr lang="en-US" altLang="en-US"/>
              <a:t>How would you classify this data?</a:t>
            </a:r>
          </a:p>
        </p:txBody>
      </p:sp>
      <p:pic>
        <p:nvPicPr>
          <p:cNvPr id="54" name="Picture 53">
            <a:extLst>
              <a:ext uri="{FF2B5EF4-FFF2-40B4-BE49-F238E27FC236}">
                <a16:creationId xmlns:a16="http://schemas.microsoft.com/office/drawing/2014/main" id="{FFCB944E-D048-48CB-92BF-29E96A79EE6A}"/>
              </a:ext>
            </a:extLst>
          </p:cNvPr>
          <p:cNvPicPr>
            <a:picLocks noChangeAspect="1"/>
          </p:cNvPicPr>
          <p:nvPr/>
        </p:nvPicPr>
        <p:blipFill>
          <a:blip r:embed="rId2"/>
          <a:stretch>
            <a:fillRect/>
          </a:stretch>
        </p:blipFill>
        <p:spPr>
          <a:xfrm>
            <a:off x="0" y="0"/>
            <a:ext cx="1348503" cy="1177781"/>
          </a:xfrm>
          <a:prstGeom prst="rect">
            <a:avLst/>
          </a:prstGeom>
        </p:spPr>
      </p:pic>
      <p:sp>
        <p:nvSpPr>
          <p:cNvPr id="55" name="TextBox 54">
            <a:extLst>
              <a:ext uri="{FF2B5EF4-FFF2-40B4-BE49-F238E27FC236}">
                <a16:creationId xmlns:a16="http://schemas.microsoft.com/office/drawing/2014/main" id="{7B6F2ED7-9127-4EF9-893E-4FD896CE248B}"/>
              </a:ext>
            </a:extLst>
          </p:cNvPr>
          <p:cNvSpPr txBox="1"/>
          <p:nvPr/>
        </p:nvSpPr>
        <p:spPr>
          <a:xfrm>
            <a:off x="3888510" y="6290588"/>
            <a:ext cx="3519054" cy="430887"/>
          </a:xfrm>
          <a:prstGeom prst="rect">
            <a:avLst/>
          </a:prstGeom>
          <a:noFill/>
        </p:spPr>
        <p:txBody>
          <a:bodyPr wrap="square">
            <a:spAutoFit/>
          </a:bodyPr>
          <a:lstStyle/>
          <a:p>
            <a:r>
              <a:rPr lang="en-US" altLang="en-US" sz="1100" dirty="0"/>
              <a:t>Courtesy: (1) http://www.cs.cmu.edu/~awm/tutorials</a:t>
            </a:r>
          </a:p>
          <a:p>
            <a:r>
              <a:rPr lang="en-US" altLang="en-US" sz="1100" dirty="0"/>
              <a:t>                   (2) Copyright © 2001, 2003, Andrew W. Moore</a:t>
            </a:r>
            <a:endParaRPr lang="en-IN"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2">
            <a:extLst>
              <a:ext uri="{FF2B5EF4-FFF2-40B4-BE49-F238E27FC236}">
                <a16:creationId xmlns:a16="http://schemas.microsoft.com/office/drawing/2014/main" id="{A1090D3E-4304-4F01-9213-BC61F68AC4BD}"/>
              </a:ext>
            </a:extLst>
          </p:cNvPr>
          <p:cNvSpPr>
            <a:spLocks noGrp="1" noChangeArrowheads="1"/>
          </p:cNvSpPr>
          <p:nvPr>
            <p:ph type="title"/>
          </p:nvPr>
        </p:nvSpPr>
        <p:spPr>
          <a:xfrm>
            <a:off x="1676400" y="304800"/>
            <a:ext cx="4648200" cy="685800"/>
          </a:xfrm>
        </p:spPr>
        <p:txBody>
          <a:bodyPr>
            <a:normAutofit fontScale="90000"/>
          </a:bodyPr>
          <a:lstStyle/>
          <a:p>
            <a:pPr eaLnBrk="1" hangingPunct="1"/>
            <a:r>
              <a:rPr lang="en-US" altLang="en-US"/>
              <a:t> Linear Classifiers</a:t>
            </a:r>
          </a:p>
        </p:txBody>
      </p:sp>
      <p:sp>
        <p:nvSpPr>
          <p:cNvPr id="8196" name="Rectangle 3">
            <a:extLst>
              <a:ext uri="{FF2B5EF4-FFF2-40B4-BE49-F238E27FC236}">
                <a16:creationId xmlns:a16="http://schemas.microsoft.com/office/drawing/2014/main" id="{9EC9B988-3A73-4FFC-B488-9390572C48B5}"/>
              </a:ext>
            </a:extLst>
          </p:cNvPr>
          <p:cNvSpPr>
            <a:spLocks noChangeArrowheads="1"/>
          </p:cNvSpPr>
          <p:nvPr/>
        </p:nvSpPr>
        <p:spPr bwMode="auto">
          <a:xfrm>
            <a:off x="6858000" y="776288"/>
            <a:ext cx="1600200" cy="654050"/>
          </a:xfrm>
          <a:prstGeom prst="rect">
            <a:avLst/>
          </a:prstGeom>
          <a:solidFill>
            <a:srgbClr val="FFCC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algn="ctr" eaLnBrk="1" hangingPunct="1"/>
            <a:r>
              <a:rPr lang="en-US" altLang="en-US" sz="3600" i="1"/>
              <a:t>f </a:t>
            </a:r>
            <a:r>
              <a:rPr lang="en-US" altLang="en-US"/>
              <a:t>        </a:t>
            </a:r>
          </a:p>
        </p:txBody>
      </p:sp>
      <p:sp>
        <p:nvSpPr>
          <p:cNvPr id="8197" name="Line 4">
            <a:extLst>
              <a:ext uri="{FF2B5EF4-FFF2-40B4-BE49-F238E27FC236}">
                <a16:creationId xmlns:a16="http://schemas.microsoft.com/office/drawing/2014/main" id="{C56815D9-5DF5-4198-B4F6-0E33889AA0A4}"/>
              </a:ext>
            </a:extLst>
          </p:cNvPr>
          <p:cNvSpPr>
            <a:spLocks noChangeShapeType="1"/>
          </p:cNvSpPr>
          <p:nvPr/>
        </p:nvSpPr>
        <p:spPr bwMode="auto">
          <a:xfrm>
            <a:off x="5486400" y="1066800"/>
            <a:ext cx="1371600"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IN"/>
          </a:p>
        </p:txBody>
      </p:sp>
      <p:sp>
        <p:nvSpPr>
          <p:cNvPr id="8198" name="Text Box 5">
            <a:extLst>
              <a:ext uri="{FF2B5EF4-FFF2-40B4-BE49-F238E27FC236}">
                <a16:creationId xmlns:a16="http://schemas.microsoft.com/office/drawing/2014/main" id="{5A7D3061-813C-4983-A420-26D5C9215335}"/>
              </a:ext>
            </a:extLst>
          </p:cNvPr>
          <p:cNvSpPr txBox="1">
            <a:spLocks noChangeArrowheads="1"/>
          </p:cNvSpPr>
          <p:nvPr/>
        </p:nvSpPr>
        <p:spPr bwMode="auto">
          <a:xfrm>
            <a:off x="5029200" y="762001"/>
            <a:ext cx="609600"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algn="ctr" eaLnBrk="1" hangingPunct="1"/>
            <a:r>
              <a:rPr lang="en-US" altLang="en-US" sz="2800" b="1" i="1"/>
              <a:t>x</a:t>
            </a:r>
          </a:p>
        </p:txBody>
      </p:sp>
      <p:sp>
        <p:nvSpPr>
          <p:cNvPr id="8199" name="Line 6">
            <a:extLst>
              <a:ext uri="{FF2B5EF4-FFF2-40B4-BE49-F238E27FC236}">
                <a16:creationId xmlns:a16="http://schemas.microsoft.com/office/drawing/2014/main" id="{A3AC33FA-9D8F-4DEC-BB0E-9D3BE4B04DE9}"/>
              </a:ext>
            </a:extLst>
          </p:cNvPr>
          <p:cNvSpPr>
            <a:spLocks noChangeShapeType="1"/>
          </p:cNvSpPr>
          <p:nvPr/>
        </p:nvSpPr>
        <p:spPr bwMode="auto">
          <a:xfrm>
            <a:off x="7543800" y="381000"/>
            <a:ext cx="0" cy="38100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IN"/>
          </a:p>
        </p:txBody>
      </p:sp>
      <p:sp>
        <p:nvSpPr>
          <p:cNvPr id="8200" name="Text Box 7">
            <a:extLst>
              <a:ext uri="{FF2B5EF4-FFF2-40B4-BE49-F238E27FC236}">
                <a16:creationId xmlns:a16="http://schemas.microsoft.com/office/drawing/2014/main" id="{9A01BBE3-9BB8-4D00-8450-87121661B280}"/>
              </a:ext>
            </a:extLst>
          </p:cNvPr>
          <p:cNvSpPr txBox="1">
            <a:spLocks noChangeArrowheads="1"/>
          </p:cNvSpPr>
          <p:nvPr/>
        </p:nvSpPr>
        <p:spPr bwMode="auto">
          <a:xfrm>
            <a:off x="7315200" y="0"/>
            <a:ext cx="381000"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algn="ctr" eaLnBrk="1" hangingPunct="1"/>
            <a:r>
              <a:rPr lang="en-US" altLang="en-US" sz="3200">
                <a:solidFill>
                  <a:srgbClr val="00CC00"/>
                </a:solidFill>
                <a:latin typeface="Symbol" panose="05050102010706020507" pitchFamily="18" charset="2"/>
              </a:rPr>
              <a:t>a</a:t>
            </a:r>
          </a:p>
        </p:txBody>
      </p:sp>
      <p:sp>
        <p:nvSpPr>
          <p:cNvPr id="8201" name="Line 8">
            <a:extLst>
              <a:ext uri="{FF2B5EF4-FFF2-40B4-BE49-F238E27FC236}">
                <a16:creationId xmlns:a16="http://schemas.microsoft.com/office/drawing/2014/main" id="{D231DF8B-3ABD-4C4F-BFA6-CA3B7F61798F}"/>
              </a:ext>
            </a:extLst>
          </p:cNvPr>
          <p:cNvSpPr>
            <a:spLocks noChangeShapeType="1"/>
          </p:cNvSpPr>
          <p:nvPr/>
        </p:nvSpPr>
        <p:spPr bwMode="auto">
          <a:xfrm>
            <a:off x="8458200" y="1066800"/>
            <a:ext cx="1371600"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IN"/>
          </a:p>
        </p:txBody>
      </p:sp>
      <p:sp>
        <p:nvSpPr>
          <p:cNvPr id="8202" name="Text Box 9">
            <a:extLst>
              <a:ext uri="{FF2B5EF4-FFF2-40B4-BE49-F238E27FC236}">
                <a16:creationId xmlns:a16="http://schemas.microsoft.com/office/drawing/2014/main" id="{8D868CA0-39A2-4207-B436-4C41D6F8BA2E}"/>
              </a:ext>
            </a:extLst>
          </p:cNvPr>
          <p:cNvSpPr txBox="1">
            <a:spLocks noChangeArrowheads="1"/>
          </p:cNvSpPr>
          <p:nvPr/>
        </p:nvSpPr>
        <p:spPr bwMode="auto">
          <a:xfrm>
            <a:off x="9829800" y="838200"/>
            <a:ext cx="838200"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spcBef>
                <a:spcPct val="20000"/>
              </a:spcBef>
            </a:pPr>
            <a:r>
              <a:rPr lang="en-US" altLang="en-US" sz="3200"/>
              <a:t>y</a:t>
            </a:r>
            <a:r>
              <a:rPr lang="en-US" altLang="en-US" sz="3200" baseline="30000"/>
              <a:t>est</a:t>
            </a:r>
          </a:p>
        </p:txBody>
      </p:sp>
      <p:sp>
        <p:nvSpPr>
          <p:cNvPr id="8203" name="Text Box 10">
            <a:extLst>
              <a:ext uri="{FF2B5EF4-FFF2-40B4-BE49-F238E27FC236}">
                <a16:creationId xmlns:a16="http://schemas.microsoft.com/office/drawing/2014/main" id="{55601043-C156-4803-8848-0BA341311FAA}"/>
              </a:ext>
            </a:extLst>
          </p:cNvPr>
          <p:cNvSpPr txBox="1">
            <a:spLocks noChangeArrowheads="1"/>
          </p:cNvSpPr>
          <p:nvPr/>
        </p:nvSpPr>
        <p:spPr bwMode="auto">
          <a:xfrm>
            <a:off x="2362200" y="1905001"/>
            <a:ext cx="1905000" cy="854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algn="ctr" eaLnBrk="1" hangingPunct="1"/>
            <a:r>
              <a:rPr lang="en-US" altLang="en-US"/>
              <a:t>denotes +1</a:t>
            </a:r>
          </a:p>
          <a:p>
            <a:pPr algn="ctr" eaLnBrk="1" hangingPunct="1"/>
            <a:r>
              <a:rPr lang="en-US" altLang="en-US"/>
              <a:t>denotes -1</a:t>
            </a:r>
          </a:p>
        </p:txBody>
      </p:sp>
      <p:sp>
        <p:nvSpPr>
          <p:cNvPr id="8204" name="Oval 11">
            <a:extLst>
              <a:ext uri="{FF2B5EF4-FFF2-40B4-BE49-F238E27FC236}">
                <a16:creationId xmlns:a16="http://schemas.microsoft.com/office/drawing/2014/main" id="{EA2A6E63-0DE9-4D0C-A310-F961CC35135A}"/>
              </a:ext>
            </a:extLst>
          </p:cNvPr>
          <p:cNvSpPr>
            <a:spLocks noChangeAspect="1" noChangeArrowheads="1"/>
          </p:cNvSpPr>
          <p:nvPr/>
        </p:nvSpPr>
        <p:spPr bwMode="auto">
          <a:xfrm rot="4777107">
            <a:off x="2439194" y="2056607"/>
            <a:ext cx="58738" cy="603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8205" name="Oval 12">
            <a:extLst>
              <a:ext uri="{FF2B5EF4-FFF2-40B4-BE49-F238E27FC236}">
                <a16:creationId xmlns:a16="http://schemas.microsoft.com/office/drawing/2014/main" id="{637084A6-5532-4378-B346-DA563BE41A5B}"/>
              </a:ext>
            </a:extLst>
          </p:cNvPr>
          <p:cNvSpPr>
            <a:spLocks noChangeAspect="1" noChangeArrowheads="1"/>
          </p:cNvSpPr>
          <p:nvPr/>
        </p:nvSpPr>
        <p:spPr bwMode="auto">
          <a:xfrm rot="5895381">
            <a:off x="2439988" y="2513013"/>
            <a:ext cx="50800"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8206" name="Line 13">
            <a:extLst>
              <a:ext uri="{FF2B5EF4-FFF2-40B4-BE49-F238E27FC236}">
                <a16:creationId xmlns:a16="http://schemas.microsoft.com/office/drawing/2014/main" id="{B94972A3-FAD8-4523-8364-A9C076FA3158}"/>
              </a:ext>
            </a:extLst>
          </p:cNvPr>
          <p:cNvSpPr>
            <a:spLocks noChangeShapeType="1"/>
          </p:cNvSpPr>
          <p:nvPr/>
        </p:nvSpPr>
        <p:spPr bwMode="auto">
          <a:xfrm>
            <a:off x="4114800" y="2209800"/>
            <a:ext cx="0" cy="3505200"/>
          </a:xfrm>
          <a:prstGeom prst="line">
            <a:avLst/>
          </a:prstGeom>
          <a:noFill/>
          <a:ln w="381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IN"/>
          </a:p>
        </p:txBody>
      </p:sp>
      <p:sp>
        <p:nvSpPr>
          <p:cNvPr id="8207" name="Line 14">
            <a:extLst>
              <a:ext uri="{FF2B5EF4-FFF2-40B4-BE49-F238E27FC236}">
                <a16:creationId xmlns:a16="http://schemas.microsoft.com/office/drawing/2014/main" id="{609D8647-1D39-440C-9DE2-C2CCAA04A263}"/>
              </a:ext>
            </a:extLst>
          </p:cNvPr>
          <p:cNvSpPr>
            <a:spLocks noChangeShapeType="1"/>
          </p:cNvSpPr>
          <p:nvPr/>
        </p:nvSpPr>
        <p:spPr bwMode="auto">
          <a:xfrm flipV="1">
            <a:off x="3962400" y="5562600"/>
            <a:ext cx="3657600" cy="0"/>
          </a:xfrm>
          <a:prstGeom prst="line">
            <a:avLst/>
          </a:prstGeom>
          <a:noFill/>
          <a:ln w="381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IN"/>
          </a:p>
        </p:txBody>
      </p:sp>
      <p:sp>
        <p:nvSpPr>
          <p:cNvPr id="8208" name="Oval 15">
            <a:extLst>
              <a:ext uri="{FF2B5EF4-FFF2-40B4-BE49-F238E27FC236}">
                <a16:creationId xmlns:a16="http://schemas.microsoft.com/office/drawing/2014/main" id="{FFEBAFAE-9573-469E-8E5B-D9E91E3C2F5A}"/>
              </a:ext>
            </a:extLst>
          </p:cNvPr>
          <p:cNvSpPr>
            <a:spLocks noChangeAspect="1" noChangeArrowheads="1"/>
          </p:cNvSpPr>
          <p:nvPr/>
        </p:nvSpPr>
        <p:spPr bwMode="auto">
          <a:xfrm>
            <a:off x="5241926" y="5032376"/>
            <a:ext cx="60325" cy="476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8209" name="Oval 16">
            <a:extLst>
              <a:ext uri="{FF2B5EF4-FFF2-40B4-BE49-F238E27FC236}">
                <a16:creationId xmlns:a16="http://schemas.microsoft.com/office/drawing/2014/main" id="{34D99C50-5F77-463B-B619-E791CB7DBC36}"/>
              </a:ext>
            </a:extLst>
          </p:cNvPr>
          <p:cNvSpPr>
            <a:spLocks noChangeAspect="1" noChangeArrowheads="1"/>
          </p:cNvSpPr>
          <p:nvPr/>
        </p:nvSpPr>
        <p:spPr bwMode="auto">
          <a:xfrm>
            <a:off x="4010026" y="3903664"/>
            <a:ext cx="60325" cy="476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8210" name="Oval 17">
            <a:extLst>
              <a:ext uri="{FF2B5EF4-FFF2-40B4-BE49-F238E27FC236}">
                <a16:creationId xmlns:a16="http://schemas.microsoft.com/office/drawing/2014/main" id="{38C6B648-F4DF-43E7-8DFF-1D062819AC02}"/>
              </a:ext>
            </a:extLst>
          </p:cNvPr>
          <p:cNvSpPr>
            <a:spLocks noChangeAspect="1" noChangeArrowheads="1"/>
          </p:cNvSpPr>
          <p:nvPr/>
        </p:nvSpPr>
        <p:spPr bwMode="auto">
          <a:xfrm>
            <a:off x="5864226" y="2814639"/>
            <a:ext cx="60325" cy="476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8211" name="Oval 18">
            <a:extLst>
              <a:ext uri="{FF2B5EF4-FFF2-40B4-BE49-F238E27FC236}">
                <a16:creationId xmlns:a16="http://schemas.microsoft.com/office/drawing/2014/main" id="{F0AC276F-604E-4C86-825F-0C14706CCDFE}"/>
              </a:ext>
            </a:extLst>
          </p:cNvPr>
          <p:cNvSpPr>
            <a:spLocks noChangeAspect="1" noChangeArrowheads="1"/>
          </p:cNvSpPr>
          <p:nvPr/>
        </p:nvSpPr>
        <p:spPr bwMode="auto">
          <a:xfrm>
            <a:off x="5927726" y="3635376"/>
            <a:ext cx="60325" cy="476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8212" name="Oval 19">
            <a:extLst>
              <a:ext uri="{FF2B5EF4-FFF2-40B4-BE49-F238E27FC236}">
                <a16:creationId xmlns:a16="http://schemas.microsoft.com/office/drawing/2014/main" id="{80196F80-7348-43AF-A855-93F8B3E929FB}"/>
              </a:ext>
            </a:extLst>
          </p:cNvPr>
          <p:cNvSpPr>
            <a:spLocks noChangeAspect="1" noChangeArrowheads="1"/>
          </p:cNvSpPr>
          <p:nvPr/>
        </p:nvSpPr>
        <p:spPr bwMode="auto">
          <a:xfrm>
            <a:off x="4933951" y="2663825"/>
            <a:ext cx="60325" cy="50800"/>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8213" name="Oval 20">
            <a:extLst>
              <a:ext uri="{FF2B5EF4-FFF2-40B4-BE49-F238E27FC236}">
                <a16:creationId xmlns:a16="http://schemas.microsoft.com/office/drawing/2014/main" id="{2E157BAE-86A3-4EBF-99CD-A008535ECF52}"/>
              </a:ext>
            </a:extLst>
          </p:cNvPr>
          <p:cNvSpPr>
            <a:spLocks noChangeAspect="1" noChangeArrowheads="1"/>
          </p:cNvSpPr>
          <p:nvPr/>
        </p:nvSpPr>
        <p:spPr bwMode="auto">
          <a:xfrm>
            <a:off x="5410201" y="3733801"/>
            <a:ext cx="53975" cy="476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8214" name="Oval 21">
            <a:extLst>
              <a:ext uri="{FF2B5EF4-FFF2-40B4-BE49-F238E27FC236}">
                <a16:creationId xmlns:a16="http://schemas.microsoft.com/office/drawing/2014/main" id="{52BA3C3F-8CF3-4A07-8891-43D52F7992B1}"/>
              </a:ext>
            </a:extLst>
          </p:cNvPr>
          <p:cNvSpPr>
            <a:spLocks noChangeAspect="1" noChangeArrowheads="1"/>
          </p:cNvSpPr>
          <p:nvPr/>
        </p:nvSpPr>
        <p:spPr bwMode="auto">
          <a:xfrm>
            <a:off x="4572001" y="3124200"/>
            <a:ext cx="60325" cy="5873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8215" name="Oval 22">
            <a:extLst>
              <a:ext uri="{FF2B5EF4-FFF2-40B4-BE49-F238E27FC236}">
                <a16:creationId xmlns:a16="http://schemas.microsoft.com/office/drawing/2014/main" id="{D42B5EA4-403F-44F8-BB9A-B99AB74A3082}"/>
              </a:ext>
            </a:extLst>
          </p:cNvPr>
          <p:cNvSpPr>
            <a:spLocks noChangeAspect="1" noChangeArrowheads="1"/>
          </p:cNvSpPr>
          <p:nvPr/>
        </p:nvSpPr>
        <p:spPr bwMode="auto">
          <a:xfrm>
            <a:off x="6629401" y="4114800"/>
            <a:ext cx="60325" cy="508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8216" name="Oval 23">
            <a:extLst>
              <a:ext uri="{FF2B5EF4-FFF2-40B4-BE49-F238E27FC236}">
                <a16:creationId xmlns:a16="http://schemas.microsoft.com/office/drawing/2014/main" id="{60F501DA-6979-406A-92A7-CB784D805C81}"/>
              </a:ext>
            </a:extLst>
          </p:cNvPr>
          <p:cNvSpPr>
            <a:spLocks noChangeAspect="1" noChangeArrowheads="1"/>
          </p:cNvSpPr>
          <p:nvPr/>
        </p:nvSpPr>
        <p:spPr bwMode="auto">
          <a:xfrm rot="20481726">
            <a:off x="5411789" y="4443414"/>
            <a:ext cx="53975" cy="476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8217" name="Oval 24">
            <a:extLst>
              <a:ext uri="{FF2B5EF4-FFF2-40B4-BE49-F238E27FC236}">
                <a16:creationId xmlns:a16="http://schemas.microsoft.com/office/drawing/2014/main" id="{23B34F30-454F-4868-B73C-FD98583E50CD}"/>
              </a:ext>
            </a:extLst>
          </p:cNvPr>
          <p:cNvSpPr>
            <a:spLocks noChangeAspect="1" noChangeArrowheads="1"/>
          </p:cNvSpPr>
          <p:nvPr/>
        </p:nvSpPr>
        <p:spPr bwMode="auto">
          <a:xfrm rot="20481726">
            <a:off x="7527926" y="3228975"/>
            <a:ext cx="60325" cy="508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8218" name="Oval 25">
            <a:extLst>
              <a:ext uri="{FF2B5EF4-FFF2-40B4-BE49-F238E27FC236}">
                <a16:creationId xmlns:a16="http://schemas.microsoft.com/office/drawing/2014/main" id="{E60EC3EA-810E-4EA4-A3E3-791123E69D3F}"/>
              </a:ext>
            </a:extLst>
          </p:cNvPr>
          <p:cNvSpPr>
            <a:spLocks noChangeAspect="1" noChangeArrowheads="1"/>
          </p:cNvSpPr>
          <p:nvPr/>
        </p:nvSpPr>
        <p:spPr bwMode="auto">
          <a:xfrm rot="20481726">
            <a:off x="6819901" y="4545013"/>
            <a:ext cx="60325" cy="508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8219" name="Oval 26">
            <a:extLst>
              <a:ext uri="{FF2B5EF4-FFF2-40B4-BE49-F238E27FC236}">
                <a16:creationId xmlns:a16="http://schemas.microsoft.com/office/drawing/2014/main" id="{42AD0E91-FB64-4362-B8AF-44A5B10FF189}"/>
              </a:ext>
            </a:extLst>
          </p:cNvPr>
          <p:cNvSpPr>
            <a:spLocks noChangeAspect="1" noChangeArrowheads="1"/>
          </p:cNvSpPr>
          <p:nvPr/>
        </p:nvSpPr>
        <p:spPr bwMode="auto">
          <a:xfrm rot="20481726">
            <a:off x="4648201" y="2667000"/>
            <a:ext cx="60325" cy="50800"/>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8220" name="Oval 27">
            <a:extLst>
              <a:ext uri="{FF2B5EF4-FFF2-40B4-BE49-F238E27FC236}">
                <a16:creationId xmlns:a16="http://schemas.microsoft.com/office/drawing/2014/main" id="{C3A40989-CA1A-4672-8C96-DBCAA9280493}"/>
              </a:ext>
            </a:extLst>
          </p:cNvPr>
          <p:cNvSpPr>
            <a:spLocks noChangeAspect="1" noChangeArrowheads="1"/>
          </p:cNvSpPr>
          <p:nvPr/>
        </p:nvSpPr>
        <p:spPr bwMode="auto">
          <a:xfrm rot="20481726">
            <a:off x="6235701" y="3584575"/>
            <a:ext cx="60325" cy="508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8221" name="Oval 28">
            <a:extLst>
              <a:ext uri="{FF2B5EF4-FFF2-40B4-BE49-F238E27FC236}">
                <a16:creationId xmlns:a16="http://schemas.microsoft.com/office/drawing/2014/main" id="{D791FE3E-D17E-450E-AC5B-018E27BD2650}"/>
              </a:ext>
            </a:extLst>
          </p:cNvPr>
          <p:cNvSpPr>
            <a:spLocks noChangeAspect="1" noChangeArrowheads="1"/>
          </p:cNvSpPr>
          <p:nvPr/>
        </p:nvSpPr>
        <p:spPr bwMode="auto">
          <a:xfrm rot="20481726">
            <a:off x="7391401" y="4495801"/>
            <a:ext cx="60325" cy="476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8222" name="Oval 29">
            <a:extLst>
              <a:ext uri="{FF2B5EF4-FFF2-40B4-BE49-F238E27FC236}">
                <a16:creationId xmlns:a16="http://schemas.microsoft.com/office/drawing/2014/main" id="{61FF1677-5768-4F29-9F65-C51630E846B0}"/>
              </a:ext>
            </a:extLst>
          </p:cNvPr>
          <p:cNvSpPr>
            <a:spLocks noChangeAspect="1" noChangeArrowheads="1"/>
          </p:cNvSpPr>
          <p:nvPr/>
        </p:nvSpPr>
        <p:spPr bwMode="auto">
          <a:xfrm rot="20481726">
            <a:off x="4638676" y="3640139"/>
            <a:ext cx="60325" cy="476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8223" name="Oval 30">
            <a:extLst>
              <a:ext uri="{FF2B5EF4-FFF2-40B4-BE49-F238E27FC236}">
                <a16:creationId xmlns:a16="http://schemas.microsoft.com/office/drawing/2014/main" id="{454DCC4F-48B0-4529-A5F1-FFBA5873E623}"/>
              </a:ext>
            </a:extLst>
          </p:cNvPr>
          <p:cNvSpPr>
            <a:spLocks noChangeAspect="1" noChangeArrowheads="1"/>
          </p:cNvSpPr>
          <p:nvPr/>
        </p:nvSpPr>
        <p:spPr bwMode="auto">
          <a:xfrm rot="5895381">
            <a:off x="5391151" y="3057526"/>
            <a:ext cx="47625" cy="5397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8224" name="Oval 31">
            <a:extLst>
              <a:ext uri="{FF2B5EF4-FFF2-40B4-BE49-F238E27FC236}">
                <a16:creationId xmlns:a16="http://schemas.microsoft.com/office/drawing/2014/main" id="{281DB380-859B-4A2C-8082-3B1565B6199B}"/>
              </a:ext>
            </a:extLst>
          </p:cNvPr>
          <p:cNvSpPr>
            <a:spLocks noChangeAspect="1" noChangeArrowheads="1"/>
          </p:cNvSpPr>
          <p:nvPr/>
        </p:nvSpPr>
        <p:spPr bwMode="auto">
          <a:xfrm rot="5895381">
            <a:off x="5660232" y="5242720"/>
            <a:ext cx="55563" cy="603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8225" name="Oval 32">
            <a:extLst>
              <a:ext uri="{FF2B5EF4-FFF2-40B4-BE49-F238E27FC236}">
                <a16:creationId xmlns:a16="http://schemas.microsoft.com/office/drawing/2014/main" id="{60DDA91C-DF43-4B0A-BA06-1C926F5DE555}"/>
              </a:ext>
            </a:extLst>
          </p:cNvPr>
          <p:cNvSpPr>
            <a:spLocks noChangeAspect="1" noChangeArrowheads="1"/>
          </p:cNvSpPr>
          <p:nvPr/>
        </p:nvSpPr>
        <p:spPr bwMode="auto">
          <a:xfrm rot="5895381">
            <a:off x="4638676" y="4098926"/>
            <a:ext cx="47625" cy="603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8226" name="Oval 33">
            <a:extLst>
              <a:ext uri="{FF2B5EF4-FFF2-40B4-BE49-F238E27FC236}">
                <a16:creationId xmlns:a16="http://schemas.microsoft.com/office/drawing/2014/main" id="{12016C19-8B47-45AB-AFA2-1D6EB1600AB0}"/>
              </a:ext>
            </a:extLst>
          </p:cNvPr>
          <p:cNvSpPr>
            <a:spLocks noChangeAspect="1" noChangeArrowheads="1"/>
          </p:cNvSpPr>
          <p:nvPr/>
        </p:nvSpPr>
        <p:spPr bwMode="auto">
          <a:xfrm rot="5895381">
            <a:off x="5867401" y="2393951"/>
            <a:ext cx="47625" cy="5397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8227" name="Oval 34">
            <a:extLst>
              <a:ext uri="{FF2B5EF4-FFF2-40B4-BE49-F238E27FC236}">
                <a16:creationId xmlns:a16="http://schemas.microsoft.com/office/drawing/2014/main" id="{BE232B68-6A37-4E25-98EE-CA4E13A071D5}"/>
              </a:ext>
            </a:extLst>
          </p:cNvPr>
          <p:cNvSpPr>
            <a:spLocks noChangeAspect="1" noChangeArrowheads="1"/>
          </p:cNvSpPr>
          <p:nvPr/>
        </p:nvSpPr>
        <p:spPr bwMode="auto">
          <a:xfrm rot="5895381">
            <a:off x="6828633" y="4144170"/>
            <a:ext cx="58737" cy="603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8228" name="Oval 35">
            <a:extLst>
              <a:ext uri="{FF2B5EF4-FFF2-40B4-BE49-F238E27FC236}">
                <a16:creationId xmlns:a16="http://schemas.microsoft.com/office/drawing/2014/main" id="{9627BBEE-2E3E-4D85-BE8F-8A54FDA677FA}"/>
              </a:ext>
            </a:extLst>
          </p:cNvPr>
          <p:cNvSpPr>
            <a:spLocks noChangeAspect="1" noChangeArrowheads="1"/>
          </p:cNvSpPr>
          <p:nvPr/>
        </p:nvSpPr>
        <p:spPr bwMode="auto">
          <a:xfrm rot="5895381">
            <a:off x="5894389" y="4079876"/>
            <a:ext cx="47625"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8229" name="Oval 36">
            <a:extLst>
              <a:ext uri="{FF2B5EF4-FFF2-40B4-BE49-F238E27FC236}">
                <a16:creationId xmlns:a16="http://schemas.microsoft.com/office/drawing/2014/main" id="{CE80822E-F385-4D44-9B4F-E6FB1252014F}"/>
              </a:ext>
            </a:extLst>
          </p:cNvPr>
          <p:cNvSpPr>
            <a:spLocks noChangeAspect="1" noChangeArrowheads="1"/>
          </p:cNvSpPr>
          <p:nvPr/>
        </p:nvSpPr>
        <p:spPr bwMode="auto">
          <a:xfrm rot="5895381">
            <a:off x="7143751" y="3365501"/>
            <a:ext cx="47625"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8230" name="Oval 37">
            <a:extLst>
              <a:ext uri="{FF2B5EF4-FFF2-40B4-BE49-F238E27FC236}">
                <a16:creationId xmlns:a16="http://schemas.microsoft.com/office/drawing/2014/main" id="{696B5339-DEB2-4577-A962-A981B0560E20}"/>
              </a:ext>
            </a:extLst>
          </p:cNvPr>
          <p:cNvSpPr>
            <a:spLocks noChangeAspect="1" noChangeArrowheads="1"/>
          </p:cNvSpPr>
          <p:nvPr/>
        </p:nvSpPr>
        <p:spPr bwMode="auto">
          <a:xfrm rot="5895381">
            <a:off x="4611689" y="2346326"/>
            <a:ext cx="47625" cy="603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8231" name="Oval 38">
            <a:extLst>
              <a:ext uri="{FF2B5EF4-FFF2-40B4-BE49-F238E27FC236}">
                <a16:creationId xmlns:a16="http://schemas.microsoft.com/office/drawing/2014/main" id="{6C75095A-A3BF-40C6-9D65-885772931637}"/>
              </a:ext>
            </a:extLst>
          </p:cNvPr>
          <p:cNvSpPr>
            <a:spLocks noChangeAspect="1" noChangeArrowheads="1"/>
          </p:cNvSpPr>
          <p:nvPr/>
        </p:nvSpPr>
        <p:spPr bwMode="auto">
          <a:xfrm rot="5895381">
            <a:off x="6784976" y="3273426"/>
            <a:ext cx="47625"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8232" name="Oval 39">
            <a:extLst>
              <a:ext uri="{FF2B5EF4-FFF2-40B4-BE49-F238E27FC236}">
                <a16:creationId xmlns:a16="http://schemas.microsoft.com/office/drawing/2014/main" id="{474D8E76-DEF4-43C2-8DFF-FB225175A832}"/>
              </a:ext>
            </a:extLst>
          </p:cNvPr>
          <p:cNvSpPr>
            <a:spLocks noChangeAspect="1" noChangeArrowheads="1"/>
          </p:cNvSpPr>
          <p:nvPr/>
        </p:nvSpPr>
        <p:spPr bwMode="auto">
          <a:xfrm rot="5895381">
            <a:off x="6641308" y="4718845"/>
            <a:ext cx="58737"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8233" name="Oval 40">
            <a:extLst>
              <a:ext uri="{FF2B5EF4-FFF2-40B4-BE49-F238E27FC236}">
                <a16:creationId xmlns:a16="http://schemas.microsoft.com/office/drawing/2014/main" id="{28E2C973-FCBF-4FE1-82B5-C3393456AF27}"/>
              </a:ext>
            </a:extLst>
          </p:cNvPr>
          <p:cNvSpPr>
            <a:spLocks noChangeAspect="1" noChangeArrowheads="1"/>
          </p:cNvSpPr>
          <p:nvPr/>
        </p:nvSpPr>
        <p:spPr bwMode="auto">
          <a:xfrm rot="4777107">
            <a:off x="5022058" y="3534570"/>
            <a:ext cx="58737" cy="603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8234" name="Oval 41">
            <a:extLst>
              <a:ext uri="{FF2B5EF4-FFF2-40B4-BE49-F238E27FC236}">
                <a16:creationId xmlns:a16="http://schemas.microsoft.com/office/drawing/2014/main" id="{0DF51C68-8DAE-41F6-8C9E-A30733A22DE5}"/>
              </a:ext>
            </a:extLst>
          </p:cNvPr>
          <p:cNvSpPr>
            <a:spLocks noChangeAspect="1" noChangeArrowheads="1"/>
          </p:cNvSpPr>
          <p:nvPr/>
        </p:nvSpPr>
        <p:spPr bwMode="auto">
          <a:xfrm rot="4777107">
            <a:off x="6175376" y="5254626"/>
            <a:ext cx="47625"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8235" name="Oval 42">
            <a:extLst>
              <a:ext uri="{FF2B5EF4-FFF2-40B4-BE49-F238E27FC236}">
                <a16:creationId xmlns:a16="http://schemas.microsoft.com/office/drawing/2014/main" id="{955F6B54-5B64-435D-873C-9225EB87950E}"/>
              </a:ext>
            </a:extLst>
          </p:cNvPr>
          <p:cNvSpPr>
            <a:spLocks noChangeAspect="1" noChangeArrowheads="1"/>
          </p:cNvSpPr>
          <p:nvPr/>
        </p:nvSpPr>
        <p:spPr bwMode="auto">
          <a:xfrm rot="4777107">
            <a:off x="5870576" y="4873626"/>
            <a:ext cx="47625"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8236" name="Oval 43">
            <a:extLst>
              <a:ext uri="{FF2B5EF4-FFF2-40B4-BE49-F238E27FC236}">
                <a16:creationId xmlns:a16="http://schemas.microsoft.com/office/drawing/2014/main" id="{64E0173F-889C-4E57-857B-5CF468D74CD8}"/>
              </a:ext>
            </a:extLst>
          </p:cNvPr>
          <p:cNvSpPr>
            <a:spLocks noChangeAspect="1" noChangeArrowheads="1"/>
          </p:cNvSpPr>
          <p:nvPr/>
        </p:nvSpPr>
        <p:spPr bwMode="auto">
          <a:xfrm rot="4777107">
            <a:off x="4341019" y="3736182"/>
            <a:ext cx="58738" cy="5397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8237" name="Oval 44">
            <a:extLst>
              <a:ext uri="{FF2B5EF4-FFF2-40B4-BE49-F238E27FC236}">
                <a16:creationId xmlns:a16="http://schemas.microsoft.com/office/drawing/2014/main" id="{12701F54-776E-4BB3-BABA-BDC0BDDC6555}"/>
              </a:ext>
            </a:extLst>
          </p:cNvPr>
          <p:cNvSpPr>
            <a:spLocks noChangeAspect="1" noChangeArrowheads="1"/>
          </p:cNvSpPr>
          <p:nvPr/>
        </p:nvSpPr>
        <p:spPr bwMode="auto">
          <a:xfrm rot="4777107">
            <a:off x="5237163" y="2776538"/>
            <a:ext cx="50800" cy="5397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8238" name="Oval 45">
            <a:extLst>
              <a:ext uri="{FF2B5EF4-FFF2-40B4-BE49-F238E27FC236}">
                <a16:creationId xmlns:a16="http://schemas.microsoft.com/office/drawing/2014/main" id="{C67C60BD-2A04-47D8-83B7-AAEC297E9140}"/>
              </a:ext>
            </a:extLst>
          </p:cNvPr>
          <p:cNvSpPr>
            <a:spLocks noChangeAspect="1" noChangeArrowheads="1"/>
          </p:cNvSpPr>
          <p:nvPr/>
        </p:nvSpPr>
        <p:spPr bwMode="auto">
          <a:xfrm rot="4777107">
            <a:off x="5880101" y="4364038"/>
            <a:ext cx="50800" cy="603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8239" name="Oval 46">
            <a:extLst>
              <a:ext uri="{FF2B5EF4-FFF2-40B4-BE49-F238E27FC236}">
                <a16:creationId xmlns:a16="http://schemas.microsoft.com/office/drawing/2014/main" id="{511627F5-0A6E-458B-9E78-BA93FA4D3DD2}"/>
              </a:ext>
            </a:extLst>
          </p:cNvPr>
          <p:cNvSpPr>
            <a:spLocks noChangeAspect="1" noChangeArrowheads="1"/>
          </p:cNvSpPr>
          <p:nvPr/>
        </p:nvSpPr>
        <p:spPr bwMode="auto">
          <a:xfrm rot="4777107">
            <a:off x="4028282" y="3082132"/>
            <a:ext cx="58738" cy="603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8240" name="Oval 47">
            <a:extLst>
              <a:ext uri="{FF2B5EF4-FFF2-40B4-BE49-F238E27FC236}">
                <a16:creationId xmlns:a16="http://schemas.microsoft.com/office/drawing/2014/main" id="{B3934CB5-FC73-44B9-956A-B7A6CF57BCD0}"/>
              </a:ext>
            </a:extLst>
          </p:cNvPr>
          <p:cNvSpPr>
            <a:spLocks noChangeAspect="1" noChangeArrowheads="1"/>
          </p:cNvSpPr>
          <p:nvPr/>
        </p:nvSpPr>
        <p:spPr bwMode="auto">
          <a:xfrm rot="4777107">
            <a:off x="5461795" y="5049045"/>
            <a:ext cx="55563" cy="603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8241" name="Oval 48">
            <a:extLst>
              <a:ext uri="{FF2B5EF4-FFF2-40B4-BE49-F238E27FC236}">
                <a16:creationId xmlns:a16="http://schemas.microsoft.com/office/drawing/2014/main" id="{FB63A226-B3B3-438C-9918-2BA79554D113}"/>
              </a:ext>
            </a:extLst>
          </p:cNvPr>
          <p:cNvSpPr>
            <a:spLocks noChangeAspect="1" noChangeArrowheads="1"/>
          </p:cNvSpPr>
          <p:nvPr/>
        </p:nvSpPr>
        <p:spPr bwMode="auto">
          <a:xfrm rot="4777107">
            <a:off x="6827838" y="4756151"/>
            <a:ext cx="50800" cy="603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8242" name="Text Box 49">
            <a:extLst>
              <a:ext uri="{FF2B5EF4-FFF2-40B4-BE49-F238E27FC236}">
                <a16:creationId xmlns:a16="http://schemas.microsoft.com/office/drawing/2014/main" id="{C5AC52DE-DC59-42E5-991C-0D96A908009F}"/>
              </a:ext>
            </a:extLst>
          </p:cNvPr>
          <p:cNvSpPr txBox="1">
            <a:spLocks noChangeArrowheads="1"/>
          </p:cNvSpPr>
          <p:nvPr/>
        </p:nvSpPr>
        <p:spPr bwMode="auto">
          <a:xfrm>
            <a:off x="7010400" y="1676401"/>
            <a:ext cx="320040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algn="ctr" eaLnBrk="1" hangingPunct="1"/>
            <a:r>
              <a:rPr lang="en-US" altLang="en-US" b="1" i="1"/>
              <a:t>f</a:t>
            </a:r>
            <a:r>
              <a:rPr lang="en-US" altLang="en-US" i="1"/>
              <a:t>(</a:t>
            </a:r>
            <a:r>
              <a:rPr lang="en-US" altLang="en-US" b="1" i="1"/>
              <a:t>x</a:t>
            </a:r>
            <a:r>
              <a:rPr lang="en-US" altLang="en-US" i="1"/>
              <a:t>,</a:t>
            </a:r>
            <a:r>
              <a:rPr lang="en-US" altLang="en-US" b="1" i="1">
                <a:solidFill>
                  <a:srgbClr val="00CC00"/>
                </a:solidFill>
              </a:rPr>
              <a:t>w</a:t>
            </a:r>
            <a:r>
              <a:rPr lang="en-US" altLang="en-US" i="1">
                <a:solidFill>
                  <a:srgbClr val="00CC00"/>
                </a:solidFill>
              </a:rPr>
              <a:t>,b</a:t>
            </a:r>
            <a:r>
              <a:rPr lang="en-US" altLang="en-US" i="1"/>
              <a:t>) = sign(</a:t>
            </a:r>
            <a:r>
              <a:rPr lang="en-US" altLang="en-US" b="1" i="1">
                <a:solidFill>
                  <a:srgbClr val="00CC00"/>
                </a:solidFill>
              </a:rPr>
              <a:t>w</a:t>
            </a:r>
            <a:r>
              <a:rPr lang="en-US" altLang="en-US" b="1" i="1"/>
              <a:t>. x</a:t>
            </a:r>
            <a:r>
              <a:rPr lang="en-US" altLang="en-US" i="1">
                <a:solidFill>
                  <a:srgbClr val="00CC00"/>
                </a:solidFill>
              </a:rPr>
              <a:t> </a:t>
            </a:r>
            <a:r>
              <a:rPr lang="en-US" altLang="en-US" i="1"/>
              <a:t>- </a:t>
            </a:r>
            <a:r>
              <a:rPr lang="en-US" altLang="en-US" i="1">
                <a:solidFill>
                  <a:srgbClr val="00CC00"/>
                </a:solidFill>
              </a:rPr>
              <a:t>b</a:t>
            </a:r>
            <a:r>
              <a:rPr lang="en-US" altLang="en-US" i="1"/>
              <a:t>)</a:t>
            </a:r>
          </a:p>
        </p:txBody>
      </p:sp>
      <p:sp>
        <p:nvSpPr>
          <p:cNvPr id="8243" name="Line 50">
            <a:extLst>
              <a:ext uri="{FF2B5EF4-FFF2-40B4-BE49-F238E27FC236}">
                <a16:creationId xmlns:a16="http://schemas.microsoft.com/office/drawing/2014/main" id="{05E161A9-690A-4564-A603-98E770CE4568}"/>
              </a:ext>
            </a:extLst>
          </p:cNvPr>
          <p:cNvSpPr>
            <a:spLocks noChangeShapeType="1"/>
          </p:cNvSpPr>
          <p:nvPr/>
        </p:nvSpPr>
        <p:spPr bwMode="auto">
          <a:xfrm flipV="1">
            <a:off x="3810000" y="2362200"/>
            <a:ext cx="4038600" cy="25908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IN"/>
          </a:p>
        </p:txBody>
      </p:sp>
      <p:sp>
        <p:nvSpPr>
          <p:cNvPr id="8244" name="Text Box 51">
            <a:extLst>
              <a:ext uri="{FF2B5EF4-FFF2-40B4-BE49-F238E27FC236}">
                <a16:creationId xmlns:a16="http://schemas.microsoft.com/office/drawing/2014/main" id="{15D731E0-83FD-41FF-B953-17339352BC4D}"/>
              </a:ext>
            </a:extLst>
          </p:cNvPr>
          <p:cNvSpPr txBox="1">
            <a:spLocks noChangeArrowheads="1"/>
          </p:cNvSpPr>
          <p:nvPr/>
        </p:nvSpPr>
        <p:spPr bwMode="auto">
          <a:xfrm>
            <a:off x="7772400" y="3200401"/>
            <a:ext cx="2438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US" altLang="en-US"/>
          </a:p>
        </p:txBody>
      </p:sp>
      <p:sp>
        <p:nvSpPr>
          <p:cNvPr id="8245" name="Text Box 52">
            <a:extLst>
              <a:ext uri="{FF2B5EF4-FFF2-40B4-BE49-F238E27FC236}">
                <a16:creationId xmlns:a16="http://schemas.microsoft.com/office/drawing/2014/main" id="{E0CCDC30-1EE4-44D6-8513-7F0CD2B1F61A}"/>
              </a:ext>
            </a:extLst>
          </p:cNvPr>
          <p:cNvSpPr txBox="1">
            <a:spLocks noChangeArrowheads="1"/>
          </p:cNvSpPr>
          <p:nvPr/>
        </p:nvSpPr>
        <p:spPr bwMode="auto">
          <a:xfrm>
            <a:off x="7924800" y="3352801"/>
            <a:ext cx="22098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r>
              <a:rPr lang="en-US" altLang="en-US"/>
              <a:t>How would you classify this data?</a:t>
            </a:r>
          </a:p>
        </p:txBody>
      </p:sp>
      <p:pic>
        <p:nvPicPr>
          <p:cNvPr id="54" name="Picture 53">
            <a:extLst>
              <a:ext uri="{FF2B5EF4-FFF2-40B4-BE49-F238E27FC236}">
                <a16:creationId xmlns:a16="http://schemas.microsoft.com/office/drawing/2014/main" id="{B664D641-47A4-4752-8125-B9FE6EBBEAED}"/>
              </a:ext>
            </a:extLst>
          </p:cNvPr>
          <p:cNvPicPr>
            <a:picLocks noChangeAspect="1"/>
          </p:cNvPicPr>
          <p:nvPr/>
        </p:nvPicPr>
        <p:blipFill>
          <a:blip r:embed="rId2"/>
          <a:stretch>
            <a:fillRect/>
          </a:stretch>
        </p:blipFill>
        <p:spPr>
          <a:xfrm>
            <a:off x="0" y="0"/>
            <a:ext cx="1348503" cy="1177781"/>
          </a:xfrm>
          <a:prstGeom prst="rect">
            <a:avLst/>
          </a:prstGeom>
        </p:spPr>
      </p:pic>
      <p:sp>
        <p:nvSpPr>
          <p:cNvPr id="55" name="TextBox 54">
            <a:extLst>
              <a:ext uri="{FF2B5EF4-FFF2-40B4-BE49-F238E27FC236}">
                <a16:creationId xmlns:a16="http://schemas.microsoft.com/office/drawing/2014/main" id="{DE097CAF-AAE0-48FC-8BED-1D9571D7794E}"/>
              </a:ext>
            </a:extLst>
          </p:cNvPr>
          <p:cNvSpPr txBox="1"/>
          <p:nvPr/>
        </p:nvSpPr>
        <p:spPr>
          <a:xfrm>
            <a:off x="3888510" y="6290588"/>
            <a:ext cx="3519054" cy="430887"/>
          </a:xfrm>
          <a:prstGeom prst="rect">
            <a:avLst/>
          </a:prstGeom>
          <a:noFill/>
        </p:spPr>
        <p:txBody>
          <a:bodyPr wrap="square">
            <a:spAutoFit/>
          </a:bodyPr>
          <a:lstStyle/>
          <a:p>
            <a:r>
              <a:rPr lang="en-US" altLang="en-US" sz="1100" dirty="0"/>
              <a:t>Courtesy: (1) http://www.cs.cmu.edu/~awm/tutorials</a:t>
            </a:r>
          </a:p>
          <a:p>
            <a:r>
              <a:rPr lang="en-US" altLang="en-US" sz="1100" dirty="0"/>
              <a:t>                   (2) Copyright © 2001, 2003, Andrew W. Moore</a:t>
            </a:r>
            <a:endParaRPr lang="en-IN"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2">
            <a:extLst>
              <a:ext uri="{FF2B5EF4-FFF2-40B4-BE49-F238E27FC236}">
                <a16:creationId xmlns:a16="http://schemas.microsoft.com/office/drawing/2014/main" id="{FED13FA0-A295-47A3-8E50-331058D42476}"/>
              </a:ext>
            </a:extLst>
          </p:cNvPr>
          <p:cNvSpPr>
            <a:spLocks noGrp="1" noChangeArrowheads="1"/>
          </p:cNvSpPr>
          <p:nvPr>
            <p:ph type="title"/>
          </p:nvPr>
        </p:nvSpPr>
        <p:spPr>
          <a:xfrm>
            <a:off x="1676400" y="304800"/>
            <a:ext cx="4648200" cy="685800"/>
          </a:xfrm>
        </p:spPr>
        <p:txBody>
          <a:bodyPr>
            <a:normAutofit fontScale="90000"/>
          </a:bodyPr>
          <a:lstStyle/>
          <a:p>
            <a:pPr eaLnBrk="1" hangingPunct="1"/>
            <a:r>
              <a:rPr lang="en-US" altLang="en-US"/>
              <a:t> Linear Classifiers</a:t>
            </a:r>
          </a:p>
        </p:txBody>
      </p:sp>
      <p:sp>
        <p:nvSpPr>
          <p:cNvPr id="9220" name="Rectangle 3">
            <a:extLst>
              <a:ext uri="{FF2B5EF4-FFF2-40B4-BE49-F238E27FC236}">
                <a16:creationId xmlns:a16="http://schemas.microsoft.com/office/drawing/2014/main" id="{B0C2A827-7125-4E57-8925-E6F347241ACE}"/>
              </a:ext>
            </a:extLst>
          </p:cNvPr>
          <p:cNvSpPr>
            <a:spLocks noChangeArrowheads="1"/>
          </p:cNvSpPr>
          <p:nvPr/>
        </p:nvSpPr>
        <p:spPr bwMode="auto">
          <a:xfrm>
            <a:off x="6858000" y="776288"/>
            <a:ext cx="1600200" cy="654050"/>
          </a:xfrm>
          <a:prstGeom prst="rect">
            <a:avLst/>
          </a:prstGeom>
          <a:solidFill>
            <a:srgbClr val="FFCC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algn="ctr" eaLnBrk="1" hangingPunct="1"/>
            <a:r>
              <a:rPr lang="en-US" altLang="en-US" sz="3600" i="1"/>
              <a:t>f </a:t>
            </a:r>
            <a:r>
              <a:rPr lang="en-US" altLang="en-US"/>
              <a:t>        </a:t>
            </a:r>
          </a:p>
        </p:txBody>
      </p:sp>
      <p:sp>
        <p:nvSpPr>
          <p:cNvPr id="9221" name="Line 4">
            <a:extLst>
              <a:ext uri="{FF2B5EF4-FFF2-40B4-BE49-F238E27FC236}">
                <a16:creationId xmlns:a16="http://schemas.microsoft.com/office/drawing/2014/main" id="{A4B27130-F4F0-40AE-94BD-3007384BBB41}"/>
              </a:ext>
            </a:extLst>
          </p:cNvPr>
          <p:cNvSpPr>
            <a:spLocks noChangeShapeType="1"/>
          </p:cNvSpPr>
          <p:nvPr/>
        </p:nvSpPr>
        <p:spPr bwMode="auto">
          <a:xfrm>
            <a:off x="5486400" y="1066800"/>
            <a:ext cx="1371600"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IN"/>
          </a:p>
        </p:txBody>
      </p:sp>
      <p:sp>
        <p:nvSpPr>
          <p:cNvPr id="9222" name="Text Box 5">
            <a:extLst>
              <a:ext uri="{FF2B5EF4-FFF2-40B4-BE49-F238E27FC236}">
                <a16:creationId xmlns:a16="http://schemas.microsoft.com/office/drawing/2014/main" id="{6F1718AC-8F7C-42CA-BF41-4305933FCA97}"/>
              </a:ext>
            </a:extLst>
          </p:cNvPr>
          <p:cNvSpPr txBox="1">
            <a:spLocks noChangeArrowheads="1"/>
          </p:cNvSpPr>
          <p:nvPr/>
        </p:nvSpPr>
        <p:spPr bwMode="auto">
          <a:xfrm>
            <a:off x="5029200" y="762001"/>
            <a:ext cx="609600"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algn="ctr" eaLnBrk="1" hangingPunct="1"/>
            <a:r>
              <a:rPr lang="en-US" altLang="en-US" sz="2800" b="1" i="1"/>
              <a:t>x</a:t>
            </a:r>
          </a:p>
        </p:txBody>
      </p:sp>
      <p:sp>
        <p:nvSpPr>
          <p:cNvPr id="9223" name="Line 6">
            <a:extLst>
              <a:ext uri="{FF2B5EF4-FFF2-40B4-BE49-F238E27FC236}">
                <a16:creationId xmlns:a16="http://schemas.microsoft.com/office/drawing/2014/main" id="{B8DC0F81-D983-41D4-A236-D823EFC9EE8D}"/>
              </a:ext>
            </a:extLst>
          </p:cNvPr>
          <p:cNvSpPr>
            <a:spLocks noChangeShapeType="1"/>
          </p:cNvSpPr>
          <p:nvPr/>
        </p:nvSpPr>
        <p:spPr bwMode="auto">
          <a:xfrm>
            <a:off x="7543800" y="381000"/>
            <a:ext cx="0" cy="38100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IN"/>
          </a:p>
        </p:txBody>
      </p:sp>
      <p:sp>
        <p:nvSpPr>
          <p:cNvPr id="9224" name="Text Box 7">
            <a:extLst>
              <a:ext uri="{FF2B5EF4-FFF2-40B4-BE49-F238E27FC236}">
                <a16:creationId xmlns:a16="http://schemas.microsoft.com/office/drawing/2014/main" id="{D5A3ECFB-CB15-428E-AA6E-88357CE2DFE3}"/>
              </a:ext>
            </a:extLst>
          </p:cNvPr>
          <p:cNvSpPr txBox="1">
            <a:spLocks noChangeArrowheads="1"/>
          </p:cNvSpPr>
          <p:nvPr/>
        </p:nvSpPr>
        <p:spPr bwMode="auto">
          <a:xfrm>
            <a:off x="7315200" y="0"/>
            <a:ext cx="381000"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algn="ctr" eaLnBrk="1" hangingPunct="1"/>
            <a:r>
              <a:rPr lang="en-US" altLang="en-US" sz="3200">
                <a:solidFill>
                  <a:srgbClr val="00CC00"/>
                </a:solidFill>
                <a:latin typeface="Symbol" panose="05050102010706020507" pitchFamily="18" charset="2"/>
              </a:rPr>
              <a:t>a</a:t>
            </a:r>
          </a:p>
        </p:txBody>
      </p:sp>
      <p:sp>
        <p:nvSpPr>
          <p:cNvPr id="9225" name="Line 8">
            <a:extLst>
              <a:ext uri="{FF2B5EF4-FFF2-40B4-BE49-F238E27FC236}">
                <a16:creationId xmlns:a16="http://schemas.microsoft.com/office/drawing/2014/main" id="{51388F6C-A456-4583-BDF2-A722BE01D773}"/>
              </a:ext>
            </a:extLst>
          </p:cNvPr>
          <p:cNvSpPr>
            <a:spLocks noChangeShapeType="1"/>
          </p:cNvSpPr>
          <p:nvPr/>
        </p:nvSpPr>
        <p:spPr bwMode="auto">
          <a:xfrm>
            <a:off x="8458200" y="1066800"/>
            <a:ext cx="1371600"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IN"/>
          </a:p>
        </p:txBody>
      </p:sp>
      <p:sp>
        <p:nvSpPr>
          <p:cNvPr id="9226" name="Text Box 9">
            <a:extLst>
              <a:ext uri="{FF2B5EF4-FFF2-40B4-BE49-F238E27FC236}">
                <a16:creationId xmlns:a16="http://schemas.microsoft.com/office/drawing/2014/main" id="{86ECBABC-17CD-4EDF-B8AE-A71525BE9CB0}"/>
              </a:ext>
            </a:extLst>
          </p:cNvPr>
          <p:cNvSpPr txBox="1">
            <a:spLocks noChangeArrowheads="1"/>
          </p:cNvSpPr>
          <p:nvPr/>
        </p:nvSpPr>
        <p:spPr bwMode="auto">
          <a:xfrm>
            <a:off x="9829800" y="838200"/>
            <a:ext cx="838200"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spcBef>
                <a:spcPct val="20000"/>
              </a:spcBef>
            </a:pPr>
            <a:r>
              <a:rPr lang="en-US" altLang="en-US" sz="3200"/>
              <a:t>y</a:t>
            </a:r>
            <a:r>
              <a:rPr lang="en-US" altLang="en-US" sz="3200" baseline="30000"/>
              <a:t>est</a:t>
            </a:r>
          </a:p>
        </p:txBody>
      </p:sp>
      <p:sp>
        <p:nvSpPr>
          <p:cNvPr id="9227" name="Text Box 10">
            <a:extLst>
              <a:ext uri="{FF2B5EF4-FFF2-40B4-BE49-F238E27FC236}">
                <a16:creationId xmlns:a16="http://schemas.microsoft.com/office/drawing/2014/main" id="{70A23B60-5501-400C-B2BE-76A7C260213C}"/>
              </a:ext>
            </a:extLst>
          </p:cNvPr>
          <p:cNvSpPr txBox="1">
            <a:spLocks noChangeArrowheads="1"/>
          </p:cNvSpPr>
          <p:nvPr/>
        </p:nvSpPr>
        <p:spPr bwMode="auto">
          <a:xfrm>
            <a:off x="2362200" y="1905001"/>
            <a:ext cx="1905000" cy="854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algn="ctr" eaLnBrk="1" hangingPunct="1"/>
            <a:r>
              <a:rPr lang="en-US" altLang="en-US"/>
              <a:t>denotes +1</a:t>
            </a:r>
          </a:p>
          <a:p>
            <a:pPr algn="ctr" eaLnBrk="1" hangingPunct="1"/>
            <a:r>
              <a:rPr lang="en-US" altLang="en-US"/>
              <a:t>denotes -1</a:t>
            </a:r>
          </a:p>
        </p:txBody>
      </p:sp>
      <p:sp>
        <p:nvSpPr>
          <p:cNvPr id="9228" name="Oval 11">
            <a:extLst>
              <a:ext uri="{FF2B5EF4-FFF2-40B4-BE49-F238E27FC236}">
                <a16:creationId xmlns:a16="http://schemas.microsoft.com/office/drawing/2014/main" id="{804309CE-F3CC-4342-9E86-93D3A5AE7025}"/>
              </a:ext>
            </a:extLst>
          </p:cNvPr>
          <p:cNvSpPr>
            <a:spLocks noChangeAspect="1" noChangeArrowheads="1"/>
          </p:cNvSpPr>
          <p:nvPr/>
        </p:nvSpPr>
        <p:spPr bwMode="auto">
          <a:xfrm rot="4777107">
            <a:off x="2439194" y="2056607"/>
            <a:ext cx="58738" cy="603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9229" name="Oval 12">
            <a:extLst>
              <a:ext uri="{FF2B5EF4-FFF2-40B4-BE49-F238E27FC236}">
                <a16:creationId xmlns:a16="http://schemas.microsoft.com/office/drawing/2014/main" id="{ACDC4D81-C2DA-49EE-9122-5DAF14E9121A}"/>
              </a:ext>
            </a:extLst>
          </p:cNvPr>
          <p:cNvSpPr>
            <a:spLocks noChangeAspect="1" noChangeArrowheads="1"/>
          </p:cNvSpPr>
          <p:nvPr/>
        </p:nvSpPr>
        <p:spPr bwMode="auto">
          <a:xfrm rot="5895381">
            <a:off x="2439988" y="2513013"/>
            <a:ext cx="50800"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9230" name="Line 13">
            <a:extLst>
              <a:ext uri="{FF2B5EF4-FFF2-40B4-BE49-F238E27FC236}">
                <a16:creationId xmlns:a16="http://schemas.microsoft.com/office/drawing/2014/main" id="{08A81CE9-827D-4D50-969B-B459176C2398}"/>
              </a:ext>
            </a:extLst>
          </p:cNvPr>
          <p:cNvSpPr>
            <a:spLocks noChangeShapeType="1"/>
          </p:cNvSpPr>
          <p:nvPr/>
        </p:nvSpPr>
        <p:spPr bwMode="auto">
          <a:xfrm>
            <a:off x="4114800" y="2209800"/>
            <a:ext cx="0" cy="3505200"/>
          </a:xfrm>
          <a:prstGeom prst="line">
            <a:avLst/>
          </a:prstGeom>
          <a:noFill/>
          <a:ln w="381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IN"/>
          </a:p>
        </p:txBody>
      </p:sp>
      <p:sp>
        <p:nvSpPr>
          <p:cNvPr id="9231" name="Line 14">
            <a:extLst>
              <a:ext uri="{FF2B5EF4-FFF2-40B4-BE49-F238E27FC236}">
                <a16:creationId xmlns:a16="http://schemas.microsoft.com/office/drawing/2014/main" id="{52732AB7-FB04-4610-963F-6E54F6CF9803}"/>
              </a:ext>
            </a:extLst>
          </p:cNvPr>
          <p:cNvSpPr>
            <a:spLocks noChangeShapeType="1"/>
          </p:cNvSpPr>
          <p:nvPr/>
        </p:nvSpPr>
        <p:spPr bwMode="auto">
          <a:xfrm flipV="1">
            <a:off x="3962400" y="5562600"/>
            <a:ext cx="3657600" cy="0"/>
          </a:xfrm>
          <a:prstGeom prst="line">
            <a:avLst/>
          </a:prstGeom>
          <a:noFill/>
          <a:ln w="381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IN"/>
          </a:p>
        </p:txBody>
      </p:sp>
      <p:sp>
        <p:nvSpPr>
          <p:cNvPr id="9232" name="Oval 15">
            <a:extLst>
              <a:ext uri="{FF2B5EF4-FFF2-40B4-BE49-F238E27FC236}">
                <a16:creationId xmlns:a16="http://schemas.microsoft.com/office/drawing/2014/main" id="{E6FFEACC-C358-4F6E-AAA1-EB626A585E53}"/>
              </a:ext>
            </a:extLst>
          </p:cNvPr>
          <p:cNvSpPr>
            <a:spLocks noChangeAspect="1" noChangeArrowheads="1"/>
          </p:cNvSpPr>
          <p:nvPr/>
        </p:nvSpPr>
        <p:spPr bwMode="auto">
          <a:xfrm>
            <a:off x="5241926" y="5032376"/>
            <a:ext cx="60325" cy="476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9233" name="Oval 16">
            <a:extLst>
              <a:ext uri="{FF2B5EF4-FFF2-40B4-BE49-F238E27FC236}">
                <a16:creationId xmlns:a16="http://schemas.microsoft.com/office/drawing/2014/main" id="{DCD37052-B4DC-4C8A-BB9A-868A139F5C5E}"/>
              </a:ext>
            </a:extLst>
          </p:cNvPr>
          <p:cNvSpPr>
            <a:spLocks noChangeAspect="1" noChangeArrowheads="1"/>
          </p:cNvSpPr>
          <p:nvPr/>
        </p:nvSpPr>
        <p:spPr bwMode="auto">
          <a:xfrm>
            <a:off x="4010026" y="3903664"/>
            <a:ext cx="60325" cy="476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9234" name="Oval 17">
            <a:extLst>
              <a:ext uri="{FF2B5EF4-FFF2-40B4-BE49-F238E27FC236}">
                <a16:creationId xmlns:a16="http://schemas.microsoft.com/office/drawing/2014/main" id="{70641F88-6E7C-43E8-9778-167DDCAC75BC}"/>
              </a:ext>
            </a:extLst>
          </p:cNvPr>
          <p:cNvSpPr>
            <a:spLocks noChangeAspect="1" noChangeArrowheads="1"/>
          </p:cNvSpPr>
          <p:nvPr/>
        </p:nvSpPr>
        <p:spPr bwMode="auto">
          <a:xfrm>
            <a:off x="5864226" y="2814639"/>
            <a:ext cx="60325" cy="476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9235" name="Oval 18">
            <a:extLst>
              <a:ext uri="{FF2B5EF4-FFF2-40B4-BE49-F238E27FC236}">
                <a16:creationId xmlns:a16="http://schemas.microsoft.com/office/drawing/2014/main" id="{46B16B76-BA53-4114-81BB-745D38116F2B}"/>
              </a:ext>
            </a:extLst>
          </p:cNvPr>
          <p:cNvSpPr>
            <a:spLocks noChangeAspect="1" noChangeArrowheads="1"/>
          </p:cNvSpPr>
          <p:nvPr/>
        </p:nvSpPr>
        <p:spPr bwMode="auto">
          <a:xfrm>
            <a:off x="5927726" y="3635376"/>
            <a:ext cx="60325" cy="476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9236" name="Oval 19">
            <a:extLst>
              <a:ext uri="{FF2B5EF4-FFF2-40B4-BE49-F238E27FC236}">
                <a16:creationId xmlns:a16="http://schemas.microsoft.com/office/drawing/2014/main" id="{B4550248-8848-4047-8318-ED88A51D451D}"/>
              </a:ext>
            </a:extLst>
          </p:cNvPr>
          <p:cNvSpPr>
            <a:spLocks noChangeAspect="1" noChangeArrowheads="1"/>
          </p:cNvSpPr>
          <p:nvPr/>
        </p:nvSpPr>
        <p:spPr bwMode="auto">
          <a:xfrm>
            <a:off x="4933951" y="2663825"/>
            <a:ext cx="60325" cy="50800"/>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9237" name="Oval 20">
            <a:extLst>
              <a:ext uri="{FF2B5EF4-FFF2-40B4-BE49-F238E27FC236}">
                <a16:creationId xmlns:a16="http://schemas.microsoft.com/office/drawing/2014/main" id="{2D22261E-DEBC-4B1A-8C24-6570B507EC73}"/>
              </a:ext>
            </a:extLst>
          </p:cNvPr>
          <p:cNvSpPr>
            <a:spLocks noChangeAspect="1" noChangeArrowheads="1"/>
          </p:cNvSpPr>
          <p:nvPr/>
        </p:nvSpPr>
        <p:spPr bwMode="auto">
          <a:xfrm>
            <a:off x="5410201" y="3733801"/>
            <a:ext cx="53975" cy="476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9238" name="Oval 21">
            <a:extLst>
              <a:ext uri="{FF2B5EF4-FFF2-40B4-BE49-F238E27FC236}">
                <a16:creationId xmlns:a16="http://schemas.microsoft.com/office/drawing/2014/main" id="{23122978-9B69-4524-B27D-66CF70020ECC}"/>
              </a:ext>
            </a:extLst>
          </p:cNvPr>
          <p:cNvSpPr>
            <a:spLocks noChangeAspect="1" noChangeArrowheads="1"/>
          </p:cNvSpPr>
          <p:nvPr/>
        </p:nvSpPr>
        <p:spPr bwMode="auto">
          <a:xfrm>
            <a:off x="4572001" y="3124200"/>
            <a:ext cx="60325" cy="5873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9239" name="Oval 22">
            <a:extLst>
              <a:ext uri="{FF2B5EF4-FFF2-40B4-BE49-F238E27FC236}">
                <a16:creationId xmlns:a16="http://schemas.microsoft.com/office/drawing/2014/main" id="{9B48E82E-F24C-4563-9C52-18245DF585A1}"/>
              </a:ext>
            </a:extLst>
          </p:cNvPr>
          <p:cNvSpPr>
            <a:spLocks noChangeAspect="1" noChangeArrowheads="1"/>
          </p:cNvSpPr>
          <p:nvPr/>
        </p:nvSpPr>
        <p:spPr bwMode="auto">
          <a:xfrm>
            <a:off x="6629401" y="4114800"/>
            <a:ext cx="60325" cy="508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9240" name="Oval 23">
            <a:extLst>
              <a:ext uri="{FF2B5EF4-FFF2-40B4-BE49-F238E27FC236}">
                <a16:creationId xmlns:a16="http://schemas.microsoft.com/office/drawing/2014/main" id="{31003132-DC5E-4C93-B784-BFB8C8F04EFA}"/>
              </a:ext>
            </a:extLst>
          </p:cNvPr>
          <p:cNvSpPr>
            <a:spLocks noChangeAspect="1" noChangeArrowheads="1"/>
          </p:cNvSpPr>
          <p:nvPr/>
        </p:nvSpPr>
        <p:spPr bwMode="auto">
          <a:xfrm rot="20481726">
            <a:off x="5411789" y="4443414"/>
            <a:ext cx="53975" cy="476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9241" name="Oval 24">
            <a:extLst>
              <a:ext uri="{FF2B5EF4-FFF2-40B4-BE49-F238E27FC236}">
                <a16:creationId xmlns:a16="http://schemas.microsoft.com/office/drawing/2014/main" id="{FD6C98D8-834E-444D-9C1C-CA5A84E6B7F4}"/>
              </a:ext>
            </a:extLst>
          </p:cNvPr>
          <p:cNvSpPr>
            <a:spLocks noChangeAspect="1" noChangeArrowheads="1"/>
          </p:cNvSpPr>
          <p:nvPr/>
        </p:nvSpPr>
        <p:spPr bwMode="auto">
          <a:xfrm rot="20481726">
            <a:off x="7527926" y="3228975"/>
            <a:ext cx="60325" cy="508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9242" name="Oval 25">
            <a:extLst>
              <a:ext uri="{FF2B5EF4-FFF2-40B4-BE49-F238E27FC236}">
                <a16:creationId xmlns:a16="http://schemas.microsoft.com/office/drawing/2014/main" id="{FEB91607-9C56-49BB-B7DF-AD341B05F1A3}"/>
              </a:ext>
            </a:extLst>
          </p:cNvPr>
          <p:cNvSpPr>
            <a:spLocks noChangeAspect="1" noChangeArrowheads="1"/>
          </p:cNvSpPr>
          <p:nvPr/>
        </p:nvSpPr>
        <p:spPr bwMode="auto">
          <a:xfrm rot="20481726">
            <a:off x="6819901" y="4545013"/>
            <a:ext cx="60325" cy="508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9243" name="Oval 26">
            <a:extLst>
              <a:ext uri="{FF2B5EF4-FFF2-40B4-BE49-F238E27FC236}">
                <a16:creationId xmlns:a16="http://schemas.microsoft.com/office/drawing/2014/main" id="{50E38227-FF6F-49BA-9EB2-8BA08DA6D0D6}"/>
              </a:ext>
            </a:extLst>
          </p:cNvPr>
          <p:cNvSpPr>
            <a:spLocks noChangeAspect="1" noChangeArrowheads="1"/>
          </p:cNvSpPr>
          <p:nvPr/>
        </p:nvSpPr>
        <p:spPr bwMode="auto">
          <a:xfrm rot="20481726">
            <a:off x="4648201" y="2667000"/>
            <a:ext cx="60325" cy="50800"/>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9244" name="Oval 27">
            <a:extLst>
              <a:ext uri="{FF2B5EF4-FFF2-40B4-BE49-F238E27FC236}">
                <a16:creationId xmlns:a16="http://schemas.microsoft.com/office/drawing/2014/main" id="{CE0392C5-E1C6-4898-9232-B13429792714}"/>
              </a:ext>
            </a:extLst>
          </p:cNvPr>
          <p:cNvSpPr>
            <a:spLocks noChangeAspect="1" noChangeArrowheads="1"/>
          </p:cNvSpPr>
          <p:nvPr/>
        </p:nvSpPr>
        <p:spPr bwMode="auto">
          <a:xfrm rot="20481726">
            <a:off x="6235701" y="3584575"/>
            <a:ext cx="60325" cy="508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9245" name="Oval 28">
            <a:extLst>
              <a:ext uri="{FF2B5EF4-FFF2-40B4-BE49-F238E27FC236}">
                <a16:creationId xmlns:a16="http://schemas.microsoft.com/office/drawing/2014/main" id="{62F7A6AB-AEE6-428D-A038-6FEC06B6CE78}"/>
              </a:ext>
            </a:extLst>
          </p:cNvPr>
          <p:cNvSpPr>
            <a:spLocks noChangeAspect="1" noChangeArrowheads="1"/>
          </p:cNvSpPr>
          <p:nvPr/>
        </p:nvSpPr>
        <p:spPr bwMode="auto">
          <a:xfrm rot="20481726">
            <a:off x="7391401" y="4495801"/>
            <a:ext cx="60325" cy="476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9246" name="Oval 29">
            <a:extLst>
              <a:ext uri="{FF2B5EF4-FFF2-40B4-BE49-F238E27FC236}">
                <a16:creationId xmlns:a16="http://schemas.microsoft.com/office/drawing/2014/main" id="{60C3D950-33E3-444B-BD98-FEEAE82C8AB3}"/>
              </a:ext>
            </a:extLst>
          </p:cNvPr>
          <p:cNvSpPr>
            <a:spLocks noChangeAspect="1" noChangeArrowheads="1"/>
          </p:cNvSpPr>
          <p:nvPr/>
        </p:nvSpPr>
        <p:spPr bwMode="auto">
          <a:xfrm rot="20481726">
            <a:off x="4638676" y="3640139"/>
            <a:ext cx="60325" cy="476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9247" name="Oval 30">
            <a:extLst>
              <a:ext uri="{FF2B5EF4-FFF2-40B4-BE49-F238E27FC236}">
                <a16:creationId xmlns:a16="http://schemas.microsoft.com/office/drawing/2014/main" id="{6DF9069F-6490-4490-8B1B-2A4AC3CA4474}"/>
              </a:ext>
            </a:extLst>
          </p:cNvPr>
          <p:cNvSpPr>
            <a:spLocks noChangeAspect="1" noChangeArrowheads="1"/>
          </p:cNvSpPr>
          <p:nvPr/>
        </p:nvSpPr>
        <p:spPr bwMode="auto">
          <a:xfrm rot="5895381">
            <a:off x="5391151" y="3057526"/>
            <a:ext cx="47625" cy="5397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9248" name="Oval 31">
            <a:extLst>
              <a:ext uri="{FF2B5EF4-FFF2-40B4-BE49-F238E27FC236}">
                <a16:creationId xmlns:a16="http://schemas.microsoft.com/office/drawing/2014/main" id="{1C7F0559-8677-41BE-B019-3D172F0287DF}"/>
              </a:ext>
            </a:extLst>
          </p:cNvPr>
          <p:cNvSpPr>
            <a:spLocks noChangeAspect="1" noChangeArrowheads="1"/>
          </p:cNvSpPr>
          <p:nvPr/>
        </p:nvSpPr>
        <p:spPr bwMode="auto">
          <a:xfrm rot="5895381">
            <a:off x="5660232" y="5242720"/>
            <a:ext cx="55563" cy="603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9249" name="Oval 32">
            <a:extLst>
              <a:ext uri="{FF2B5EF4-FFF2-40B4-BE49-F238E27FC236}">
                <a16:creationId xmlns:a16="http://schemas.microsoft.com/office/drawing/2014/main" id="{13048691-445D-4A87-8472-57B0395FF538}"/>
              </a:ext>
            </a:extLst>
          </p:cNvPr>
          <p:cNvSpPr>
            <a:spLocks noChangeAspect="1" noChangeArrowheads="1"/>
          </p:cNvSpPr>
          <p:nvPr/>
        </p:nvSpPr>
        <p:spPr bwMode="auto">
          <a:xfrm rot="5895381">
            <a:off x="4638676" y="4098926"/>
            <a:ext cx="47625" cy="603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9250" name="Oval 33">
            <a:extLst>
              <a:ext uri="{FF2B5EF4-FFF2-40B4-BE49-F238E27FC236}">
                <a16:creationId xmlns:a16="http://schemas.microsoft.com/office/drawing/2014/main" id="{DE6133AE-2863-4782-8F8D-76ECCB0AA81B}"/>
              </a:ext>
            </a:extLst>
          </p:cNvPr>
          <p:cNvSpPr>
            <a:spLocks noChangeAspect="1" noChangeArrowheads="1"/>
          </p:cNvSpPr>
          <p:nvPr/>
        </p:nvSpPr>
        <p:spPr bwMode="auto">
          <a:xfrm rot="5895381">
            <a:off x="5867401" y="2393951"/>
            <a:ext cx="47625" cy="5397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9251" name="Oval 34">
            <a:extLst>
              <a:ext uri="{FF2B5EF4-FFF2-40B4-BE49-F238E27FC236}">
                <a16:creationId xmlns:a16="http://schemas.microsoft.com/office/drawing/2014/main" id="{F8E65FDA-B00C-4E13-A32A-EB5AF5052F15}"/>
              </a:ext>
            </a:extLst>
          </p:cNvPr>
          <p:cNvSpPr>
            <a:spLocks noChangeAspect="1" noChangeArrowheads="1"/>
          </p:cNvSpPr>
          <p:nvPr/>
        </p:nvSpPr>
        <p:spPr bwMode="auto">
          <a:xfrm rot="5895381">
            <a:off x="6828633" y="4144170"/>
            <a:ext cx="58737" cy="603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9252" name="Oval 35">
            <a:extLst>
              <a:ext uri="{FF2B5EF4-FFF2-40B4-BE49-F238E27FC236}">
                <a16:creationId xmlns:a16="http://schemas.microsoft.com/office/drawing/2014/main" id="{DB7ADA5E-5401-471D-ABBC-E3414A449447}"/>
              </a:ext>
            </a:extLst>
          </p:cNvPr>
          <p:cNvSpPr>
            <a:spLocks noChangeAspect="1" noChangeArrowheads="1"/>
          </p:cNvSpPr>
          <p:nvPr/>
        </p:nvSpPr>
        <p:spPr bwMode="auto">
          <a:xfrm rot="5895381">
            <a:off x="5894389" y="4079876"/>
            <a:ext cx="47625"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9253" name="Oval 36">
            <a:extLst>
              <a:ext uri="{FF2B5EF4-FFF2-40B4-BE49-F238E27FC236}">
                <a16:creationId xmlns:a16="http://schemas.microsoft.com/office/drawing/2014/main" id="{87B7F034-996D-4E36-85E6-98B798DE0BDC}"/>
              </a:ext>
            </a:extLst>
          </p:cNvPr>
          <p:cNvSpPr>
            <a:spLocks noChangeAspect="1" noChangeArrowheads="1"/>
          </p:cNvSpPr>
          <p:nvPr/>
        </p:nvSpPr>
        <p:spPr bwMode="auto">
          <a:xfrm rot="5895381">
            <a:off x="7143751" y="3365501"/>
            <a:ext cx="47625"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9254" name="Oval 37">
            <a:extLst>
              <a:ext uri="{FF2B5EF4-FFF2-40B4-BE49-F238E27FC236}">
                <a16:creationId xmlns:a16="http://schemas.microsoft.com/office/drawing/2014/main" id="{E9CC1D60-A295-48D6-AD4E-37198C552D83}"/>
              </a:ext>
            </a:extLst>
          </p:cNvPr>
          <p:cNvSpPr>
            <a:spLocks noChangeAspect="1" noChangeArrowheads="1"/>
          </p:cNvSpPr>
          <p:nvPr/>
        </p:nvSpPr>
        <p:spPr bwMode="auto">
          <a:xfrm rot="5895381">
            <a:off x="4611689" y="2346326"/>
            <a:ext cx="47625" cy="603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9255" name="Oval 38">
            <a:extLst>
              <a:ext uri="{FF2B5EF4-FFF2-40B4-BE49-F238E27FC236}">
                <a16:creationId xmlns:a16="http://schemas.microsoft.com/office/drawing/2014/main" id="{0DEA529A-00F0-4AF5-A6F0-B4474AC75424}"/>
              </a:ext>
            </a:extLst>
          </p:cNvPr>
          <p:cNvSpPr>
            <a:spLocks noChangeAspect="1" noChangeArrowheads="1"/>
          </p:cNvSpPr>
          <p:nvPr/>
        </p:nvSpPr>
        <p:spPr bwMode="auto">
          <a:xfrm rot="5895381">
            <a:off x="6784976" y="3273426"/>
            <a:ext cx="47625"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9256" name="Oval 39">
            <a:extLst>
              <a:ext uri="{FF2B5EF4-FFF2-40B4-BE49-F238E27FC236}">
                <a16:creationId xmlns:a16="http://schemas.microsoft.com/office/drawing/2014/main" id="{B4BC0262-32D5-4B4F-9DCB-7E092AB37CC0}"/>
              </a:ext>
            </a:extLst>
          </p:cNvPr>
          <p:cNvSpPr>
            <a:spLocks noChangeAspect="1" noChangeArrowheads="1"/>
          </p:cNvSpPr>
          <p:nvPr/>
        </p:nvSpPr>
        <p:spPr bwMode="auto">
          <a:xfrm rot="5895381">
            <a:off x="6641308" y="4718845"/>
            <a:ext cx="58737"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9257" name="Oval 40">
            <a:extLst>
              <a:ext uri="{FF2B5EF4-FFF2-40B4-BE49-F238E27FC236}">
                <a16:creationId xmlns:a16="http://schemas.microsoft.com/office/drawing/2014/main" id="{A0C8C1E7-09C8-43AE-A854-EEE028C6DFAD}"/>
              </a:ext>
            </a:extLst>
          </p:cNvPr>
          <p:cNvSpPr>
            <a:spLocks noChangeAspect="1" noChangeArrowheads="1"/>
          </p:cNvSpPr>
          <p:nvPr/>
        </p:nvSpPr>
        <p:spPr bwMode="auto">
          <a:xfrm rot="4777107">
            <a:off x="5022058" y="3534570"/>
            <a:ext cx="58737" cy="603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9258" name="Oval 41">
            <a:extLst>
              <a:ext uri="{FF2B5EF4-FFF2-40B4-BE49-F238E27FC236}">
                <a16:creationId xmlns:a16="http://schemas.microsoft.com/office/drawing/2014/main" id="{CBDB7C9F-981D-465A-86F7-4EF840B77DBB}"/>
              </a:ext>
            </a:extLst>
          </p:cNvPr>
          <p:cNvSpPr>
            <a:spLocks noChangeAspect="1" noChangeArrowheads="1"/>
          </p:cNvSpPr>
          <p:nvPr/>
        </p:nvSpPr>
        <p:spPr bwMode="auto">
          <a:xfrm rot="4777107">
            <a:off x="6175376" y="5254626"/>
            <a:ext cx="47625"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9259" name="Oval 42">
            <a:extLst>
              <a:ext uri="{FF2B5EF4-FFF2-40B4-BE49-F238E27FC236}">
                <a16:creationId xmlns:a16="http://schemas.microsoft.com/office/drawing/2014/main" id="{BF9CFDEC-A010-4098-8A8D-DF42391330EC}"/>
              </a:ext>
            </a:extLst>
          </p:cNvPr>
          <p:cNvSpPr>
            <a:spLocks noChangeAspect="1" noChangeArrowheads="1"/>
          </p:cNvSpPr>
          <p:nvPr/>
        </p:nvSpPr>
        <p:spPr bwMode="auto">
          <a:xfrm rot="4777107">
            <a:off x="5870576" y="4873626"/>
            <a:ext cx="47625"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9260" name="Oval 43">
            <a:extLst>
              <a:ext uri="{FF2B5EF4-FFF2-40B4-BE49-F238E27FC236}">
                <a16:creationId xmlns:a16="http://schemas.microsoft.com/office/drawing/2014/main" id="{EF167E20-BD89-4955-8B9E-3FB0E26FF710}"/>
              </a:ext>
            </a:extLst>
          </p:cNvPr>
          <p:cNvSpPr>
            <a:spLocks noChangeAspect="1" noChangeArrowheads="1"/>
          </p:cNvSpPr>
          <p:nvPr/>
        </p:nvSpPr>
        <p:spPr bwMode="auto">
          <a:xfrm rot="4777107">
            <a:off x="4341019" y="3736182"/>
            <a:ext cx="58738" cy="5397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9261" name="Oval 44">
            <a:extLst>
              <a:ext uri="{FF2B5EF4-FFF2-40B4-BE49-F238E27FC236}">
                <a16:creationId xmlns:a16="http://schemas.microsoft.com/office/drawing/2014/main" id="{149C0F0A-7753-4D07-A1B8-6DCF5CB436D7}"/>
              </a:ext>
            </a:extLst>
          </p:cNvPr>
          <p:cNvSpPr>
            <a:spLocks noChangeAspect="1" noChangeArrowheads="1"/>
          </p:cNvSpPr>
          <p:nvPr/>
        </p:nvSpPr>
        <p:spPr bwMode="auto">
          <a:xfrm rot="4777107">
            <a:off x="5237163" y="2776538"/>
            <a:ext cx="50800" cy="5397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9262" name="Oval 45">
            <a:extLst>
              <a:ext uri="{FF2B5EF4-FFF2-40B4-BE49-F238E27FC236}">
                <a16:creationId xmlns:a16="http://schemas.microsoft.com/office/drawing/2014/main" id="{41AE0771-2D6C-49BF-9A23-E2CE4568D633}"/>
              </a:ext>
            </a:extLst>
          </p:cNvPr>
          <p:cNvSpPr>
            <a:spLocks noChangeAspect="1" noChangeArrowheads="1"/>
          </p:cNvSpPr>
          <p:nvPr/>
        </p:nvSpPr>
        <p:spPr bwMode="auto">
          <a:xfrm rot="4777107">
            <a:off x="5880101" y="4364038"/>
            <a:ext cx="50800" cy="603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9263" name="Oval 46">
            <a:extLst>
              <a:ext uri="{FF2B5EF4-FFF2-40B4-BE49-F238E27FC236}">
                <a16:creationId xmlns:a16="http://schemas.microsoft.com/office/drawing/2014/main" id="{C6EEECE8-B0A6-4749-A8A1-C836C4C8C14F}"/>
              </a:ext>
            </a:extLst>
          </p:cNvPr>
          <p:cNvSpPr>
            <a:spLocks noChangeAspect="1" noChangeArrowheads="1"/>
          </p:cNvSpPr>
          <p:nvPr/>
        </p:nvSpPr>
        <p:spPr bwMode="auto">
          <a:xfrm rot="4777107">
            <a:off x="4028282" y="3082132"/>
            <a:ext cx="58738" cy="603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9264" name="Oval 47">
            <a:extLst>
              <a:ext uri="{FF2B5EF4-FFF2-40B4-BE49-F238E27FC236}">
                <a16:creationId xmlns:a16="http://schemas.microsoft.com/office/drawing/2014/main" id="{612A2387-77EF-4FEF-92BC-5FE365002A1F}"/>
              </a:ext>
            </a:extLst>
          </p:cNvPr>
          <p:cNvSpPr>
            <a:spLocks noChangeAspect="1" noChangeArrowheads="1"/>
          </p:cNvSpPr>
          <p:nvPr/>
        </p:nvSpPr>
        <p:spPr bwMode="auto">
          <a:xfrm rot="4777107">
            <a:off x="5461795" y="5049045"/>
            <a:ext cx="55563" cy="603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9265" name="Oval 48">
            <a:extLst>
              <a:ext uri="{FF2B5EF4-FFF2-40B4-BE49-F238E27FC236}">
                <a16:creationId xmlns:a16="http://schemas.microsoft.com/office/drawing/2014/main" id="{BAB98806-AFCA-4D8E-AFE3-9041862298CC}"/>
              </a:ext>
            </a:extLst>
          </p:cNvPr>
          <p:cNvSpPr>
            <a:spLocks noChangeAspect="1" noChangeArrowheads="1"/>
          </p:cNvSpPr>
          <p:nvPr/>
        </p:nvSpPr>
        <p:spPr bwMode="auto">
          <a:xfrm rot="4777107">
            <a:off x="6827838" y="4756151"/>
            <a:ext cx="50800" cy="603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9266" name="Text Box 49">
            <a:extLst>
              <a:ext uri="{FF2B5EF4-FFF2-40B4-BE49-F238E27FC236}">
                <a16:creationId xmlns:a16="http://schemas.microsoft.com/office/drawing/2014/main" id="{555F5E0E-B12B-4E3A-AE1B-6128F3839982}"/>
              </a:ext>
            </a:extLst>
          </p:cNvPr>
          <p:cNvSpPr txBox="1">
            <a:spLocks noChangeArrowheads="1"/>
          </p:cNvSpPr>
          <p:nvPr/>
        </p:nvSpPr>
        <p:spPr bwMode="auto">
          <a:xfrm>
            <a:off x="7010400" y="1676401"/>
            <a:ext cx="320040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algn="ctr" eaLnBrk="1" hangingPunct="1"/>
            <a:r>
              <a:rPr lang="en-US" altLang="en-US" b="1" i="1"/>
              <a:t>f</a:t>
            </a:r>
            <a:r>
              <a:rPr lang="en-US" altLang="en-US" i="1"/>
              <a:t>(</a:t>
            </a:r>
            <a:r>
              <a:rPr lang="en-US" altLang="en-US" b="1" i="1"/>
              <a:t>x</a:t>
            </a:r>
            <a:r>
              <a:rPr lang="en-US" altLang="en-US" i="1"/>
              <a:t>,</a:t>
            </a:r>
            <a:r>
              <a:rPr lang="en-US" altLang="en-US" b="1" i="1">
                <a:solidFill>
                  <a:srgbClr val="00CC00"/>
                </a:solidFill>
              </a:rPr>
              <a:t>w</a:t>
            </a:r>
            <a:r>
              <a:rPr lang="en-US" altLang="en-US" i="1">
                <a:solidFill>
                  <a:srgbClr val="00CC00"/>
                </a:solidFill>
              </a:rPr>
              <a:t>,b</a:t>
            </a:r>
            <a:r>
              <a:rPr lang="en-US" altLang="en-US" i="1"/>
              <a:t>) = sign(</a:t>
            </a:r>
            <a:r>
              <a:rPr lang="en-US" altLang="en-US" b="1" i="1">
                <a:solidFill>
                  <a:srgbClr val="00CC00"/>
                </a:solidFill>
              </a:rPr>
              <a:t>w</a:t>
            </a:r>
            <a:r>
              <a:rPr lang="en-US" altLang="en-US" b="1" i="1"/>
              <a:t>. x</a:t>
            </a:r>
            <a:r>
              <a:rPr lang="en-US" altLang="en-US" i="1">
                <a:solidFill>
                  <a:srgbClr val="00CC00"/>
                </a:solidFill>
              </a:rPr>
              <a:t> </a:t>
            </a:r>
            <a:r>
              <a:rPr lang="en-US" altLang="en-US" i="1"/>
              <a:t>- </a:t>
            </a:r>
            <a:r>
              <a:rPr lang="en-US" altLang="en-US" i="1">
                <a:solidFill>
                  <a:srgbClr val="00CC00"/>
                </a:solidFill>
              </a:rPr>
              <a:t>b</a:t>
            </a:r>
            <a:r>
              <a:rPr lang="en-US" altLang="en-US" i="1"/>
              <a:t>)</a:t>
            </a:r>
          </a:p>
        </p:txBody>
      </p:sp>
      <p:sp>
        <p:nvSpPr>
          <p:cNvPr id="9267" name="Line 50">
            <a:extLst>
              <a:ext uri="{FF2B5EF4-FFF2-40B4-BE49-F238E27FC236}">
                <a16:creationId xmlns:a16="http://schemas.microsoft.com/office/drawing/2014/main" id="{9D130E2E-E380-4145-9F06-2A46684D9F5E}"/>
              </a:ext>
            </a:extLst>
          </p:cNvPr>
          <p:cNvSpPr>
            <a:spLocks noChangeShapeType="1"/>
          </p:cNvSpPr>
          <p:nvPr/>
        </p:nvSpPr>
        <p:spPr bwMode="auto">
          <a:xfrm flipV="1">
            <a:off x="4953000" y="1676400"/>
            <a:ext cx="1447800" cy="40386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IN"/>
          </a:p>
        </p:txBody>
      </p:sp>
      <p:sp>
        <p:nvSpPr>
          <p:cNvPr id="9268" name="Text Box 51">
            <a:extLst>
              <a:ext uri="{FF2B5EF4-FFF2-40B4-BE49-F238E27FC236}">
                <a16:creationId xmlns:a16="http://schemas.microsoft.com/office/drawing/2014/main" id="{A5AA33B3-E7E6-4623-A6FB-110D43A76064}"/>
              </a:ext>
            </a:extLst>
          </p:cNvPr>
          <p:cNvSpPr txBox="1">
            <a:spLocks noChangeArrowheads="1"/>
          </p:cNvSpPr>
          <p:nvPr/>
        </p:nvSpPr>
        <p:spPr bwMode="auto">
          <a:xfrm>
            <a:off x="7772400" y="3200401"/>
            <a:ext cx="2438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US" altLang="en-US"/>
          </a:p>
        </p:txBody>
      </p:sp>
      <p:sp>
        <p:nvSpPr>
          <p:cNvPr id="9269" name="Text Box 52">
            <a:extLst>
              <a:ext uri="{FF2B5EF4-FFF2-40B4-BE49-F238E27FC236}">
                <a16:creationId xmlns:a16="http://schemas.microsoft.com/office/drawing/2014/main" id="{5C3A4450-D94D-45A7-A5A1-D7D1955EAA07}"/>
              </a:ext>
            </a:extLst>
          </p:cNvPr>
          <p:cNvSpPr txBox="1">
            <a:spLocks noChangeArrowheads="1"/>
          </p:cNvSpPr>
          <p:nvPr/>
        </p:nvSpPr>
        <p:spPr bwMode="auto">
          <a:xfrm>
            <a:off x="7924800" y="3352801"/>
            <a:ext cx="22098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r>
              <a:rPr lang="en-US" altLang="en-US"/>
              <a:t>How would you classify this data?</a:t>
            </a:r>
          </a:p>
        </p:txBody>
      </p:sp>
      <p:pic>
        <p:nvPicPr>
          <p:cNvPr id="54" name="Picture 53">
            <a:extLst>
              <a:ext uri="{FF2B5EF4-FFF2-40B4-BE49-F238E27FC236}">
                <a16:creationId xmlns:a16="http://schemas.microsoft.com/office/drawing/2014/main" id="{B9864DA6-DB0C-4525-9E03-57F150870F38}"/>
              </a:ext>
            </a:extLst>
          </p:cNvPr>
          <p:cNvPicPr>
            <a:picLocks noChangeAspect="1"/>
          </p:cNvPicPr>
          <p:nvPr/>
        </p:nvPicPr>
        <p:blipFill>
          <a:blip r:embed="rId2"/>
          <a:stretch>
            <a:fillRect/>
          </a:stretch>
        </p:blipFill>
        <p:spPr>
          <a:xfrm>
            <a:off x="0" y="0"/>
            <a:ext cx="1348503" cy="1177781"/>
          </a:xfrm>
          <a:prstGeom prst="rect">
            <a:avLst/>
          </a:prstGeom>
        </p:spPr>
      </p:pic>
      <p:sp>
        <p:nvSpPr>
          <p:cNvPr id="55" name="TextBox 54">
            <a:extLst>
              <a:ext uri="{FF2B5EF4-FFF2-40B4-BE49-F238E27FC236}">
                <a16:creationId xmlns:a16="http://schemas.microsoft.com/office/drawing/2014/main" id="{50F6689D-0A60-4AC4-BCC3-2B9065EA201C}"/>
              </a:ext>
            </a:extLst>
          </p:cNvPr>
          <p:cNvSpPr txBox="1"/>
          <p:nvPr/>
        </p:nvSpPr>
        <p:spPr>
          <a:xfrm>
            <a:off x="3888510" y="6290588"/>
            <a:ext cx="3519054" cy="430887"/>
          </a:xfrm>
          <a:prstGeom prst="rect">
            <a:avLst/>
          </a:prstGeom>
          <a:noFill/>
        </p:spPr>
        <p:txBody>
          <a:bodyPr wrap="square">
            <a:spAutoFit/>
          </a:bodyPr>
          <a:lstStyle/>
          <a:p>
            <a:r>
              <a:rPr lang="en-US" altLang="en-US" sz="1100" dirty="0"/>
              <a:t>Courtesy: (1) http://www.cs.cmu.edu/~awm/tutorials</a:t>
            </a:r>
          </a:p>
          <a:p>
            <a:r>
              <a:rPr lang="en-US" altLang="en-US" sz="1100" dirty="0"/>
              <a:t>                   (2) Copyright © 2001, 2003, Andrew W. Moore</a:t>
            </a:r>
            <a:endParaRPr lang="en-IN"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34EB4AF-C059-46F8-95B6-56BB7A0D3CBB}"/>
              </a:ext>
            </a:extLst>
          </p:cNvPr>
          <p:cNvPicPr>
            <a:picLocks noChangeAspect="1"/>
          </p:cNvPicPr>
          <p:nvPr/>
        </p:nvPicPr>
        <p:blipFill>
          <a:blip r:embed="rId2"/>
          <a:stretch>
            <a:fillRect/>
          </a:stretch>
        </p:blipFill>
        <p:spPr>
          <a:xfrm>
            <a:off x="5" y="0"/>
            <a:ext cx="1348503" cy="1177781"/>
          </a:xfrm>
          <a:prstGeom prst="rect">
            <a:avLst/>
          </a:prstGeom>
        </p:spPr>
      </p:pic>
      <p:sp>
        <p:nvSpPr>
          <p:cNvPr id="6" name="Title 1">
            <a:extLst>
              <a:ext uri="{FF2B5EF4-FFF2-40B4-BE49-F238E27FC236}">
                <a16:creationId xmlns:a16="http://schemas.microsoft.com/office/drawing/2014/main" id="{B29937A1-9307-425E-92C7-34FF51E61BC9}"/>
              </a:ext>
            </a:extLst>
          </p:cNvPr>
          <p:cNvSpPr>
            <a:spLocks noGrp="1"/>
          </p:cNvSpPr>
          <p:nvPr>
            <p:ph type="ctrTitle"/>
          </p:nvPr>
        </p:nvSpPr>
        <p:spPr>
          <a:xfrm>
            <a:off x="1140691" y="136525"/>
            <a:ext cx="9910616" cy="780764"/>
          </a:xfrm>
        </p:spPr>
        <p:txBody>
          <a:bodyPr>
            <a:normAutofit/>
          </a:bodyPr>
          <a:lstStyle/>
          <a:p>
            <a:r>
              <a:rPr lang="en-IN" sz="5000" dirty="0">
                <a:solidFill>
                  <a:srgbClr val="FF0000"/>
                </a:solidFill>
                <a:latin typeface="Arial" panose="020B0604020202020204" pitchFamily="34" charset="0"/>
                <a:cs typeface="Arial" panose="020B0604020202020204" pitchFamily="34" charset="0"/>
              </a:rPr>
              <a:t>Course Introduction Continued.,</a:t>
            </a:r>
          </a:p>
        </p:txBody>
      </p:sp>
      <p:sp>
        <p:nvSpPr>
          <p:cNvPr id="4" name="Subtitle 2">
            <a:extLst>
              <a:ext uri="{FF2B5EF4-FFF2-40B4-BE49-F238E27FC236}">
                <a16:creationId xmlns:a16="http://schemas.microsoft.com/office/drawing/2014/main" id="{D49FE37A-C0D5-47D5-B95E-AB897578110F}"/>
              </a:ext>
            </a:extLst>
          </p:cNvPr>
          <p:cNvSpPr txBox="1">
            <a:spLocks/>
          </p:cNvSpPr>
          <p:nvPr/>
        </p:nvSpPr>
        <p:spPr>
          <a:xfrm>
            <a:off x="1076036" y="1135826"/>
            <a:ext cx="10039927" cy="5181847"/>
          </a:xfrm>
          <a:prstGeom prst="rect">
            <a:avLst/>
          </a:prstGeom>
        </p:spPr>
        <p:txBody>
          <a:bodyPr vert="horz" lIns="91440" tIns="45720" rIns="91440" bIns="45720" rtlCol="0">
            <a:normAutofit fontScale="77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IN" sz="2800" dirty="0">
                <a:solidFill>
                  <a:srgbClr val="C00000"/>
                </a:solidFill>
                <a:latin typeface="Arial" panose="020B0604020202020204" pitchFamily="34" charset="0"/>
                <a:cs typeface="Arial" panose="020B0604020202020204" pitchFamily="34" charset="0"/>
              </a:rPr>
              <a:t>Need for Artificial Neural Networks(ANN):</a:t>
            </a:r>
          </a:p>
          <a:p>
            <a:pPr algn="l"/>
            <a:endParaRPr lang="en-IN" sz="2800" baseline="-9000" dirty="0">
              <a:solidFill>
                <a:srgbClr val="C00000"/>
              </a:solidFill>
              <a:latin typeface="Arial" panose="020B0604020202020204" pitchFamily="34" charset="0"/>
              <a:cs typeface="Arial" panose="020B0604020202020204" pitchFamily="34" charset="0"/>
            </a:endParaRPr>
          </a:p>
          <a:p>
            <a:pPr marL="457200" indent="-457200" algn="l">
              <a:buFont typeface="Arial" panose="020B0604020202020204" pitchFamily="34" charset="0"/>
              <a:buChar char="•"/>
            </a:pPr>
            <a:r>
              <a:rPr lang="en-IN" sz="2600" dirty="0">
                <a:latin typeface="Arial" panose="020B0604020202020204" pitchFamily="34" charset="0"/>
                <a:cs typeface="Arial" panose="020B0604020202020204" pitchFamily="34" charset="0"/>
              </a:rPr>
              <a:t>To develop a Fault Tolerant System</a:t>
            </a:r>
          </a:p>
          <a:p>
            <a:pPr marL="457200" indent="-457200" algn="l">
              <a:buFont typeface="Arial" panose="020B0604020202020204" pitchFamily="34" charset="0"/>
              <a:buChar char="•"/>
            </a:pPr>
            <a:r>
              <a:rPr lang="en-IN" sz="2600" dirty="0">
                <a:latin typeface="Arial" panose="020B0604020202020204" pitchFamily="34" charset="0"/>
                <a:cs typeface="Arial" panose="020B0604020202020204" pitchFamily="34" charset="0"/>
              </a:rPr>
              <a:t>Ability to learn</a:t>
            </a:r>
          </a:p>
          <a:p>
            <a:pPr marL="457200" indent="-457200" algn="l">
              <a:buFont typeface="Arial" panose="020B0604020202020204" pitchFamily="34" charset="0"/>
              <a:buChar char="•"/>
            </a:pPr>
            <a:r>
              <a:rPr lang="en-IN" sz="2600" dirty="0">
                <a:latin typeface="Arial" panose="020B0604020202020204" pitchFamily="34" charset="0"/>
                <a:cs typeface="Arial" panose="020B0604020202020204" pitchFamily="34" charset="0"/>
              </a:rPr>
              <a:t>Ability to model Non Linear &amp; Complex problems</a:t>
            </a:r>
          </a:p>
          <a:p>
            <a:pPr marL="457200" indent="-457200" algn="l">
              <a:buFont typeface="Arial" panose="020B0604020202020204" pitchFamily="34" charset="0"/>
              <a:buChar char="•"/>
            </a:pPr>
            <a:r>
              <a:rPr lang="en-IN" sz="2600" dirty="0">
                <a:latin typeface="Arial" panose="020B0604020202020204" pitchFamily="34" charset="0"/>
                <a:cs typeface="Arial" panose="020B0604020202020204" pitchFamily="34" charset="0"/>
              </a:rPr>
              <a:t>To perform Regression analysis or  Function Approximation</a:t>
            </a:r>
          </a:p>
          <a:p>
            <a:pPr marL="457200" indent="-457200" algn="l">
              <a:buFont typeface="Arial" panose="020B0604020202020204" pitchFamily="34" charset="0"/>
              <a:buChar char="•"/>
            </a:pPr>
            <a:r>
              <a:rPr lang="en-IN" sz="2600" dirty="0">
                <a:latin typeface="Arial" panose="020B0604020202020204" pitchFamily="34" charset="0"/>
                <a:cs typeface="Arial" panose="020B0604020202020204" pitchFamily="34" charset="0"/>
              </a:rPr>
              <a:t>Classification and Clustering Analysis</a:t>
            </a:r>
          </a:p>
          <a:p>
            <a:pPr marL="457200" indent="-457200" algn="l">
              <a:buFont typeface="Arial" panose="020B0604020202020204" pitchFamily="34" charset="0"/>
              <a:buChar char="•"/>
            </a:pPr>
            <a:r>
              <a:rPr lang="en-IN" sz="2600" dirty="0">
                <a:latin typeface="Arial" panose="020B0604020202020204" pitchFamily="34" charset="0"/>
                <a:cs typeface="Arial" panose="020B0604020202020204" pitchFamily="34" charset="0"/>
              </a:rPr>
              <a:t>Data Analytics, Data Processing, Data Compression</a:t>
            </a:r>
          </a:p>
          <a:p>
            <a:pPr marL="457200" indent="-457200" algn="l">
              <a:buFont typeface="Arial" panose="020B0604020202020204" pitchFamily="34" charset="0"/>
              <a:buChar char="•"/>
            </a:pPr>
            <a:r>
              <a:rPr lang="en-IN" sz="2600" dirty="0">
                <a:latin typeface="Arial" panose="020B0604020202020204" pitchFamily="34" charset="0"/>
                <a:cs typeface="Arial" panose="020B0604020202020204" pitchFamily="34" charset="0"/>
              </a:rPr>
              <a:t>Robotics Path calculations</a:t>
            </a:r>
          </a:p>
          <a:p>
            <a:pPr marL="457200" indent="-457200" algn="l">
              <a:buFont typeface="Arial" panose="020B0604020202020204" pitchFamily="34" charset="0"/>
              <a:buChar char="•"/>
            </a:pPr>
            <a:r>
              <a:rPr lang="en-IN" sz="2600" dirty="0">
                <a:latin typeface="Arial" panose="020B0604020202020204" pitchFamily="34" charset="0"/>
                <a:cs typeface="Arial" panose="020B0604020202020204" pitchFamily="34" charset="0"/>
              </a:rPr>
              <a:t>Control / Process applications</a:t>
            </a:r>
          </a:p>
          <a:p>
            <a:pPr algn="l"/>
            <a:endParaRPr lang="en-IN" sz="2600" baseline="-6000" dirty="0">
              <a:latin typeface="Arial" panose="020B0604020202020204" pitchFamily="34" charset="0"/>
              <a:cs typeface="Arial" panose="020B0604020202020204" pitchFamily="34" charset="0"/>
            </a:endParaRPr>
          </a:p>
          <a:p>
            <a:pPr marL="457200" indent="-457200" algn="just">
              <a:buFont typeface="Wingdings" panose="05000000000000000000" pitchFamily="2" charset="2"/>
              <a:buChar char="ü"/>
            </a:pPr>
            <a:r>
              <a:rPr lang="en-IN" sz="2600" dirty="0">
                <a:latin typeface="Arial" panose="020B0604020202020204" pitchFamily="34" charset="0"/>
                <a:cs typeface="Arial" panose="020B0604020202020204" pitchFamily="34" charset="0"/>
              </a:rPr>
              <a:t>Artificial Neural Networks are mainly used for </a:t>
            </a:r>
            <a:r>
              <a:rPr lang="en-IN" sz="2600" dirty="0">
                <a:solidFill>
                  <a:srgbClr val="0070C0"/>
                </a:solidFill>
                <a:latin typeface="Arial" panose="020B0604020202020204" pitchFamily="34" charset="0"/>
                <a:cs typeface="Arial" panose="020B0604020202020204" pitchFamily="34" charset="0"/>
              </a:rPr>
              <a:t>Generalization</a:t>
            </a:r>
          </a:p>
          <a:p>
            <a:pPr marL="457200" indent="-457200" algn="just">
              <a:lnSpc>
                <a:spcPct val="170000"/>
              </a:lnSpc>
              <a:buFont typeface="Wingdings" panose="05000000000000000000" pitchFamily="2" charset="2"/>
              <a:buChar char="ü"/>
            </a:pPr>
            <a:r>
              <a:rPr lang="en-IN" sz="2600" dirty="0">
                <a:latin typeface="Arial" panose="020B0604020202020204" pitchFamily="34" charset="0"/>
                <a:cs typeface="Arial" panose="020B0604020202020204" pitchFamily="34" charset="0"/>
              </a:rPr>
              <a:t>Artificial Neural Networks is the main tool used in </a:t>
            </a:r>
            <a:r>
              <a:rPr lang="en-IN" sz="2600" dirty="0">
                <a:solidFill>
                  <a:srgbClr val="0070C0"/>
                </a:solidFill>
                <a:latin typeface="Arial" panose="020B0604020202020204" pitchFamily="34" charset="0"/>
                <a:cs typeface="Arial" panose="020B0604020202020204" pitchFamily="34" charset="0"/>
              </a:rPr>
              <a:t>Artificial Intelligence/Natural Language Processing etc.</a:t>
            </a:r>
          </a:p>
          <a:p>
            <a:pPr algn="just"/>
            <a:endParaRPr lang="en-IN" dirty="0">
              <a:solidFill>
                <a:srgbClr val="C00000"/>
              </a:solidFill>
            </a:endParaRPr>
          </a:p>
          <a:p>
            <a:pPr algn="l"/>
            <a:endParaRPr lang="en-IN" dirty="0">
              <a:solidFill>
                <a:srgbClr val="C00000"/>
              </a:solidFill>
            </a:endParaRPr>
          </a:p>
        </p:txBody>
      </p:sp>
      <p:sp>
        <p:nvSpPr>
          <p:cNvPr id="2" name="Slide Number Placeholder 1">
            <a:extLst>
              <a:ext uri="{FF2B5EF4-FFF2-40B4-BE49-F238E27FC236}">
                <a16:creationId xmlns:a16="http://schemas.microsoft.com/office/drawing/2014/main" id="{83AC80D8-E881-4D7D-8A75-840FD114F656}"/>
              </a:ext>
            </a:extLst>
          </p:cNvPr>
          <p:cNvSpPr>
            <a:spLocks noGrp="1"/>
          </p:cNvSpPr>
          <p:nvPr>
            <p:ph type="sldNum" sz="quarter" idx="12"/>
          </p:nvPr>
        </p:nvSpPr>
        <p:spPr/>
        <p:txBody>
          <a:bodyPr/>
          <a:lstStyle/>
          <a:p>
            <a:fld id="{CFB90EB3-43DD-4781-AA94-EC840833DA96}" type="slidenum">
              <a:rPr lang="en-IN" smtClean="0"/>
              <a:t>5</a:t>
            </a:fld>
            <a:endParaRPr lang="en-IN"/>
          </a:p>
        </p:txBody>
      </p:sp>
    </p:spTree>
    <p:extLst>
      <p:ext uri="{BB962C8B-B14F-4D97-AF65-F5344CB8AC3E}">
        <p14:creationId xmlns:p14="http://schemas.microsoft.com/office/powerpoint/2010/main" val="335622674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2">
            <a:extLst>
              <a:ext uri="{FF2B5EF4-FFF2-40B4-BE49-F238E27FC236}">
                <a16:creationId xmlns:a16="http://schemas.microsoft.com/office/drawing/2014/main" id="{0C437BAE-C9E8-4630-B2E5-A3F7A237BBB7}"/>
              </a:ext>
            </a:extLst>
          </p:cNvPr>
          <p:cNvSpPr>
            <a:spLocks noGrp="1" noChangeArrowheads="1"/>
          </p:cNvSpPr>
          <p:nvPr>
            <p:ph type="title"/>
          </p:nvPr>
        </p:nvSpPr>
        <p:spPr>
          <a:xfrm>
            <a:off x="1676400" y="304800"/>
            <a:ext cx="4648200" cy="685800"/>
          </a:xfrm>
        </p:spPr>
        <p:txBody>
          <a:bodyPr>
            <a:normAutofit fontScale="90000"/>
          </a:bodyPr>
          <a:lstStyle/>
          <a:p>
            <a:pPr eaLnBrk="1" hangingPunct="1"/>
            <a:r>
              <a:rPr lang="en-US" altLang="en-US"/>
              <a:t> Linear Classifiers</a:t>
            </a:r>
          </a:p>
        </p:txBody>
      </p:sp>
      <p:sp>
        <p:nvSpPr>
          <p:cNvPr id="10244" name="Rectangle 3">
            <a:extLst>
              <a:ext uri="{FF2B5EF4-FFF2-40B4-BE49-F238E27FC236}">
                <a16:creationId xmlns:a16="http://schemas.microsoft.com/office/drawing/2014/main" id="{672D3A23-933E-4909-8103-57FD3ED3568C}"/>
              </a:ext>
            </a:extLst>
          </p:cNvPr>
          <p:cNvSpPr>
            <a:spLocks noChangeArrowheads="1"/>
          </p:cNvSpPr>
          <p:nvPr/>
        </p:nvSpPr>
        <p:spPr bwMode="auto">
          <a:xfrm>
            <a:off x="6858000" y="776288"/>
            <a:ext cx="1600200" cy="654050"/>
          </a:xfrm>
          <a:prstGeom prst="rect">
            <a:avLst/>
          </a:prstGeom>
          <a:solidFill>
            <a:srgbClr val="FFCC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algn="ctr" eaLnBrk="1" hangingPunct="1"/>
            <a:r>
              <a:rPr lang="en-US" altLang="en-US" sz="3600" i="1"/>
              <a:t>f </a:t>
            </a:r>
            <a:r>
              <a:rPr lang="en-US" altLang="en-US"/>
              <a:t>        </a:t>
            </a:r>
          </a:p>
        </p:txBody>
      </p:sp>
      <p:sp>
        <p:nvSpPr>
          <p:cNvPr id="10245" name="Line 4">
            <a:extLst>
              <a:ext uri="{FF2B5EF4-FFF2-40B4-BE49-F238E27FC236}">
                <a16:creationId xmlns:a16="http://schemas.microsoft.com/office/drawing/2014/main" id="{68816A31-F221-4BBB-A20B-2B358F314F11}"/>
              </a:ext>
            </a:extLst>
          </p:cNvPr>
          <p:cNvSpPr>
            <a:spLocks noChangeShapeType="1"/>
          </p:cNvSpPr>
          <p:nvPr/>
        </p:nvSpPr>
        <p:spPr bwMode="auto">
          <a:xfrm>
            <a:off x="5486400" y="1066800"/>
            <a:ext cx="1371600"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IN"/>
          </a:p>
        </p:txBody>
      </p:sp>
      <p:sp>
        <p:nvSpPr>
          <p:cNvPr id="10246" name="Text Box 5">
            <a:extLst>
              <a:ext uri="{FF2B5EF4-FFF2-40B4-BE49-F238E27FC236}">
                <a16:creationId xmlns:a16="http://schemas.microsoft.com/office/drawing/2014/main" id="{0C070600-57DC-40E4-AB94-6454A4749304}"/>
              </a:ext>
            </a:extLst>
          </p:cNvPr>
          <p:cNvSpPr txBox="1">
            <a:spLocks noChangeArrowheads="1"/>
          </p:cNvSpPr>
          <p:nvPr/>
        </p:nvSpPr>
        <p:spPr bwMode="auto">
          <a:xfrm>
            <a:off x="5029200" y="762001"/>
            <a:ext cx="609600"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algn="ctr" eaLnBrk="1" hangingPunct="1"/>
            <a:r>
              <a:rPr lang="en-US" altLang="en-US" sz="2800" b="1" i="1"/>
              <a:t>x</a:t>
            </a:r>
          </a:p>
        </p:txBody>
      </p:sp>
      <p:sp>
        <p:nvSpPr>
          <p:cNvPr id="10247" name="Line 6">
            <a:extLst>
              <a:ext uri="{FF2B5EF4-FFF2-40B4-BE49-F238E27FC236}">
                <a16:creationId xmlns:a16="http://schemas.microsoft.com/office/drawing/2014/main" id="{858080E8-B953-41B8-AEFD-D33D0CEAFD40}"/>
              </a:ext>
            </a:extLst>
          </p:cNvPr>
          <p:cNvSpPr>
            <a:spLocks noChangeShapeType="1"/>
          </p:cNvSpPr>
          <p:nvPr/>
        </p:nvSpPr>
        <p:spPr bwMode="auto">
          <a:xfrm>
            <a:off x="7543800" y="381000"/>
            <a:ext cx="0" cy="38100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IN"/>
          </a:p>
        </p:txBody>
      </p:sp>
      <p:sp>
        <p:nvSpPr>
          <p:cNvPr id="10248" name="Text Box 7">
            <a:extLst>
              <a:ext uri="{FF2B5EF4-FFF2-40B4-BE49-F238E27FC236}">
                <a16:creationId xmlns:a16="http://schemas.microsoft.com/office/drawing/2014/main" id="{10F27C15-30DC-4CA9-A6E7-32C5F77F3B55}"/>
              </a:ext>
            </a:extLst>
          </p:cNvPr>
          <p:cNvSpPr txBox="1">
            <a:spLocks noChangeArrowheads="1"/>
          </p:cNvSpPr>
          <p:nvPr/>
        </p:nvSpPr>
        <p:spPr bwMode="auto">
          <a:xfrm>
            <a:off x="7315200" y="0"/>
            <a:ext cx="381000"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algn="ctr" eaLnBrk="1" hangingPunct="1"/>
            <a:r>
              <a:rPr lang="en-US" altLang="en-US" sz="3200">
                <a:solidFill>
                  <a:srgbClr val="00CC00"/>
                </a:solidFill>
                <a:latin typeface="Symbol" panose="05050102010706020507" pitchFamily="18" charset="2"/>
              </a:rPr>
              <a:t>a</a:t>
            </a:r>
          </a:p>
        </p:txBody>
      </p:sp>
      <p:sp>
        <p:nvSpPr>
          <p:cNvPr id="10249" name="Line 8">
            <a:extLst>
              <a:ext uri="{FF2B5EF4-FFF2-40B4-BE49-F238E27FC236}">
                <a16:creationId xmlns:a16="http://schemas.microsoft.com/office/drawing/2014/main" id="{550CF42C-CB26-44BE-8438-1B4317449238}"/>
              </a:ext>
            </a:extLst>
          </p:cNvPr>
          <p:cNvSpPr>
            <a:spLocks noChangeShapeType="1"/>
          </p:cNvSpPr>
          <p:nvPr/>
        </p:nvSpPr>
        <p:spPr bwMode="auto">
          <a:xfrm>
            <a:off x="8458200" y="1066800"/>
            <a:ext cx="1371600"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IN"/>
          </a:p>
        </p:txBody>
      </p:sp>
      <p:sp>
        <p:nvSpPr>
          <p:cNvPr id="10250" name="Text Box 9">
            <a:extLst>
              <a:ext uri="{FF2B5EF4-FFF2-40B4-BE49-F238E27FC236}">
                <a16:creationId xmlns:a16="http://schemas.microsoft.com/office/drawing/2014/main" id="{17F819B4-7DE6-4E06-998A-1FDDC29415FA}"/>
              </a:ext>
            </a:extLst>
          </p:cNvPr>
          <p:cNvSpPr txBox="1">
            <a:spLocks noChangeArrowheads="1"/>
          </p:cNvSpPr>
          <p:nvPr/>
        </p:nvSpPr>
        <p:spPr bwMode="auto">
          <a:xfrm>
            <a:off x="9829800" y="838200"/>
            <a:ext cx="838200"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spcBef>
                <a:spcPct val="20000"/>
              </a:spcBef>
            </a:pPr>
            <a:r>
              <a:rPr lang="en-US" altLang="en-US" sz="3200"/>
              <a:t>y</a:t>
            </a:r>
            <a:r>
              <a:rPr lang="en-US" altLang="en-US" sz="3200" baseline="30000"/>
              <a:t>est</a:t>
            </a:r>
          </a:p>
        </p:txBody>
      </p:sp>
      <p:sp>
        <p:nvSpPr>
          <p:cNvPr id="10251" name="Text Box 10">
            <a:extLst>
              <a:ext uri="{FF2B5EF4-FFF2-40B4-BE49-F238E27FC236}">
                <a16:creationId xmlns:a16="http://schemas.microsoft.com/office/drawing/2014/main" id="{C9D03B37-75B2-4D97-8356-9AFE71E609E7}"/>
              </a:ext>
            </a:extLst>
          </p:cNvPr>
          <p:cNvSpPr txBox="1">
            <a:spLocks noChangeArrowheads="1"/>
          </p:cNvSpPr>
          <p:nvPr/>
        </p:nvSpPr>
        <p:spPr bwMode="auto">
          <a:xfrm>
            <a:off x="2362200" y="1905001"/>
            <a:ext cx="1905000" cy="854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algn="ctr" eaLnBrk="1" hangingPunct="1"/>
            <a:r>
              <a:rPr lang="en-US" altLang="en-US"/>
              <a:t>denotes +1</a:t>
            </a:r>
          </a:p>
          <a:p>
            <a:pPr algn="ctr" eaLnBrk="1" hangingPunct="1"/>
            <a:r>
              <a:rPr lang="en-US" altLang="en-US"/>
              <a:t>denotes -1</a:t>
            </a:r>
          </a:p>
        </p:txBody>
      </p:sp>
      <p:sp>
        <p:nvSpPr>
          <p:cNvPr id="10252" name="Oval 11">
            <a:extLst>
              <a:ext uri="{FF2B5EF4-FFF2-40B4-BE49-F238E27FC236}">
                <a16:creationId xmlns:a16="http://schemas.microsoft.com/office/drawing/2014/main" id="{E94D67D6-769F-4C37-B2BA-8DF2065541BF}"/>
              </a:ext>
            </a:extLst>
          </p:cNvPr>
          <p:cNvSpPr>
            <a:spLocks noChangeAspect="1" noChangeArrowheads="1"/>
          </p:cNvSpPr>
          <p:nvPr/>
        </p:nvSpPr>
        <p:spPr bwMode="auto">
          <a:xfrm rot="4777107">
            <a:off x="2439194" y="2056607"/>
            <a:ext cx="58738" cy="603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10253" name="Oval 12">
            <a:extLst>
              <a:ext uri="{FF2B5EF4-FFF2-40B4-BE49-F238E27FC236}">
                <a16:creationId xmlns:a16="http://schemas.microsoft.com/office/drawing/2014/main" id="{F364182A-2B9B-48F5-B47B-CB91AE139421}"/>
              </a:ext>
            </a:extLst>
          </p:cNvPr>
          <p:cNvSpPr>
            <a:spLocks noChangeAspect="1" noChangeArrowheads="1"/>
          </p:cNvSpPr>
          <p:nvPr/>
        </p:nvSpPr>
        <p:spPr bwMode="auto">
          <a:xfrm rot="5895381">
            <a:off x="2439988" y="2513013"/>
            <a:ext cx="50800"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10254" name="Line 13">
            <a:extLst>
              <a:ext uri="{FF2B5EF4-FFF2-40B4-BE49-F238E27FC236}">
                <a16:creationId xmlns:a16="http://schemas.microsoft.com/office/drawing/2014/main" id="{6F2D3804-9714-44FB-919F-F98A5302D1E3}"/>
              </a:ext>
            </a:extLst>
          </p:cNvPr>
          <p:cNvSpPr>
            <a:spLocks noChangeShapeType="1"/>
          </p:cNvSpPr>
          <p:nvPr/>
        </p:nvSpPr>
        <p:spPr bwMode="auto">
          <a:xfrm>
            <a:off x="4114800" y="2209800"/>
            <a:ext cx="0" cy="3505200"/>
          </a:xfrm>
          <a:prstGeom prst="line">
            <a:avLst/>
          </a:prstGeom>
          <a:noFill/>
          <a:ln w="381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IN"/>
          </a:p>
        </p:txBody>
      </p:sp>
      <p:sp>
        <p:nvSpPr>
          <p:cNvPr id="10255" name="Line 14">
            <a:extLst>
              <a:ext uri="{FF2B5EF4-FFF2-40B4-BE49-F238E27FC236}">
                <a16:creationId xmlns:a16="http://schemas.microsoft.com/office/drawing/2014/main" id="{6075B2C3-B7AF-43EE-93EB-17E593F7FE8A}"/>
              </a:ext>
            </a:extLst>
          </p:cNvPr>
          <p:cNvSpPr>
            <a:spLocks noChangeShapeType="1"/>
          </p:cNvSpPr>
          <p:nvPr/>
        </p:nvSpPr>
        <p:spPr bwMode="auto">
          <a:xfrm flipV="1">
            <a:off x="3962400" y="5562600"/>
            <a:ext cx="3657600" cy="0"/>
          </a:xfrm>
          <a:prstGeom prst="line">
            <a:avLst/>
          </a:prstGeom>
          <a:noFill/>
          <a:ln w="381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IN"/>
          </a:p>
        </p:txBody>
      </p:sp>
      <p:sp>
        <p:nvSpPr>
          <p:cNvPr id="10256" name="Oval 15">
            <a:extLst>
              <a:ext uri="{FF2B5EF4-FFF2-40B4-BE49-F238E27FC236}">
                <a16:creationId xmlns:a16="http://schemas.microsoft.com/office/drawing/2014/main" id="{3ACCBDEB-7FC7-4568-8101-C8E2D1EC455B}"/>
              </a:ext>
            </a:extLst>
          </p:cNvPr>
          <p:cNvSpPr>
            <a:spLocks noChangeAspect="1" noChangeArrowheads="1"/>
          </p:cNvSpPr>
          <p:nvPr/>
        </p:nvSpPr>
        <p:spPr bwMode="auto">
          <a:xfrm>
            <a:off x="5241926" y="5032376"/>
            <a:ext cx="60325" cy="476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10257" name="Oval 16">
            <a:extLst>
              <a:ext uri="{FF2B5EF4-FFF2-40B4-BE49-F238E27FC236}">
                <a16:creationId xmlns:a16="http://schemas.microsoft.com/office/drawing/2014/main" id="{30ED3E80-20DF-4777-BB3C-ADBD1FC01D6C}"/>
              </a:ext>
            </a:extLst>
          </p:cNvPr>
          <p:cNvSpPr>
            <a:spLocks noChangeAspect="1" noChangeArrowheads="1"/>
          </p:cNvSpPr>
          <p:nvPr/>
        </p:nvSpPr>
        <p:spPr bwMode="auto">
          <a:xfrm>
            <a:off x="4010026" y="3903664"/>
            <a:ext cx="60325" cy="476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10258" name="Oval 17">
            <a:extLst>
              <a:ext uri="{FF2B5EF4-FFF2-40B4-BE49-F238E27FC236}">
                <a16:creationId xmlns:a16="http://schemas.microsoft.com/office/drawing/2014/main" id="{0FCFD028-E867-4D53-AB2E-E3A0BBC64B10}"/>
              </a:ext>
            </a:extLst>
          </p:cNvPr>
          <p:cNvSpPr>
            <a:spLocks noChangeAspect="1" noChangeArrowheads="1"/>
          </p:cNvSpPr>
          <p:nvPr/>
        </p:nvSpPr>
        <p:spPr bwMode="auto">
          <a:xfrm>
            <a:off x="5864226" y="2814639"/>
            <a:ext cx="60325" cy="476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10259" name="Oval 18">
            <a:extLst>
              <a:ext uri="{FF2B5EF4-FFF2-40B4-BE49-F238E27FC236}">
                <a16:creationId xmlns:a16="http://schemas.microsoft.com/office/drawing/2014/main" id="{E2EADACB-91B1-4B0C-8DD6-548C56EE20C0}"/>
              </a:ext>
            </a:extLst>
          </p:cNvPr>
          <p:cNvSpPr>
            <a:spLocks noChangeAspect="1" noChangeArrowheads="1"/>
          </p:cNvSpPr>
          <p:nvPr/>
        </p:nvSpPr>
        <p:spPr bwMode="auto">
          <a:xfrm>
            <a:off x="5927726" y="3635376"/>
            <a:ext cx="60325" cy="476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10260" name="Oval 19">
            <a:extLst>
              <a:ext uri="{FF2B5EF4-FFF2-40B4-BE49-F238E27FC236}">
                <a16:creationId xmlns:a16="http://schemas.microsoft.com/office/drawing/2014/main" id="{C6F44EC6-DFD9-4BAB-89B6-E30650346870}"/>
              </a:ext>
            </a:extLst>
          </p:cNvPr>
          <p:cNvSpPr>
            <a:spLocks noChangeAspect="1" noChangeArrowheads="1"/>
          </p:cNvSpPr>
          <p:nvPr/>
        </p:nvSpPr>
        <p:spPr bwMode="auto">
          <a:xfrm>
            <a:off x="4933951" y="2663825"/>
            <a:ext cx="60325" cy="50800"/>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10261" name="Oval 20">
            <a:extLst>
              <a:ext uri="{FF2B5EF4-FFF2-40B4-BE49-F238E27FC236}">
                <a16:creationId xmlns:a16="http://schemas.microsoft.com/office/drawing/2014/main" id="{9FFEA54E-8CF7-4879-83F5-F12A5858B635}"/>
              </a:ext>
            </a:extLst>
          </p:cNvPr>
          <p:cNvSpPr>
            <a:spLocks noChangeAspect="1" noChangeArrowheads="1"/>
          </p:cNvSpPr>
          <p:nvPr/>
        </p:nvSpPr>
        <p:spPr bwMode="auto">
          <a:xfrm>
            <a:off x="5410201" y="3733801"/>
            <a:ext cx="53975" cy="476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10262" name="Oval 21">
            <a:extLst>
              <a:ext uri="{FF2B5EF4-FFF2-40B4-BE49-F238E27FC236}">
                <a16:creationId xmlns:a16="http://schemas.microsoft.com/office/drawing/2014/main" id="{BA93D44A-0BAE-42AB-818D-6DA255325704}"/>
              </a:ext>
            </a:extLst>
          </p:cNvPr>
          <p:cNvSpPr>
            <a:spLocks noChangeAspect="1" noChangeArrowheads="1"/>
          </p:cNvSpPr>
          <p:nvPr/>
        </p:nvSpPr>
        <p:spPr bwMode="auto">
          <a:xfrm>
            <a:off x="4572001" y="3124200"/>
            <a:ext cx="60325" cy="5873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10263" name="Oval 22">
            <a:extLst>
              <a:ext uri="{FF2B5EF4-FFF2-40B4-BE49-F238E27FC236}">
                <a16:creationId xmlns:a16="http://schemas.microsoft.com/office/drawing/2014/main" id="{7C858701-988E-49D3-BDAD-45D650D94C11}"/>
              </a:ext>
            </a:extLst>
          </p:cNvPr>
          <p:cNvSpPr>
            <a:spLocks noChangeAspect="1" noChangeArrowheads="1"/>
          </p:cNvSpPr>
          <p:nvPr/>
        </p:nvSpPr>
        <p:spPr bwMode="auto">
          <a:xfrm>
            <a:off x="6629401" y="4114800"/>
            <a:ext cx="60325" cy="508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10264" name="Oval 23">
            <a:extLst>
              <a:ext uri="{FF2B5EF4-FFF2-40B4-BE49-F238E27FC236}">
                <a16:creationId xmlns:a16="http://schemas.microsoft.com/office/drawing/2014/main" id="{C111EE0A-06AD-4F00-ABD8-33A9D35E047F}"/>
              </a:ext>
            </a:extLst>
          </p:cNvPr>
          <p:cNvSpPr>
            <a:spLocks noChangeAspect="1" noChangeArrowheads="1"/>
          </p:cNvSpPr>
          <p:nvPr/>
        </p:nvSpPr>
        <p:spPr bwMode="auto">
          <a:xfrm rot="20481726">
            <a:off x="5411789" y="4443414"/>
            <a:ext cx="53975" cy="476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10265" name="Oval 24">
            <a:extLst>
              <a:ext uri="{FF2B5EF4-FFF2-40B4-BE49-F238E27FC236}">
                <a16:creationId xmlns:a16="http://schemas.microsoft.com/office/drawing/2014/main" id="{57F0260C-F7F1-4381-9AB7-7EAC4C0F86D1}"/>
              </a:ext>
            </a:extLst>
          </p:cNvPr>
          <p:cNvSpPr>
            <a:spLocks noChangeAspect="1" noChangeArrowheads="1"/>
          </p:cNvSpPr>
          <p:nvPr/>
        </p:nvSpPr>
        <p:spPr bwMode="auto">
          <a:xfrm rot="20481726">
            <a:off x="7527926" y="3228975"/>
            <a:ext cx="60325" cy="508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10266" name="Oval 25">
            <a:extLst>
              <a:ext uri="{FF2B5EF4-FFF2-40B4-BE49-F238E27FC236}">
                <a16:creationId xmlns:a16="http://schemas.microsoft.com/office/drawing/2014/main" id="{E25C9671-BCB9-418F-B6E4-408CB75E9344}"/>
              </a:ext>
            </a:extLst>
          </p:cNvPr>
          <p:cNvSpPr>
            <a:spLocks noChangeAspect="1" noChangeArrowheads="1"/>
          </p:cNvSpPr>
          <p:nvPr/>
        </p:nvSpPr>
        <p:spPr bwMode="auto">
          <a:xfrm rot="20481726">
            <a:off x="6819901" y="4545013"/>
            <a:ext cx="60325" cy="508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10267" name="Oval 26">
            <a:extLst>
              <a:ext uri="{FF2B5EF4-FFF2-40B4-BE49-F238E27FC236}">
                <a16:creationId xmlns:a16="http://schemas.microsoft.com/office/drawing/2014/main" id="{380EAB5A-047B-43DD-8D94-1708C337A8B3}"/>
              </a:ext>
            </a:extLst>
          </p:cNvPr>
          <p:cNvSpPr>
            <a:spLocks noChangeAspect="1" noChangeArrowheads="1"/>
          </p:cNvSpPr>
          <p:nvPr/>
        </p:nvSpPr>
        <p:spPr bwMode="auto">
          <a:xfrm rot="20481726">
            <a:off x="4648201" y="2667000"/>
            <a:ext cx="60325" cy="50800"/>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10268" name="Oval 27">
            <a:extLst>
              <a:ext uri="{FF2B5EF4-FFF2-40B4-BE49-F238E27FC236}">
                <a16:creationId xmlns:a16="http://schemas.microsoft.com/office/drawing/2014/main" id="{1C5875EC-F52A-4F11-9016-3DDC6F6A90C0}"/>
              </a:ext>
            </a:extLst>
          </p:cNvPr>
          <p:cNvSpPr>
            <a:spLocks noChangeAspect="1" noChangeArrowheads="1"/>
          </p:cNvSpPr>
          <p:nvPr/>
        </p:nvSpPr>
        <p:spPr bwMode="auto">
          <a:xfrm rot="20481726">
            <a:off x="6235701" y="3584575"/>
            <a:ext cx="60325" cy="508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10269" name="Oval 28">
            <a:extLst>
              <a:ext uri="{FF2B5EF4-FFF2-40B4-BE49-F238E27FC236}">
                <a16:creationId xmlns:a16="http://schemas.microsoft.com/office/drawing/2014/main" id="{921CF020-CBA3-4295-BF51-F2E4D065D235}"/>
              </a:ext>
            </a:extLst>
          </p:cNvPr>
          <p:cNvSpPr>
            <a:spLocks noChangeAspect="1" noChangeArrowheads="1"/>
          </p:cNvSpPr>
          <p:nvPr/>
        </p:nvSpPr>
        <p:spPr bwMode="auto">
          <a:xfrm rot="20481726">
            <a:off x="7391401" y="4495801"/>
            <a:ext cx="60325" cy="476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10270" name="Oval 29">
            <a:extLst>
              <a:ext uri="{FF2B5EF4-FFF2-40B4-BE49-F238E27FC236}">
                <a16:creationId xmlns:a16="http://schemas.microsoft.com/office/drawing/2014/main" id="{2B1080BC-8A8A-4DE1-A9BE-DE9C7D88560E}"/>
              </a:ext>
            </a:extLst>
          </p:cNvPr>
          <p:cNvSpPr>
            <a:spLocks noChangeAspect="1" noChangeArrowheads="1"/>
          </p:cNvSpPr>
          <p:nvPr/>
        </p:nvSpPr>
        <p:spPr bwMode="auto">
          <a:xfrm rot="20481726">
            <a:off x="4638676" y="3640139"/>
            <a:ext cx="60325" cy="476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10271" name="Oval 30">
            <a:extLst>
              <a:ext uri="{FF2B5EF4-FFF2-40B4-BE49-F238E27FC236}">
                <a16:creationId xmlns:a16="http://schemas.microsoft.com/office/drawing/2014/main" id="{E1CA90DB-DA69-40B0-A88D-332420641D8A}"/>
              </a:ext>
            </a:extLst>
          </p:cNvPr>
          <p:cNvSpPr>
            <a:spLocks noChangeAspect="1" noChangeArrowheads="1"/>
          </p:cNvSpPr>
          <p:nvPr/>
        </p:nvSpPr>
        <p:spPr bwMode="auto">
          <a:xfrm rot="5895381">
            <a:off x="5391151" y="3057526"/>
            <a:ext cx="47625" cy="5397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10272" name="Oval 31">
            <a:extLst>
              <a:ext uri="{FF2B5EF4-FFF2-40B4-BE49-F238E27FC236}">
                <a16:creationId xmlns:a16="http://schemas.microsoft.com/office/drawing/2014/main" id="{DD23FDC9-6A1E-434C-BA3E-976C0F8C71F5}"/>
              </a:ext>
            </a:extLst>
          </p:cNvPr>
          <p:cNvSpPr>
            <a:spLocks noChangeAspect="1" noChangeArrowheads="1"/>
          </p:cNvSpPr>
          <p:nvPr/>
        </p:nvSpPr>
        <p:spPr bwMode="auto">
          <a:xfrm rot="5895381">
            <a:off x="5660232" y="5242720"/>
            <a:ext cx="55563" cy="603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10273" name="Oval 32">
            <a:extLst>
              <a:ext uri="{FF2B5EF4-FFF2-40B4-BE49-F238E27FC236}">
                <a16:creationId xmlns:a16="http://schemas.microsoft.com/office/drawing/2014/main" id="{F1F8BA6B-2A40-4EE2-BFAC-A1F15FCE2C60}"/>
              </a:ext>
            </a:extLst>
          </p:cNvPr>
          <p:cNvSpPr>
            <a:spLocks noChangeAspect="1" noChangeArrowheads="1"/>
          </p:cNvSpPr>
          <p:nvPr/>
        </p:nvSpPr>
        <p:spPr bwMode="auto">
          <a:xfrm rot="5895381">
            <a:off x="4638676" y="4098926"/>
            <a:ext cx="47625" cy="603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10274" name="Oval 33">
            <a:extLst>
              <a:ext uri="{FF2B5EF4-FFF2-40B4-BE49-F238E27FC236}">
                <a16:creationId xmlns:a16="http://schemas.microsoft.com/office/drawing/2014/main" id="{156EF662-FBA0-4F97-AC0C-B5572AF50756}"/>
              </a:ext>
            </a:extLst>
          </p:cNvPr>
          <p:cNvSpPr>
            <a:spLocks noChangeAspect="1" noChangeArrowheads="1"/>
          </p:cNvSpPr>
          <p:nvPr/>
        </p:nvSpPr>
        <p:spPr bwMode="auto">
          <a:xfrm rot="5895381">
            <a:off x="5867401" y="2393951"/>
            <a:ext cx="47625" cy="5397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10275" name="Oval 34">
            <a:extLst>
              <a:ext uri="{FF2B5EF4-FFF2-40B4-BE49-F238E27FC236}">
                <a16:creationId xmlns:a16="http://schemas.microsoft.com/office/drawing/2014/main" id="{637EFE1B-9A15-4581-9ED3-5910FD14CAD1}"/>
              </a:ext>
            </a:extLst>
          </p:cNvPr>
          <p:cNvSpPr>
            <a:spLocks noChangeAspect="1" noChangeArrowheads="1"/>
          </p:cNvSpPr>
          <p:nvPr/>
        </p:nvSpPr>
        <p:spPr bwMode="auto">
          <a:xfrm rot="5895381">
            <a:off x="6828633" y="4144170"/>
            <a:ext cx="58737" cy="603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10276" name="Oval 35">
            <a:extLst>
              <a:ext uri="{FF2B5EF4-FFF2-40B4-BE49-F238E27FC236}">
                <a16:creationId xmlns:a16="http://schemas.microsoft.com/office/drawing/2014/main" id="{6F8688F6-75F0-4A88-941E-688244329B26}"/>
              </a:ext>
            </a:extLst>
          </p:cNvPr>
          <p:cNvSpPr>
            <a:spLocks noChangeAspect="1" noChangeArrowheads="1"/>
          </p:cNvSpPr>
          <p:nvPr/>
        </p:nvSpPr>
        <p:spPr bwMode="auto">
          <a:xfrm rot="5895381">
            <a:off x="5894389" y="4079876"/>
            <a:ext cx="47625"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10277" name="Oval 36">
            <a:extLst>
              <a:ext uri="{FF2B5EF4-FFF2-40B4-BE49-F238E27FC236}">
                <a16:creationId xmlns:a16="http://schemas.microsoft.com/office/drawing/2014/main" id="{70DE81CA-03C6-4F0A-80B3-691D3902452E}"/>
              </a:ext>
            </a:extLst>
          </p:cNvPr>
          <p:cNvSpPr>
            <a:spLocks noChangeAspect="1" noChangeArrowheads="1"/>
          </p:cNvSpPr>
          <p:nvPr/>
        </p:nvSpPr>
        <p:spPr bwMode="auto">
          <a:xfrm rot="5895381">
            <a:off x="7143751" y="3365501"/>
            <a:ext cx="47625"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10278" name="Oval 37">
            <a:extLst>
              <a:ext uri="{FF2B5EF4-FFF2-40B4-BE49-F238E27FC236}">
                <a16:creationId xmlns:a16="http://schemas.microsoft.com/office/drawing/2014/main" id="{C8B2269C-3B76-4540-99AF-1D5B0E14B24E}"/>
              </a:ext>
            </a:extLst>
          </p:cNvPr>
          <p:cNvSpPr>
            <a:spLocks noChangeAspect="1" noChangeArrowheads="1"/>
          </p:cNvSpPr>
          <p:nvPr/>
        </p:nvSpPr>
        <p:spPr bwMode="auto">
          <a:xfrm rot="5895381">
            <a:off x="4611689" y="2346326"/>
            <a:ext cx="47625" cy="603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10279" name="Oval 38">
            <a:extLst>
              <a:ext uri="{FF2B5EF4-FFF2-40B4-BE49-F238E27FC236}">
                <a16:creationId xmlns:a16="http://schemas.microsoft.com/office/drawing/2014/main" id="{259B4A76-DA3D-4995-AD1E-DFE0ABC06C1A}"/>
              </a:ext>
            </a:extLst>
          </p:cNvPr>
          <p:cNvSpPr>
            <a:spLocks noChangeAspect="1" noChangeArrowheads="1"/>
          </p:cNvSpPr>
          <p:nvPr/>
        </p:nvSpPr>
        <p:spPr bwMode="auto">
          <a:xfrm rot="5895381">
            <a:off x="6784976" y="3273426"/>
            <a:ext cx="47625"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10280" name="Oval 39">
            <a:extLst>
              <a:ext uri="{FF2B5EF4-FFF2-40B4-BE49-F238E27FC236}">
                <a16:creationId xmlns:a16="http://schemas.microsoft.com/office/drawing/2014/main" id="{57B33238-9671-4FAA-A0EB-F4ECF01F8EDC}"/>
              </a:ext>
            </a:extLst>
          </p:cNvPr>
          <p:cNvSpPr>
            <a:spLocks noChangeAspect="1" noChangeArrowheads="1"/>
          </p:cNvSpPr>
          <p:nvPr/>
        </p:nvSpPr>
        <p:spPr bwMode="auto">
          <a:xfrm rot="5895381">
            <a:off x="6641308" y="4718845"/>
            <a:ext cx="58737"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10281" name="Oval 40">
            <a:extLst>
              <a:ext uri="{FF2B5EF4-FFF2-40B4-BE49-F238E27FC236}">
                <a16:creationId xmlns:a16="http://schemas.microsoft.com/office/drawing/2014/main" id="{BD9E239A-19D1-4A3E-8C0F-7E4A98B7FE57}"/>
              </a:ext>
            </a:extLst>
          </p:cNvPr>
          <p:cNvSpPr>
            <a:spLocks noChangeAspect="1" noChangeArrowheads="1"/>
          </p:cNvSpPr>
          <p:nvPr/>
        </p:nvSpPr>
        <p:spPr bwMode="auto">
          <a:xfrm rot="4777107">
            <a:off x="5022058" y="3534570"/>
            <a:ext cx="58737" cy="603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10282" name="Oval 41">
            <a:extLst>
              <a:ext uri="{FF2B5EF4-FFF2-40B4-BE49-F238E27FC236}">
                <a16:creationId xmlns:a16="http://schemas.microsoft.com/office/drawing/2014/main" id="{880F494A-E0FE-40F6-BE9A-C9474285CAEB}"/>
              </a:ext>
            </a:extLst>
          </p:cNvPr>
          <p:cNvSpPr>
            <a:spLocks noChangeAspect="1" noChangeArrowheads="1"/>
          </p:cNvSpPr>
          <p:nvPr/>
        </p:nvSpPr>
        <p:spPr bwMode="auto">
          <a:xfrm rot="4777107">
            <a:off x="6175376" y="5254626"/>
            <a:ext cx="47625"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10283" name="Oval 42">
            <a:extLst>
              <a:ext uri="{FF2B5EF4-FFF2-40B4-BE49-F238E27FC236}">
                <a16:creationId xmlns:a16="http://schemas.microsoft.com/office/drawing/2014/main" id="{E7C5B4C9-DFD0-4F4D-99A4-127CC147E15D}"/>
              </a:ext>
            </a:extLst>
          </p:cNvPr>
          <p:cNvSpPr>
            <a:spLocks noChangeAspect="1" noChangeArrowheads="1"/>
          </p:cNvSpPr>
          <p:nvPr/>
        </p:nvSpPr>
        <p:spPr bwMode="auto">
          <a:xfrm rot="4777107">
            <a:off x="5870576" y="4873626"/>
            <a:ext cx="47625"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10284" name="Oval 43">
            <a:extLst>
              <a:ext uri="{FF2B5EF4-FFF2-40B4-BE49-F238E27FC236}">
                <a16:creationId xmlns:a16="http://schemas.microsoft.com/office/drawing/2014/main" id="{8EFDBA21-BB3D-490F-B11F-915FE1E83269}"/>
              </a:ext>
            </a:extLst>
          </p:cNvPr>
          <p:cNvSpPr>
            <a:spLocks noChangeAspect="1" noChangeArrowheads="1"/>
          </p:cNvSpPr>
          <p:nvPr/>
        </p:nvSpPr>
        <p:spPr bwMode="auto">
          <a:xfrm rot="4777107">
            <a:off x="4341019" y="3736182"/>
            <a:ext cx="58738" cy="5397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10285" name="Oval 44">
            <a:extLst>
              <a:ext uri="{FF2B5EF4-FFF2-40B4-BE49-F238E27FC236}">
                <a16:creationId xmlns:a16="http://schemas.microsoft.com/office/drawing/2014/main" id="{510603B3-9346-4B5C-A193-F777E315371E}"/>
              </a:ext>
            </a:extLst>
          </p:cNvPr>
          <p:cNvSpPr>
            <a:spLocks noChangeAspect="1" noChangeArrowheads="1"/>
          </p:cNvSpPr>
          <p:nvPr/>
        </p:nvSpPr>
        <p:spPr bwMode="auto">
          <a:xfrm rot="4777107">
            <a:off x="5237163" y="2776538"/>
            <a:ext cx="50800" cy="5397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10286" name="Oval 45">
            <a:extLst>
              <a:ext uri="{FF2B5EF4-FFF2-40B4-BE49-F238E27FC236}">
                <a16:creationId xmlns:a16="http://schemas.microsoft.com/office/drawing/2014/main" id="{9C46A125-EF30-477B-AEDF-753D7B16A522}"/>
              </a:ext>
            </a:extLst>
          </p:cNvPr>
          <p:cNvSpPr>
            <a:spLocks noChangeAspect="1" noChangeArrowheads="1"/>
          </p:cNvSpPr>
          <p:nvPr/>
        </p:nvSpPr>
        <p:spPr bwMode="auto">
          <a:xfrm rot="4777107">
            <a:off x="5880101" y="4364038"/>
            <a:ext cx="50800" cy="603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10287" name="Oval 46">
            <a:extLst>
              <a:ext uri="{FF2B5EF4-FFF2-40B4-BE49-F238E27FC236}">
                <a16:creationId xmlns:a16="http://schemas.microsoft.com/office/drawing/2014/main" id="{69D9D2C0-C8F5-4C0A-9F86-559A7C2FEEBF}"/>
              </a:ext>
            </a:extLst>
          </p:cNvPr>
          <p:cNvSpPr>
            <a:spLocks noChangeAspect="1" noChangeArrowheads="1"/>
          </p:cNvSpPr>
          <p:nvPr/>
        </p:nvSpPr>
        <p:spPr bwMode="auto">
          <a:xfrm rot="4777107">
            <a:off x="4028282" y="3082132"/>
            <a:ext cx="58738" cy="603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10288" name="Oval 47">
            <a:extLst>
              <a:ext uri="{FF2B5EF4-FFF2-40B4-BE49-F238E27FC236}">
                <a16:creationId xmlns:a16="http://schemas.microsoft.com/office/drawing/2014/main" id="{B3A9D01B-BBB5-4478-B9DD-D4A9F8EF50DD}"/>
              </a:ext>
            </a:extLst>
          </p:cNvPr>
          <p:cNvSpPr>
            <a:spLocks noChangeAspect="1" noChangeArrowheads="1"/>
          </p:cNvSpPr>
          <p:nvPr/>
        </p:nvSpPr>
        <p:spPr bwMode="auto">
          <a:xfrm rot="4777107">
            <a:off x="5461795" y="5049045"/>
            <a:ext cx="55563" cy="603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10289" name="Oval 48">
            <a:extLst>
              <a:ext uri="{FF2B5EF4-FFF2-40B4-BE49-F238E27FC236}">
                <a16:creationId xmlns:a16="http://schemas.microsoft.com/office/drawing/2014/main" id="{E2F465EB-0B5C-46AC-98F0-EE07A2B0F074}"/>
              </a:ext>
            </a:extLst>
          </p:cNvPr>
          <p:cNvSpPr>
            <a:spLocks noChangeAspect="1" noChangeArrowheads="1"/>
          </p:cNvSpPr>
          <p:nvPr/>
        </p:nvSpPr>
        <p:spPr bwMode="auto">
          <a:xfrm rot="4777107">
            <a:off x="6827838" y="4756151"/>
            <a:ext cx="50800" cy="603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10290" name="Text Box 49">
            <a:extLst>
              <a:ext uri="{FF2B5EF4-FFF2-40B4-BE49-F238E27FC236}">
                <a16:creationId xmlns:a16="http://schemas.microsoft.com/office/drawing/2014/main" id="{F5809964-AC56-4D22-AAAE-622B14671C61}"/>
              </a:ext>
            </a:extLst>
          </p:cNvPr>
          <p:cNvSpPr txBox="1">
            <a:spLocks noChangeArrowheads="1"/>
          </p:cNvSpPr>
          <p:nvPr/>
        </p:nvSpPr>
        <p:spPr bwMode="auto">
          <a:xfrm>
            <a:off x="7010400" y="1676401"/>
            <a:ext cx="320040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algn="ctr" eaLnBrk="1" hangingPunct="1"/>
            <a:r>
              <a:rPr lang="en-US" altLang="en-US" b="1" i="1"/>
              <a:t>f</a:t>
            </a:r>
            <a:r>
              <a:rPr lang="en-US" altLang="en-US" i="1"/>
              <a:t>(</a:t>
            </a:r>
            <a:r>
              <a:rPr lang="en-US" altLang="en-US" b="1" i="1"/>
              <a:t>x</a:t>
            </a:r>
            <a:r>
              <a:rPr lang="en-US" altLang="en-US" i="1"/>
              <a:t>,</a:t>
            </a:r>
            <a:r>
              <a:rPr lang="en-US" altLang="en-US" b="1" i="1">
                <a:solidFill>
                  <a:srgbClr val="00CC00"/>
                </a:solidFill>
              </a:rPr>
              <a:t>w</a:t>
            </a:r>
            <a:r>
              <a:rPr lang="en-US" altLang="en-US" i="1">
                <a:solidFill>
                  <a:srgbClr val="00CC00"/>
                </a:solidFill>
              </a:rPr>
              <a:t>,b</a:t>
            </a:r>
            <a:r>
              <a:rPr lang="en-US" altLang="en-US" i="1"/>
              <a:t>) = sign(</a:t>
            </a:r>
            <a:r>
              <a:rPr lang="en-US" altLang="en-US" b="1" i="1">
                <a:solidFill>
                  <a:srgbClr val="00CC00"/>
                </a:solidFill>
              </a:rPr>
              <a:t>w</a:t>
            </a:r>
            <a:r>
              <a:rPr lang="en-US" altLang="en-US" b="1" i="1"/>
              <a:t>. x</a:t>
            </a:r>
            <a:r>
              <a:rPr lang="en-US" altLang="en-US" i="1">
                <a:solidFill>
                  <a:srgbClr val="00CC00"/>
                </a:solidFill>
              </a:rPr>
              <a:t> </a:t>
            </a:r>
            <a:r>
              <a:rPr lang="en-US" altLang="en-US" i="1"/>
              <a:t>- </a:t>
            </a:r>
            <a:r>
              <a:rPr lang="en-US" altLang="en-US" i="1">
                <a:solidFill>
                  <a:srgbClr val="00CC00"/>
                </a:solidFill>
              </a:rPr>
              <a:t>b</a:t>
            </a:r>
            <a:r>
              <a:rPr lang="en-US" altLang="en-US" i="1"/>
              <a:t>)</a:t>
            </a:r>
          </a:p>
        </p:txBody>
      </p:sp>
      <p:sp>
        <p:nvSpPr>
          <p:cNvPr id="10291" name="Line 50">
            <a:extLst>
              <a:ext uri="{FF2B5EF4-FFF2-40B4-BE49-F238E27FC236}">
                <a16:creationId xmlns:a16="http://schemas.microsoft.com/office/drawing/2014/main" id="{2181DA79-C324-4C2F-8CA8-5449E8CEFEBE}"/>
              </a:ext>
            </a:extLst>
          </p:cNvPr>
          <p:cNvSpPr>
            <a:spLocks noChangeShapeType="1"/>
          </p:cNvSpPr>
          <p:nvPr/>
        </p:nvSpPr>
        <p:spPr bwMode="auto">
          <a:xfrm flipV="1">
            <a:off x="4953000" y="1676400"/>
            <a:ext cx="1447800" cy="40386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IN"/>
          </a:p>
        </p:txBody>
      </p:sp>
      <p:sp>
        <p:nvSpPr>
          <p:cNvPr id="10292" name="Text Box 51">
            <a:extLst>
              <a:ext uri="{FF2B5EF4-FFF2-40B4-BE49-F238E27FC236}">
                <a16:creationId xmlns:a16="http://schemas.microsoft.com/office/drawing/2014/main" id="{7F278BB2-B48C-4840-B76F-4789F0A0134F}"/>
              </a:ext>
            </a:extLst>
          </p:cNvPr>
          <p:cNvSpPr txBox="1">
            <a:spLocks noChangeArrowheads="1"/>
          </p:cNvSpPr>
          <p:nvPr/>
        </p:nvSpPr>
        <p:spPr bwMode="auto">
          <a:xfrm>
            <a:off x="7772400" y="3200401"/>
            <a:ext cx="2438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US" altLang="en-US"/>
          </a:p>
        </p:txBody>
      </p:sp>
      <p:sp>
        <p:nvSpPr>
          <p:cNvPr id="10293" name="Text Box 52">
            <a:extLst>
              <a:ext uri="{FF2B5EF4-FFF2-40B4-BE49-F238E27FC236}">
                <a16:creationId xmlns:a16="http://schemas.microsoft.com/office/drawing/2014/main" id="{348BB409-009C-4FFA-A62E-D7916FA65BFE}"/>
              </a:ext>
            </a:extLst>
          </p:cNvPr>
          <p:cNvSpPr txBox="1">
            <a:spLocks noChangeArrowheads="1"/>
          </p:cNvSpPr>
          <p:nvPr/>
        </p:nvSpPr>
        <p:spPr bwMode="auto">
          <a:xfrm>
            <a:off x="7924800" y="3352801"/>
            <a:ext cx="2209800" cy="1920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r>
              <a:rPr lang="en-US" altLang="en-US"/>
              <a:t>Any of these would be fine..</a:t>
            </a:r>
          </a:p>
          <a:p>
            <a:pPr eaLnBrk="1" hangingPunct="1"/>
            <a:endParaRPr lang="en-US" altLang="en-US"/>
          </a:p>
          <a:p>
            <a:pPr eaLnBrk="1" hangingPunct="1"/>
            <a:r>
              <a:rPr lang="en-US" altLang="en-US"/>
              <a:t>..but which is best?</a:t>
            </a:r>
          </a:p>
        </p:txBody>
      </p:sp>
      <p:sp>
        <p:nvSpPr>
          <p:cNvPr id="10294" name="Line 53">
            <a:extLst>
              <a:ext uri="{FF2B5EF4-FFF2-40B4-BE49-F238E27FC236}">
                <a16:creationId xmlns:a16="http://schemas.microsoft.com/office/drawing/2014/main" id="{3875DAD4-26FA-43CB-956F-81D2AEDE4FE2}"/>
              </a:ext>
            </a:extLst>
          </p:cNvPr>
          <p:cNvSpPr>
            <a:spLocks noChangeShapeType="1"/>
          </p:cNvSpPr>
          <p:nvPr/>
        </p:nvSpPr>
        <p:spPr bwMode="auto">
          <a:xfrm flipV="1">
            <a:off x="3810000" y="2362200"/>
            <a:ext cx="4038600" cy="25908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IN"/>
          </a:p>
        </p:txBody>
      </p:sp>
      <p:sp>
        <p:nvSpPr>
          <p:cNvPr id="10295" name="Line 54">
            <a:extLst>
              <a:ext uri="{FF2B5EF4-FFF2-40B4-BE49-F238E27FC236}">
                <a16:creationId xmlns:a16="http://schemas.microsoft.com/office/drawing/2014/main" id="{A0D13DB6-67E6-4393-A648-A47EC56C168C}"/>
              </a:ext>
            </a:extLst>
          </p:cNvPr>
          <p:cNvSpPr>
            <a:spLocks noChangeShapeType="1"/>
          </p:cNvSpPr>
          <p:nvPr/>
        </p:nvSpPr>
        <p:spPr bwMode="auto">
          <a:xfrm flipV="1">
            <a:off x="4114800" y="2209800"/>
            <a:ext cx="3124200" cy="30480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IN"/>
          </a:p>
        </p:txBody>
      </p:sp>
      <p:sp>
        <p:nvSpPr>
          <p:cNvPr id="10296" name="Line 55">
            <a:extLst>
              <a:ext uri="{FF2B5EF4-FFF2-40B4-BE49-F238E27FC236}">
                <a16:creationId xmlns:a16="http://schemas.microsoft.com/office/drawing/2014/main" id="{4C1CE9FE-7CE3-415F-BD90-E7E58B4151F2}"/>
              </a:ext>
            </a:extLst>
          </p:cNvPr>
          <p:cNvSpPr>
            <a:spLocks noChangeShapeType="1"/>
          </p:cNvSpPr>
          <p:nvPr/>
        </p:nvSpPr>
        <p:spPr bwMode="auto">
          <a:xfrm flipV="1">
            <a:off x="3581400" y="2438400"/>
            <a:ext cx="4800600" cy="22098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IN"/>
          </a:p>
        </p:txBody>
      </p:sp>
      <p:sp>
        <p:nvSpPr>
          <p:cNvPr id="10297" name="Line 56">
            <a:extLst>
              <a:ext uri="{FF2B5EF4-FFF2-40B4-BE49-F238E27FC236}">
                <a16:creationId xmlns:a16="http://schemas.microsoft.com/office/drawing/2014/main" id="{E1851E72-796A-44F8-A63D-36A3BBFCA461}"/>
              </a:ext>
            </a:extLst>
          </p:cNvPr>
          <p:cNvSpPr>
            <a:spLocks noChangeShapeType="1"/>
          </p:cNvSpPr>
          <p:nvPr/>
        </p:nvSpPr>
        <p:spPr bwMode="auto">
          <a:xfrm flipV="1">
            <a:off x="3962400" y="2209800"/>
            <a:ext cx="3810000" cy="28194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IN"/>
          </a:p>
        </p:txBody>
      </p:sp>
      <p:sp>
        <p:nvSpPr>
          <p:cNvPr id="10298" name="Line 57">
            <a:extLst>
              <a:ext uri="{FF2B5EF4-FFF2-40B4-BE49-F238E27FC236}">
                <a16:creationId xmlns:a16="http://schemas.microsoft.com/office/drawing/2014/main" id="{78C893B4-C940-413D-97AB-F9D98E359B03}"/>
              </a:ext>
            </a:extLst>
          </p:cNvPr>
          <p:cNvSpPr>
            <a:spLocks noChangeShapeType="1"/>
          </p:cNvSpPr>
          <p:nvPr/>
        </p:nvSpPr>
        <p:spPr bwMode="auto">
          <a:xfrm flipV="1">
            <a:off x="3886200" y="1905000"/>
            <a:ext cx="3886200" cy="33528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IN"/>
          </a:p>
        </p:txBody>
      </p:sp>
      <p:sp>
        <p:nvSpPr>
          <p:cNvPr id="10299" name="Line 58">
            <a:extLst>
              <a:ext uri="{FF2B5EF4-FFF2-40B4-BE49-F238E27FC236}">
                <a16:creationId xmlns:a16="http://schemas.microsoft.com/office/drawing/2014/main" id="{0934DA45-C8DC-4BFC-89FC-CB2C42718FEB}"/>
              </a:ext>
            </a:extLst>
          </p:cNvPr>
          <p:cNvSpPr>
            <a:spLocks noChangeShapeType="1"/>
          </p:cNvSpPr>
          <p:nvPr/>
        </p:nvSpPr>
        <p:spPr bwMode="auto">
          <a:xfrm flipV="1">
            <a:off x="4114800" y="1752600"/>
            <a:ext cx="3429000" cy="33528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IN"/>
          </a:p>
        </p:txBody>
      </p:sp>
      <p:sp>
        <p:nvSpPr>
          <p:cNvPr id="10300" name="Line 59">
            <a:extLst>
              <a:ext uri="{FF2B5EF4-FFF2-40B4-BE49-F238E27FC236}">
                <a16:creationId xmlns:a16="http://schemas.microsoft.com/office/drawing/2014/main" id="{A52A38DA-17CE-4185-8938-381DFF96DF43}"/>
              </a:ext>
            </a:extLst>
          </p:cNvPr>
          <p:cNvSpPr>
            <a:spLocks noChangeShapeType="1"/>
          </p:cNvSpPr>
          <p:nvPr/>
        </p:nvSpPr>
        <p:spPr bwMode="auto">
          <a:xfrm flipV="1">
            <a:off x="4343400" y="2133600"/>
            <a:ext cx="2743200" cy="3505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IN"/>
          </a:p>
        </p:txBody>
      </p:sp>
      <p:sp>
        <p:nvSpPr>
          <p:cNvPr id="10301" name="Line 60">
            <a:extLst>
              <a:ext uri="{FF2B5EF4-FFF2-40B4-BE49-F238E27FC236}">
                <a16:creationId xmlns:a16="http://schemas.microsoft.com/office/drawing/2014/main" id="{BCA4646B-503D-49DE-A5C3-659CA107FCA4}"/>
              </a:ext>
            </a:extLst>
          </p:cNvPr>
          <p:cNvSpPr>
            <a:spLocks noChangeShapeType="1"/>
          </p:cNvSpPr>
          <p:nvPr/>
        </p:nvSpPr>
        <p:spPr bwMode="auto">
          <a:xfrm flipV="1">
            <a:off x="3886200" y="2209800"/>
            <a:ext cx="4114800" cy="28194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IN"/>
          </a:p>
        </p:txBody>
      </p:sp>
      <p:pic>
        <p:nvPicPr>
          <p:cNvPr id="62" name="Picture 61">
            <a:extLst>
              <a:ext uri="{FF2B5EF4-FFF2-40B4-BE49-F238E27FC236}">
                <a16:creationId xmlns:a16="http://schemas.microsoft.com/office/drawing/2014/main" id="{306C150D-724A-4EF7-AC6B-7C9801B04F8B}"/>
              </a:ext>
            </a:extLst>
          </p:cNvPr>
          <p:cNvPicPr>
            <a:picLocks noChangeAspect="1"/>
          </p:cNvPicPr>
          <p:nvPr/>
        </p:nvPicPr>
        <p:blipFill>
          <a:blip r:embed="rId2"/>
          <a:stretch>
            <a:fillRect/>
          </a:stretch>
        </p:blipFill>
        <p:spPr>
          <a:xfrm>
            <a:off x="0" y="0"/>
            <a:ext cx="1348503" cy="1177781"/>
          </a:xfrm>
          <a:prstGeom prst="rect">
            <a:avLst/>
          </a:prstGeom>
        </p:spPr>
      </p:pic>
      <p:sp>
        <p:nvSpPr>
          <p:cNvPr id="63" name="TextBox 62">
            <a:extLst>
              <a:ext uri="{FF2B5EF4-FFF2-40B4-BE49-F238E27FC236}">
                <a16:creationId xmlns:a16="http://schemas.microsoft.com/office/drawing/2014/main" id="{5BDF668E-9084-46FC-B341-348FB51341ED}"/>
              </a:ext>
            </a:extLst>
          </p:cNvPr>
          <p:cNvSpPr txBox="1"/>
          <p:nvPr/>
        </p:nvSpPr>
        <p:spPr>
          <a:xfrm>
            <a:off x="3888510" y="6290588"/>
            <a:ext cx="3519054" cy="430887"/>
          </a:xfrm>
          <a:prstGeom prst="rect">
            <a:avLst/>
          </a:prstGeom>
          <a:noFill/>
        </p:spPr>
        <p:txBody>
          <a:bodyPr wrap="square">
            <a:spAutoFit/>
          </a:bodyPr>
          <a:lstStyle/>
          <a:p>
            <a:r>
              <a:rPr lang="en-US" altLang="en-US" sz="1100" dirty="0"/>
              <a:t>Courtesy: (1) http://www.cs.cmu.edu/~awm/tutorials</a:t>
            </a:r>
          </a:p>
          <a:p>
            <a:r>
              <a:rPr lang="en-US" altLang="en-US" sz="1100" dirty="0"/>
              <a:t>                   (2) Copyright © 2001, 2003, Andrew W. Moore</a:t>
            </a:r>
            <a:endParaRPr lang="en-IN"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267" name="Group 65">
            <a:extLst>
              <a:ext uri="{FF2B5EF4-FFF2-40B4-BE49-F238E27FC236}">
                <a16:creationId xmlns:a16="http://schemas.microsoft.com/office/drawing/2014/main" id="{A5B659EB-4C87-4968-BECE-2D050287B81E}"/>
              </a:ext>
            </a:extLst>
          </p:cNvPr>
          <p:cNvGrpSpPr>
            <a:grpSpLocks/>
          </p:cNvGrpSpPr>
          <p:nvPr/>
        </p:nvGrpSpPr>
        <p:grpSpPr bwMode="auto">
          <a:xfrm rot="17382044">
            <a:off x="2729707" y="4075907"/>
            <a:ext cx="5562600" cy="1587"/>
            <a:chOff x="960" y="3888"/>
            <a:chExt cx="3504" cy="0"/>
          </a:xfrm>
        </p:grpSpPr>
        <p:sp>
          <p:nvSpPr>
            <p:cNvPr id="11318" name="Line 64">
              <a:extLst>
                <a:ext uri="{FF2B5EF4-FFF2-40B4-BE49-F238E27FC236}">
                  <a16:creationId xmlns:a16="http://schemas.microsoft.com/office/drawing/2014/main" id="{4A3DB8A8-E894-4CB6-913F-7F0B94A649C2}"/>
                </a:ext>
              </a:extLst>
            </p:cNvPr>
            <p:cNvSpPr>
              <a:spLocks noChangeShapeType="1"/>
            </p:cNvSpPr>
            <p:nvPr/>
          </p:nvSpPr>
          <p:spPr bwMode="auto">
            <a:xfrm>
              <a:off x="1008" y="3888"/>
              <a:ext cx="3408" cy="0"/>
            </a:xfrm>
            <a:prstGeom prst="line">
              <a:avLst/>
            </a:prstGeom>
            <a:noFill/>
            <a:ln w="1047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IN"/>
            </a:p>
          </p:txBody>
        </p:sp>
        <p:sp>
          <p:nvSpPr>
            <p:cNvPr id="11319" name="Line 63">
              <a:extLst>
                <a:ext uri="{FF2B5EF4-FFF2-40B4-BE49-F238E27FC236}">
                  <a16:creationId xmlns:a16="http://schemas.microsoft.com/office/drawing/2014/main" id="{4241605B-7F23-4145-A618-E372EDF022D7}"/>
                </a:ext>
              </a:extLst>
            </p:cNvPr>
            <p:cNvSpPr>
              <a:spLocks noChangeShapeType="1"/>
            </p:cNvSpPr>
            <p:nvPr/>
          </p:nvSpPr>
          <p:spPr bwMode="auto">
            <a:xfrm>
              <a:off x="960" y="3888"/>
              <a:ext cx="350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IN"/>
            </a:p>
          </p:txBody>
        </p:sp>
      </p:grpSp>
      <p:sp>
        <p:nvSpPr>
          <p:cNvPr id="11268" name="Rectangle 2">
            <a:extLst>
              <a:ext uri="{FF2B5EF4-FFF2-40B4-BE49-F238E27FC236}">
                <a16:creationId xmlns:a16="http://schemas.microsoft.com/office/drawing/2014/main" id="{706D3D7C-C04F-42F9-B003-C9A6B472C75C}"/>
              </a:ext>
            </a:extLst>
          </p:cNvPr>
          <p:cNvSpPr>
            <a:spLocks noGrp="1" noChangeArrowheads="1"/>
          </p:cNvSpPr>
          <p:nvPr>
            <p:ph type="title"/>
          </p:nvPr>
        </p:nvSpPr>
        <p:spPr>
          <a:xfrm>
            <a:off x="1676400" y="304800"/>
            <a:ext cx="4648200" cy="685800"/>
          </a:xfrm>
        </p:spPr>
        <p:txBody>
          <a:bodyPr>
            <a:normAutofit fontScale="90000"/>
          </a:bodyPr>
          <a:lstStyle/>
          <a:p>
            <a:pPr eaLnBrk="1" hangingPunct="1"/>
            <a:r>
              <a:rPr lang="en-US" altLang="en-US"/>
              <a:t>Classifier Margin</a:t>
            </a:r>
          </a:p>
        </p:txBody>
      </p:sp>
      <p:sp>
        <p:nvSpPr>
          <p:cNvPr id="11269" name="Rectangle 3">
            <a:extLst>
              <a:ext uri="{FF2B5EF4-FFF2-40B4-BE49-F238E27FC236}">
                <a16:creationId xmlns:a16="http://schemas.microsoft.com/office/drawing/2014/main" id="{0943E48F-078D-4B27-AE40-6F57B7F17491}"/>
              </a:ext>
            </a:extLst>
          </p:cNvPr>
          <p:cNvSpPr>
            <a:spLocks noChangeArrowheads="1"/>
          </p:cNvSpPr>
          <p:nvPr/>
        </p:nvSpPr>
        <p:spPr bwMode="auto">
          <a:xfrm>
            <a:off x="6858000" y="776288"/>
            <a:ext cx="1600200" cy="654050"/>
          </a:xfrm>
          <a:prstGeom prst="rect">
            <a:avLst/>
          </a:prstGeom>
          <a:solidFill>
            <a:srgbClr val="FFCC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algn="ctr" eaLnBrk="1" hangingPunct="1"/>
            <a:r>
              <a:rPr lang="en-US" altLang="en-US" sz="3600" i="1"/>
              <a:t>f </a:t>
            </a:r>
            <a:r>
              <a:rPr lang="en-US" altLang="en-US"/>
              <a:t>        </a:t>
            </a:r>
          </a:p>
        </p:txBody>
      </p:sp>
      <p:sp>
        <p:nvSpPr>
          <p:cNvPr id="11270" name="Line 4">
            <a:extLst>
              <a:ext uri="{FF2B5EF4-FFF2-40B4-BE49-F238E27FC236}">
                <a16:creationId xmlns:a16="http://schemas.microsoft.com/office/drawing/2014/main" id="{E2AE015E-9E5E-4D68-A55C-2159B081DF9E}"/>
              </a:ext>
            </a:extLst>
          </p:cNvPr>
          <p:cNvSpPr>
            <a:spLocks noChangeShapeType="1"/>
          </p:cNvSpPr>
          <p:nvPr/>
        </p:nvSpPr>
        <p:spPr bwMode="auto">
          <a:xfrm>
            <a:off x="5486400" y="1066800"/>
            <a:ext cx="1371600"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IN"/>
          </a:p>
        </p:txBody>
      </p:sp>
      <p:sp>
        <p:nvSpPr>
          <p:cNvPr id="11271" name="Text Box 5">
            <a:extLst>
              <a:ext uri="{FF2B5EF4-FFF2-40B4-BE49-F238E27FC236}">
                <a16:creationId xmlns:a16="http://schemas.microsoft.com/office/drawing/2014/main" id="{064EA9AC-7D20-4E22-8E70-99A396DDC53E}"/>
              </a:ext>
            </a:extLst>
          </p:cNvPr>
          <p:cNvSpPr txBox="1">
            <a:spLocks noChangeArrowheads="1"/>
          </p:cNvSpPr>
          <p:nvPr/>
        </p:nvSpPr>
        <p:spPr bwMode="auto">
          <a:xfrm>
            <a:off x="5029200" y="762001"/>
            <a:ext cx="609600"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algn="ctr" eaLnBrk="1" hangingPunct="1"/>
            <a:r>
              <a:rPr lang="en-US" altLang="en-US" sz="2800" b="1" i="1"/>
              <a:t>x</a:t>
            </a:r>
          </a:p>
        </p:txBody>
      </p:sp>
      <p:sp>
        <p:nvSpPr>
          <p:cNvPr id="11272" name="Line 6">
            <a:extLst>
              <a:ext uri="{FF2B5EF4-FFF2-40B4-BE49-F238E27FC236}">
                <a16:creationId xmlns:a16="http://schemas.microsoft.com/office/drawing/2014/main" id="{5FECD582-B922-4A7D-A2B7-0748E22A1C89}"/>
              </a:ext>
            </a:extLst>
          </p:cNvPr>
          <p:cNvSpPr>
            <a:spLocks noChangeShapeType="1"/>
          </p:cNvSpPr>
          <p:nvPr/>
        </p:nvSpPr>
        <p:spPr bwMode="auto">
          <a:xfrm>
            <a:off x="7543800" y="381000"/>
            <a:ext cx="0" cy="38100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IN"/>
          </a:p>
        </p:txBody>
      </p:sp>
      <p:sp>
        <p:nvSpPr>
          <p:cNvPr id="11273" name="Text Box 7">
            <a:extLst>
              <a:ext uri="{FF2B5EF4-FFF2-40B4-BE49-F238E27FC236}">
                <a16:creationId xmlns:a16="http://schemas.microsoft.com/office/drawing/2014/main" id="{FF7B63D9-0327-483B-B555-2256DC726F46}"/>
              </a:ext>
            </a:extLst>
          </p:cNvPr>
          <p:cNvSpPr txBox="1">
            <a:spLocks noChangeArrowheads="1"/>
          </p:cNvSpPr>
          <p:nvPr/>
        </p:nvSpPr>
        <p:spPr bwMode="auto">
          <a:xfrm>
            <a:off x="7315200" y="0"/>
            <a:ext cx="381000"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algn="ctr" eaLnBrk="1" hangingPunct="1"/>
            <a:r>
              <a:rPr lang="en-US" altLang="en-US" sz="3200">
                <a:solidFill>
                  <a:srgbClr val="00CC00"/>
                </a:solidFill>
                <a:latin typeface="Symbol" panose="05050102010706020507" pitchFamily="18" charset="2"/>
              </a:rPr>
              <a:t>a</a:t>
            </a:r>
          </a:p>
        </p:txBody>
      </p:sp>
      <p:sp>
        <p:nvSpPr>
          <p:cNvPr id="11274" name="Line 8">
            <a:extLst>
              <a:ext uri="{FF2B5EF4-FFF2-40B4-BE49-F238E27FC236}">
                <a16:creationId xmlns:a16="http://schemas.microsoft.com/office/drawing/2014/main" id="{4242DE00-6946-4062-B96E-DC2B71BC0412}"/>
              </a:ext>
            </a:extLst>
          </p:cNvPr>
          <p:cNvSpPr>
            <a:spLocks noChangeShapeType="1"/>
          </p:cNvSpPr>
          <p:nvPr/>
        </p:nvSpPr>
        <p:spPr bwMode="auto">
          <a:xfrm>
            <a:off x="8458200" y="1066800"/>
            <a:ext cx="1371600"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IN"/>
          </a:p>
        </p:txBody>
      </p:sp>
      <p:sp>
        <p:nvSpPr>
          <p:cNvPr id="11275" name="Text Box 9">
            <a:extLst>
              <a:ext uri="{FF2B5EF4-FFF2-40B4-BE49-F238E27FC236}">
                <a16:creationId xmlns:a16="http://schemas.microsoft.com/office/drawing/2014/main" id="{DBB01F3B-5B53-4C6A-BB7D-12AEF5141E3E}"/>
              </a:ext>
            </a:extLst>
          </p:cNvPr>
          <p:cNvSpPr txBox="1">
            <a:spLocks noChangeArrowheads="1"/>
          </p:cNvSpPr>
          <p:nvPr/>
        </p:nvSpPr>
        <p:spPr bwMode="auto">
          <a:xfrm>
            <a:off x="9829800" y="838200"/>
            <a:ext cx="838200"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spcBef>
                <a:spcPct val="20000"/>
              </a:spcBef>
            </a:pPr>
            <a:r>
              <a:rPr lang="en-US" altLang="en-US" sz="3200"/>
              <a:t>y</a:t>
            </a:r>
            <a:r>
              <a:rPr lang="en-US" altLang="en-US" sz="3200" baseline="30000"/>
              <a:t>est</a:t>
            </a:r>
          </a:p>
        </p:txBody>
      </p:sp>
      <p:sp>
        <p:nvSpPr>
          <p:cNvPr id="11276" name="Text Box 10">
            <a:extLst>
              <a:ext uri="{FF2B5EF4-FFF2-40B4-BE49-F238E27FC236}">
                <a16:creationId xmlns:a16="http://schemas.microsoft.com/office/drawing/2014/main" id="{4865F19B-DB26-4350-B8AF-23DD0CAE7813}"/>
              </a:ext>
            </a:extLst>
          </p:cNvPr>
          <p:cNvSpPr txBox="1">
            <a:spLocks noChangeArrowheads="1"/>
          </p:cNvSpPr>
          <p:nvPr/>
        </p:nvSpPr>
        <p:spPr bwMode="auto">
          <a:xfrm>
            <a:off x="2362200" y="1905001"/>
            <a:ext cx="1905000" cy="854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algn="ctr" eaLnBrk="1" hangingPunct="1"/>
            <a:r>
              <a:rPr lang="en-US" altLang="en-US"/>
              <a:t>denotes +1</a:t>
            </a:r>
          </a:p>
          <a:p>
            <a:pPr algn="ctr" eaLnBrk="1" hangingPunct="1"/>
            <a:r>
              <a:rPr lang="en-US" altLang="en-US"/>
              <a:t>denotes -1</a:t>
            </a:r>
          </a:p>
        </p:txBody>
      </p:sp>
      <p:sp>
        <p:nvSpPr>
          <p:cNvPr id="11277" name="Oval 11">
            <a:extLst>
              <a:ext uri="{FF2B5EF4-FFF2-40B4-BE49-F238E27FC236}">
                <a16:creationId xmlns:a16="http://schemas.microsoft.com/office/drawing/2014/main" id="{2DE42DB1-FD46-4CAF-9FCD-D96AEE3E9CDB}"/>
              </a:ext>
            </a:extLst>
          </p:cNvPr>
          <p:cNvSpPr>
            <a:spLocks noChangeAspect="1" noChangeArrowheads="1"/>
          </p:cNvSpPr>
          <p:nvPr/>
        </p:nvSpPr>
        <p:spPr bwMode="auto">
          <a:xfrm rot="4777107">
            <a:off x="2439194" y="2056607"/>
            <a:ext cx="58738" cy="603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11278" name="Oval 12">
            <a:extLst>
              <a:ext uri="{FF2B5EF4-FFF2-40B4-BE49-F238E27FC236}">
                <a16:creationId xmlns:a16="http://schemas.microsoft.com/office/drawing/2014/main" id="{8E0E960E-814D-42E8-B2FC-C5162CCBF43B}"/>
              </a:ext>
            </a:extLst>
          </p:cNvPr>
          <p:cNvSpPr>
            <a:spLocks noChangeAspect="1" noChangeArrowheads="1"/>
          </p:cNvSpPr>
          <p:nvPr/>
        </p:nvSpPr>
        <p:spPr bwMode="auto">
          <a:xfrm rot="5895381">
            <a:off x="2439988" y="2513013"/>
            <a:ext cx="50800"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11279" name="Line 13">
            <a:extLst>
              <a:ext uri="{FF2B5EF4-FFF2-40B4-BE49-F238E27FC236}">
                <a16:creationId xmlns:a16="http://schemas.microsoft.com/office/drawing/2014/main" id="{7D5685E1-4272-4435-BBB1-1E664E9A0A64}"/>
              </a:ext>
            </a:extLst>
          </p:cNvPr>
          <p:cNvSpPr>
            <a:spLocks noChangeShapeType="1"/>
          </p:cNvSpPr>
          <p:nvPr/>
        </p:nvSpPr>
        <p:spPr bwMode="auto">
          <a:xfrm>
            <a:off x="4114800" y="2209800"/>
            <a:ext cx="0" cy="3505200"/>
          </a:xfrm>
          <a:prstGeom prst="line">
            <a:avLst/>
          </a:prstGeom>
          <a:noFill/>
          <a:ln w="381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IN"/>
          </a:p>
        </p:txBody>
      </p:sp>
      <p:sp>
        <p:nvSpPr>
          <p:cNvPr id="11280" name="Line 14">
            <a:extLst>
              <a:ext uri="{FF2B5EF4-FFF2-40B4-BE49-F238E27FC236}">
                <a16:creationId xmlns:a16="http://schemas.microsoft.com/office/drawing/2014/main" id="{47B15EF7-A430-4B9C-A105-6E2F4F54E835}"/>
              </a:ext>
            </a:extLst>
          </p:cNvPr>
          <p:cNvSpPr>
            <a:spLocks noChangeShapeType="1"/>
          </p:cNvSpPr>
          <p:nvPr/>
        </p:nvSpPr>
        <p:spPr bwMode="auto">
          <a:xfrm flipV="1">
            <a:off x="3962400" y="5562600"/>
            <a:ext cx="3657600" cy="0"/>
          </a:xfrm>
          <a:prstGeom prst="line">
            <a:avLst/>
          </a:prstGeom>
          <a:noFill/>
          <a:ln w="381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IN"/>
          </a:p>
        </p:txBody>
      </p:sp>
      <p:sp>
        <p:nvSpPr>
          <p:cNvPr id="11281" name="Oval 15">
            <a:extLst>
              <a:ext uri="{FF2B5EF4-FFF2-40B4-BE49-F238E27FC236}">
                <a16:creationId xmlns:a16="http://schemas.microsoft.com/office/drawing/2014/main" id="{436133AE-600A-4404-9C85-7385237D3FCD}"/>
              </a:ext>
            </a:extLst>
          </p:cNvPr>
          <p:cNvSpPr>
            <a:spLocks noChangeAspect="1" noChangeArrowheads="1"/>
          </p:cNvSpPr>
          <p:nvPr/>
        </p:nvSpPr>
        <p:spPr bwMode="auto">
          <a:xfrm>
            <a:off x="5241926" y="5032376"/>
            <a:ext cx="60325" cy="476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11282" name="Oval 16">
            <a:extLst>
              <a:ext uri="{FF2B5EF4-FFF2-40B4-BE49-F238E27FC236}">
                <a16:creationId xmlns:a16="http://schemas.microsoft.com/office/drawing/2014/main" id="{5381BA85-D61B-4947-95B3-A232F0629A0D}"/>
              </a:ext>
            </a:extLst>
          </p:cNvPr>
          <p:cNvSpPr>
            <a:spLocks noChangeAspect="1" noChangeArrowheads="1"/>
          </p:cNvSpPr>
          <p:nvPr/>
        </p:nvSpPr>
        <p:spPr bwMode="auto">
          <a:xfrm>
            <a:off x="4010026" y="3903664"/>
            <a:ext cx="60325" cy="476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11283" name="Oval 17">
            <a:extLst>
              <a:ext uri="{FF2B5EF4-FFF2-40B4-BE49-F238E27FC236}">
                <a16:creationId xmlns:a16="http://schemas.microsoft.com/office/drawing/2014/main" id="{7A7B2B66-CA6E-4F4D-B22F-5384B491BBA6}"/>
              </a:ext>
            </a:extLst>
          </p:cNvPr>
          <p:cNvSpPr>
            <a:spLocks noChangeAspect="1" noChangeArrowheads="1"/>
          </p:cNvSpPr>
          <p:nvPr/>
        </p:nvSpPr>
        <p:spPr bwMode="auto">
          <a:xfrm>
            <a:off x="5864226" y="2814639"/>
            <a:ext cx="60325" cy="476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11284" name="Oval 18">
            <a:extLst>
              <a:ext uri="{FF2B5EF4-FFF2-40B4-BE49-F238E27FC236}">
                <a16:creationId xmlns:a16="http://schemas.microsoft.com/office/drawing/2014/main" id="{DE735B19-4B9F-4021-9137-0489C5312419}"/>
              </a:ext>
            </a:extLst>
          </p:cNvPr>
          <p:cNvSpPr>
            <a:spLocks noChangeAspect="1" noChangeArrowheads="1"/>
          </p:cNvSpPr>
          <p:nvPr/>
        </p:nvSpPr>
        <p:spPr bwMode="auto">
          <a:xfrm>
            <a:off x="5927726" y="3635376"/>
            <a:ext cx="60325" cy="476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11285" name="Oval 19">
            <a:extLst>
              <a:ext uri="{FF2B5EF4-FFF2-40B4-BE49-F238E27FC236}">
                <a16:creationId xmlns:a16="http://schemas.microsoft.com/office/drawing/2014/main" id="{D7F5173F-A8B6-4558-9AD9-237ACAAD4A1E}"/>
              </a:ext>
            </a:extLst>
          </p:cNvPr>
          <p:cNvSpPr>
            <a:spLocks noChangeAspect="1" noChangeArrowheads="1"/>
          </p:cNvSpPr>
          <p:nvPr/>
        </p:nvSpPr>
        <p:spPr bwMode="auto">
          <a:xfrm>
            <a:off x="4933951" y="2663825"/>
            <a:ext cx="60325" cy="50800"/>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11286" name="Oval 20">
            <a:extLst>
              <a:ext uri="{FF2B5EF4-FFF2-40B4-BE49-F238E27FC236}">
                <a16:creationId xmlns:a16="http://schemas.microsoft.com/office/drawing/2014/main" id="{E48A620A-9810-4A97-B651-8D8677614B45}"/>
              </a:ext>
            </a:extLst>
          </p:cNvPr>
          <p:cNvSpPr>
            <a:spLocks noChangeAspect="1" noChangeArrowheads="1"/>
          </p:cNvSpPr>
          <p:nvPr/>
        </p:nvSpPr>
        <p:spPr bwMode="auto">
          <a:xfrm>
            <a:off x="5410201" y="3733801"/>
            <a:ext cx="53975" cy="476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11287" name="Oval 21">
            <a:extLst>
              <a:ext uri="{FF2B5EF4-FFF2-40B4-BE49-F238E27FC236}">
                <a16:creationId xmlns:a16="http://schemas.microsoft.com/office/drawing/2014/main" id="{2E4B46D1-3C01-46B5-80AE-AEA3C85C1E0C}"/>
              </a:ext>
            </a:extLst>
          </p:cNvPr>
          <p:cNvSpPr>
            <a:spLocks noChangeAspect="1" noChangeArrowheads="1"/>
          </p:cNvSpPr>
          <p:nvPr/>
        </p:nvSpPr>
        <p:spPr bwMode="auto">
          <a:xfrm>
            <a:off x="4572001" y="3124200"/>
            <a:ext cx="60325" cy="5873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11288" name="Oval 22">
            <a:extLst>
              <a:ext uri="{FF2B5EF4-FFF2-40B4-BE49-F238E27FC236}">
                <a16:creationId xmlns:a16="http://schemas.microsoft.com/office/drawing/2014/main" id="{15904922-8934-46A7-BBAB-CB22B80E930D}"/>
              </a:ext>
            </a:extLst>
          </p:cNvPr>
          <p:cNvSpPr>
            <a:spLocks noChangeAspect="1" noChangeArrowheads="1"/>
          </p:cNvSpPr>
          <p:nvPr/>
        </p:nvSpPr>
        <p:spPr bwMode="auto">
          <a:xfrm>
            <a:off x="6629401" y="4114800"/>
            <a:ext cx="60325" cy="508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11289" name="Oval 23">
            <a:extLst>
              <a:ext uri="{FF2B5EF4-FFF2-40B4-BE49-F238E27FC236}">
                <a16:creationId xmlns:a16="http://schemas.microsoft.com/office/drawing/2014/main" id="{24CC4B8B-2212-41DD-A732-9281E2AA4410}"/>
              </a:ext>
            </a:extLst>
          </p:cNvPr>
          <p:cNvSpPr>
            <a:spLocks noChangeAspect="1" noChangeArrowheads="1"/>
          </p:cNvSpPr>
          <p:nvPr/>
        </p:nvSpPr>
        <p:spPr bwMode="auto">
          <a:xfrm rot="20481726">
            <a:off x="5411789" y="4443414"/>
            <a:ext cx="53975" cy="476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11290" name="Oval 24">
            <a:extLst>
              <a:ext uri="{FF2B5EF4-FFF2-40B4-BE49-F238E27FC236}">
                <a16:creationId xmlns:a16="http://schemas.microsoft.com/office/drawing/2014/main" id="{A1DFEB49-C0C6-41B5-A64D-34FD244CAD07}"/>
              </a:ext>
            </a:extLst>
          </p:cNvPr>
          <p:cNvSpPr>
            <a:spLocks noChangeAspect="1" noChangeArrowheads="1"/>
          </p:cNvSpPr>
          <p:nvPr/>
        </p:nvSpPr>
        <p:spPr bwMode="auto">
          <a:xfrm rot="20481726">
            <a:off x="7527926" y="3228975"/>
            <a:ext cx="60325" cy="508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11291" name="Oval 25">
            <a:extLst>
              <a:ext uri="{FF2B5EF4-FFF2-40B4-BE49-F238E27FC236}">
                <a16:creationId xmlns:a16="http://schemas.microsoft.com/office/drawing/2014/main" id="{2805F331-A475-406A-9261-44560C37D1C7}"/>
              </a:ext>
            </a:extLst>
          </p:cNvPr>
          <p:cNvSpPr>
            <a:spLocks noChangeAspect="1" noChangeArrowheads="1"/>
          </p:cNvSpPr>
          <p:nvPr/>
        </p:nvSpPr>
        <p:spPr bwMode="auto">
          <a:xfrm rot="20481726">
            <a:off x="6819901" y="4545013"/>
            <a:ext cx="60325" cy="508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11292" name="Oval 26">
            <a:extLst>
              <a:ext uri="{FF2B5EF4-FFF2-40B4-BE49-F238E27FC236}">
                <a16:creationId xmlns:a16="http://schemas.microsoft.com/office/drawing/2014/main" id="{286475A1-81D3-4F65-8BF2-7311C06665CE}"/>
              </a:ext>
            </a:extLst>
          </p:cNvPr>
          <p:cNvSpPr>
            <a:spLocks noChangeAspect="1" noChangeArrowheads="1"/>
          </p:cNvSpPr>
          <p:nvPr/>
        </p:nvSpPr>
        <p:spPr bwMode="auto">
          <a:xfrm rot="20481726">
            <a:off x="4648201" y="2667000"/>
            <a:ext cx="60325" cy="50800"/>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11293" name="Oval 27">
            <a:extLst>
              <a:ext uri="{FF2B5EF4-FFF2-40B4-BE49-F238E27FC236}">
                <a16:creationId xmlns:a16="http://schemas.microsoft.com/office/drawing/2014/main" id="{7B3E86CE-A390-4792-A6AD-57710893D174}"/>
              </a:ext>
            </a:extLst>
          </p:cNvPr>
          <p:cNvSpPr>
            <a:spLocks noChangeAspect="1" noChangeArrowheads="1"/>
          </p:cNvSpPr>
          <p:nvPr/>
        </p:nvSpPr>
        <p:spPr bwMode="auto">
          <a:xfrm rot="20481726">
            <a:off x="6235701" y="3584575"/>
            <a:ext cx="60325" cy="508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11294" name="Oval 28">
            <a:extLst>
              <a:ext uri="{FF2B5EF4-FFF2-40B4-BE49-F238E27FC236}">
                <a16:creationId xmlns:a16="http://schemas.microsoft.com/office/drawing/2014/main" id="{432096B3-B7F7-4749-BB52-0823E3BCAD7D}"/>
              </a:ext>
            </a:extLst>
          </p:cNvPr>
          <p:cNvSpPr>
            <a:spLocks noChangeAspect="1" noChangeArrowheads="1"/>
          </p:cNvSpPr>
          <p:nvPr/>
        </p:nvSpPr>
        <p:spPr bwMode="auto">
          <a:xfrm rot="20481726">
            <a:off x="7391401" y="4495801"/>
            <a:ext cx="60325" cy="476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11295" name="Oval 29">
            <a:extLst>
              <a:ext uri="{FF2B5EF4-FFF2-40B4-BE49-F238E27FC236}">
                <a16:creationId xmlns:a16="http://schemas.microsoft.com/office/drawing/2014/main" id="{54733B3E-22F3-4647-BF3D-3E6780F9C73B}"/>
              </a:ext>
            </a:extLst>
          </p:cNvPr>
          <p:cNvSpPr>
            <a:spLocks noChangeAspect="1" noChangeArrowheads="1"/>
          </p:cNvSpPr>
          <p:nvPr/>
        </p:nvSpPr>
        <p:spPr bwMode="auto">
          <a:xfrm rot="20481726">
            <a:off x="4638676" y="3640139"/>
            <a:ext cx="60325" cy="476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11296" name="Oval 30">
            <a:extLst>
              <a:ext uri="{FF2B5EF4-FFF2-40B4-BE49-F238E27FC236}">
                <a16:creationId xmlns:a16="http://schemas.microsoft.com/office/drawing/2014/main" id="{3351FA75-0538-483C-95FE-451DA09FFEE3}"/>
              </a:ext>
            </a:extLst>
          </p:cNvPr>
          <p:cNvSpPr>
            <a:spLocks noChangeAspect="1" noChangeArrowheads="1"/>
          </p:cNvSpPr>
          <p:nvPr/>
        </p:nvSpPr>
        <p:spPr bwMode="auto">
          <a:xfrm rot="5895381">
            <a:off x="5391151" y="3057526"/>
            <a:ext cx="47625" cy="5397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11297" name="Oval 31">
            <a:extLst>
              <a:ext uri="{FF2B5EF4-FFF2-40B4-BE49-F238E27FC236}">
                <a16:creationId xmlns:a16="http://schemas.microsoft.com/office/drawing/2014/main" id="{6632FFC4-082E-40DF-837D-40D306D47673}"/>
              </a:ext>
            </a:extLst>
          </p:cNvPr>
          <p:cNvSpPr>
            <a:spLocks noChangeAspect="1" noChangeArrowheads="1"/>
          </p:cNvSpPr>
          <p:nvPr/>
        </p:nvSpPr>
        <p:spPr bwMode="auto">
          <a:xfrm rot="5895381">
            <a:off x="5660232" y="5242720"/>
            <a:ext cx="55563" cy="603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11298" name="Oval 32">
            <a:extLst>
              <a:ext uri="{FF2B5EF4-FFF2-40B4-BE49-F238E27FC236}">
                <a16:creationId xmlns:a16="http://schemas.microsoft.com/office/drawing/2014/main" id="{27CB5979-C16A-4668-A8E6-56D0F90C9C84}"/>
              </a:ext>
            </a:extLst>
          </p:cNvPr>
          <p:cNvSpPr>
            <a:spLocks noChangeAspect="1" noChangeArrowheads="1"/>
          </p:cNvSpPr>
          <p:nvPr/>
        </p:nvSpPr>
        <p:spPr bwMode="auto">
          <a:xfrm rot="5895381">
            <a:off x="4638676" y="4098926"/>
            <a:ext cx="47625" cy="603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11299" name="Oval 33">
            <a:extLst>
              <a:ext uri="{FF2B5EF4-FFF2-40B4-BE49-F238E27FC236}">
                <a16:creationId xmlns:a16="http://schemas.microsoft.com/office/drawing/2014/main" id="{C81F620F-4AA5-4555-B948-D2F8D0E8D617}"/>
              </a:ext>
            </a:extLst>
          </p:cNvPr>
          <p:cNvSpPr>
            <a:spLocks noChangeAspect="1" noChangeArrowheads="1"/>
          </p:cNvSpPr>
          <p:nvPr/>
        </p:nvSpPr>
        <p:spPr bwMode="auto">
          <a:xfrm rot="5895381">
            <a:off x="5867401" y="2393951"/>
            <a:ext cx="47625" cy="5397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11300" name="Oval 34">
            <a:extLst>
              <a:ext uri="{FF2B5EF4-FFF2-40B4-BE49-F238E27FC236}">
                <a16:creationId xmlns:a16="http://schemas.microsoft.com/office/drawing/2014/main" id="{610386AD-5E49-4C4C-A0AA-EC05C4BD7D97}"/>
              </a:ext>
            </a:extLst>
          </p:cNvPr>
          <p:cNvSpPr>
            <a:spLocks noChangeAspect="1" noChangeArrowheads="1"/>
          </p:cNvSpPr>
          <p:nvPr/>
        </p:nvSpPr>
        <p:spPr bwMode="auto">
          <a:xfrm rot="5895381">
            <a:off x="6828633" y="4144170"/>
            <a:ext cx="58737" cy="603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11301" name="Oval 35">
            <a:extLst>
              <a:ext uri="{FF2B5EF4-FFF2-40B4-BE49-F238E27FC236}">
                <a16:creationId xmlns:a16="http://schemas.microsoft.com/office/drawing/2014/main" id="{E6963B8A-E5D2-4A42-89E7-A2FD0E3B9741}"/>
              </a:ext>
            </a:extLst>
          </p:cNvPr>
          <p:cNvSpPr>
            <a:spLocks noChangeAspect="1" noChangeArrowheads="1"/>
          </p:cNvSpPr>
          <p:nvPr/>
        </p:nvSpPr>
        <p:spPr bwMode="auto">
          <a:xfrm rot="5895381">
            <a:off x="5894389" y="4079876"/>
            <a:ext cx="47625"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11302" name="Oval 36">
            <a:extLst>
              <a:ext uri="{FF2B5EF4-FFF2-40B4-BE49-F238E27FC236}">
                <a16:creationId xmlns:a16="http://schemas.microsoft.com/office/drawing/2014/main" id="{0BE52C9E-0DBE-49CA-89EB-6120741AFA5A}"/>
              </a:ext>
            </a:extLst>
          </p:cNvPr>
          <p:cNvSpPr>
            <a:spLocks noChangeAspect="1" noChangeArrowheads="1"/>
          </p:cNvSpPr>
          <p:nvPr/>
        </p:nvSpPr>
        <p:spPr bwMode="auto">
          <a:xfrm rot="5895381">
            <a:off x="7143751" y="3365501"/>
            <a:ext cx="47625"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11303" name="Oval 37">
            <a:extLst>
              <a:ext uri="{FF2B5EF4-FFF2-40B4-BE49-F238E27FC236}">
                <a16:creationId xmlns:a16="http://schemas.microsoft.com/office/drawing/2014/main" id="{1F94252A-D4D3-4E3B-80FA-0CD817A4BB6B}"/>
              </a:ext>
            </a:extLst>
          </p:cNvPr>
          <p:cNvSpPr>
            <a:spLocks noChangeAspect="1" noChangeArrowheads="1"/>
          </p:cNvSpPr>
          <p:nvPr/>
        </p:nvSpPr>
        <p:spPr bwMode="auto">
          <a:xfrm rot="5895381">
            <a:off x="4611689" y="2346326"/>
            <a:ext cx="47625" cy="603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11304" name="Oval 38">
            <a:extLst>
              <a:ext uri="{FF2B5EF4-FFF2-40B4-BE49-F238E27FC236}">
                <a16:creationId xmlns:a16="http://schemas.microsoft.com/office/drawing/2014/main" id="{BF9D88AF-A8A0-491C-B4C3-5641E764166A}"/>
              </a:ext>
            </a:extLst>
          </p:cNvPr>
          <p:cNvSpPr>
            <a:spLocks noChangeAspect="1" noChangeArrowheads="1"/>
          </p:cNvSpPr>
          <p:nvPr/>
        </p:nvSpPr>
        <p:spPr bwMode="auto">
          <a:xfrm rot="5895381">
            <a:off x="6784976" y="3273426"/>
            <a:ext cx="47625"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11305" name="Oval 39">
            <a:extLst>
              <a:ext uri="{FF2B5EF4-FFF2-40B4-BE49-F238E27FC236}">
                <a16:creationId xmlns:a16="http://schemas.microsoft.com/office/drawing/2014/main" id="{B96CF2B9-5200-408B-AEFC-B4929185C5E8}"/>
              </a:ext>
            </a:extLst>
          </p:cNvPr>
          <p:cNvSpPr>
            <a:spLocks noChangeAspect="1" noChangeArrowheads="1"/>
          </p:cNvSpPr>
          <p:nvPr/>
        </p:nvSpPr>
        <p:spPr bwMode="auto">
          <a:xfrm rot="5895381">
            <a:off x="6641308" y="4718845"/>
            <a:ext cx="58737"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11306" name="Oval 40">
            <a:extLst>
              <a:ext uri="{FF2B5EF4-FFF2-40B4-BE49-F238E27FC236}">
                <a16:creationId xmlns:a16="http://schemas.microsoft.com/office/drawing/2014/main" id="{18809F98-C0D3-4366-81C4-CBE4F4C77E1C}"/>
              </a:ext>
            </a:extLst>
          </p:cNvPr>
          <p:cNvSpPr>
            <a:spLocks noChangeAspect="1" noChangeArrowheads="1"/>
          </p:cNvSpPr>
          <p:nvPr/>
        </p:nvSpPr>
        <p:spPr bwMode="auto">
          <a:xfrm rot="4777107">
            <a:off x="5022058" y="3534570"/>
            <a:ext cx="58737" cy="603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11307" name="Oval 41">
            <a:extLst>
              <a:ext uri="{FF2B5EF4-FFF2-40B4-BE49-F238E27FC236}">
                <a16:creationId xmlns:a16="http://schemas.microsoft.com/office/drawing/2014/main" id="{0D6C7146-04CF-4CBE-8B73-72B292EE85ED}"/>
              </a:ext>
            </a:extLst>
          </p:cNvPr>
          <p:cNvSpPr>
            <a:spLocks noChangeAspect="1" noChangeArrowheads="1"/>
          </p:cNvSpPr>
          <p:nvPr/>
        </p:nvSpPr>
        <p:spPr bwMode="auto">
          <a:xfrm rot="4777107">
            <a:off x="6175376" y="5254626"/>
            <a:ext cx="47625"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11308" name="Oval 42">
            <a:extLst>
              <a:ext uri="{FF2B5EF4-FFF2-40B4-BE49-F238E27FC236}">
                <a16:creationId xmlns:a16="http://schemas.microsoft.com/office/drawing/2014/main" id="{7DEFB7CC-7D4C-446A-BD77-EF345D4A1DDD}"/>
              </a:ext>
            </a:extLst>
          </p:cNvPr>
          <p:cNvSpPr>
            <a:spLocks noChangeAspect="1" noChangeArrowheads="1"/>
          </p:cNvSpPr>
          <p:nvPr/>
        </p:nvSpPr>
        <p:spPr bwMode="auto">
          <a:xfrm rot="4777107">
            <a:off x="5870576" y="4873626"/>
            <a:ext cx="47625"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11309" name="Oval 43">
            <a:extLst>
              <a:ext uri="{FF2B5EF4-FFF2-40B4-BE49-F238E27FC236}">
                <a16:creationId xmlns:a16="http://schemas.microsoft.com/office/drawing/2014/main" id="{A23E7CDB-3269-4152-87D3-ADF97EFF88D8}"/>
              </a:ext>
            </a:extLst>
          </p:cNvPr>
          <p:cNvSpPr>
            <a:spLocks noChangeAspect="1" noChangeArrowheads="1"/>
          </p:cNvSpPr>
          <p:nvPr/>
        </p:nvSpPr>
        <p:spPr bwMode="auto">
          <a:xfrm rot="4777107">
            <a:off x="4341019" y="3736182"/>
            <a:ext cx="58738" cy="5397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11310" name="Oval 44">
            <a:extLst>
              <a:ext uri="{FF2B5EF4-FFF2-40B4-BE49-F238E27FC236}">
                <a16:creationId xmlns:a16="http://schemas.microsoft.com/office/drawing/2014/main" id="{26AA6589-D1D8-427E-9A87-B71F41929B67}"/>
              </a:ext>
            </a:extLst>
          </p:cNvPr>
          <p:cNvSpPr>
            <a:spLocks noChangeAspect="1" noChangeArrowheads="1"/>
          </p:cNvSpPr>
          <p:nvPr/>
        </p:nvSpPr>
        <p:spPr bwMode="auto">
          <a:xfrm rot="4777107">
            <a:off x="5237163" y="2776538"/>
            <a:ext cx="50800" cy="5397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11311" name="Oval 45">
            <a:extLst>
              <a:ext uri="{FF2B5EF4-FFF2-40B4-BE49-F238E27FC236}">
                <a16:creationId xmlns:a16="http://schemas.microsoft.com/office/drawing/2014/main" id="{9A24989A-53EE-460A-A141-915CD336D5AC}"/>
              </a:ext>
            </a:extLst>
          </p:cNvPr>
          <p:cNvSpPr>
            <a:spLocks noChangeAspect="1" noChangeArrowheads="1"/>
          </p:cNvSpPr>
          <p:nvPr/>
        </p:nvSpPr>
        <p:spPr bwMode="auto">
          <a:xfrm rot="4777107">
            <a:off x="5880101" y="4364038"/>
            <a:ext cx="50800" cy="603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11312" name="Oval 46">
            <a:extLst>
              <a:ext uri="{FF2B5EF4-FFF2-40B4-BE49-F238E27FC236}">
                <a16:creationId xmlns:a16="http://schemas.microsoft.com/office/drawing/2014/main" id="{B7ED0232-744C-472B-A606-D9B0886F0C98}"/>
              </a:ext>
            </a:extLst>
          </p:cNvPr>
          <p:cNvSpPr>
            <a:spLocks noChangeAspect="1" noChangeArrowheads="1"/>
          </p:cNvSpPr>
          <p:nvPr/>
        </p:nvSpPr>
        <p:spPr bwMode="auto">
          <a:xfrm rot="4777107">
            <a:off x="4028282" y="3082132"/>
            <a:ext cx="58738" cy="603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11313" name="Oval 47">
            <a:extLst>
              <a:ext uri="{FF2B5EF4-FFF2-40B4-BE49-F238E27FC236}">
                <a16:creationId xmlns:a16="http://schemas.microsoft.com/office/drawing/2014/main" id="{C7BF45C6-3980-4229-B8DA-CB0B9C260115}"/>
              </a:ext>
            </a:extLst>
          </p:cNvPr>
          <p:cNvSpPr>
            <a:spLocks noChangeAspect="1" noChangeArrowheads="1"/>
          </p:cNvSpPr>
          <p:nvPr/>
        </p:nvSpPr>
        <p:spPr bwMode="auto">
          <a:xfrm rot="4777107">
            <a:off x="5461795" y="5049045"/>
            <a:ext cx="55563" cy="603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11314" name="Oval 48">
            <a:extLst>
              <a:ext uri="{FF2B5EF4-FFF2-40B4-BE49-F238E27FC236}">
                <a16:creationId xmlns:a16="http://schemas.microsoft.com/office/drawing/2014/main" id="{7E19686F-5EAA-49F6-8AE6-DE8D3EDF1A83}"/>
              </a:ext>
            </a:extLst>
          </p:cNvPr>
          <p:cNvSpPr>
            <a:spLocks noChangeAspect="1" noChangeArrowheads="1"/>
          </p:cNvSpPr>
          <p:nvPr/>
        </p:nvSpPr>
        <p:spPr bwMode="auto">
          <a:xfrm rot="4777107">
            <a:off x="6827838" y="4756151"/>
            <a:ext cx="50800" cy="603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11315" name="Text Box 49">
            <a:extLst>
              <a:ext uri="{FF2B5EF4-FFF2-40B4-BE49-F238E27FC236}">
                <a16:creationId xmlns:a16="http://schemas.microsoft.com/office/drawing/2014/main" id="{54F413B9-9772-425F-90F2-CA75BA51DA4E}"/>
              </a:ext>
            </a:extLst>
          </p:cNvPr>
          <p:cNvSpPr txBox="1">
            <a:spLocks noChangeArrowheads="1"/>
          </p:cNvSpPr>
          <p:nvPr/>
        </p:nvSpPr>
        <p:spPr bwMode="auto">
          <a:xfrm>
            <a:off x="7010400" y="1676401"/>
            <a:ext cx="320040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algn="ctr" eaLnBrk="1" hangingPunct="1"/>
            <a:r>
              <a:rPr lang="en-US" altLang="en-US" b="1" i="1"/>
              <a:t>f</a:t>
            </a:r>
            <a:r>
              <a:rPr lang="en-US" altLang="en-US" i="1"/>
              <a:t>(</a:t>
            </a:r>
            <a:r>
              <a:rPr lang="en-US" altLang="en-US" b="1" i="1"/>
              <a:t>x</a:t>
            </a:r>
            <a:r>
              <a:rPr lang="en-US" altLang="en-US" i="1"/>
              <a:t>,</a:t>
            </a:r>
            <a:r>
              <a:rPr lang="en-US" altLang="en-US" b="1" i="1">
                <a:solidFill>
                  <a:srgbClr val="00CC00"/>
                </a:solidFill>
              </a:rPr>
              <a:t>w</a:t>
            </a:r>
            <a:r>
              <a:rPr lang="en-US" altLang="en-US" i="1">
                <a:solidFill>
                  <a:srgbClr val="00CC00"/>
                </a:solidFill>
              </a:rPr>
              <a:t>,b</a:t>
            </a:r>
            <a:r>
              <a:rPr lang="en-US" altLang="en-US" i="1"/>
              <a:t>) = sign(</a:t>
            </a:r>
            <a:r>
              <a:rPr lang="en-US" altLang="en-US" b="1" i="1">
                <a:solidFill>
                  <a:srgbClr val="00CC00"/>
                </a:solidFill>
              </a:rPr>
              <a:t>w</a:t>
            </a:r>
            <a:r>
              <a:rPr lang="en-US" altLang="en-US" b="1" i="1"/>
              <a:t>. x</a:t>
            </a:r>
            <a:r>
              <a:rPr lang="en-US" altLang="en-US" i="1">
                <a:solidFill>
                  <a:srgbClr val="00CC00"/>
                </a:solidFill>
              </a:rPr>
              <a:t> </a:t>
            </a:r>
            <a:r>
              <a:rPr lang="en-US" altLang="en-US" i="1"/>
              <a:t>- </a:t>
            </a:r>
            <a:r>
              <a:rPr lang="en-US" altLang="en-US" i="1">
                <a:solidFill>
                  <a:srgbClr val="00CC00"/>
                </a:solidFill>
              </a:rPr>
              <a:t>b</a:t>
            </a:r>
            <a:r>
              <a:rPr lang="en-US" altLang="en-US" i="1"/>
              <a:t>)</a:t>
            </a:r>
          </a:p>
        </p:txBody>
      </p:sp>
      <p:sp>
        <p:nvSpPr>
          <p:cNvPr id="11316" name="Text Box 51">
            <a:extLst>
              <a:ext uri="{FF2B5EF4-FFF2-40B4-BE49-F238E27FC236}">
                <a16:creationId xmlns:a16="http://schemas.microsoft.com/office/drawing/2014/main" id="{D19E33A5-2F21-4249-A15F-C20DBFA71F85}"/>
              </a:ext>
            </a:extLst>
          </p:cNvPr>
          <p:cNvSpPr txBox="1">
            <a:spLocks noChangeArrowheads="1"/>
          </p:cNvSpPr>
          <p:nvPr/>
        </p:nvSpPr>
        <p:spPr bwMode="auto">
          <a:xfrm>
            <a:off x="7772400" y="3200401"/>
            <a:ext cx="2438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US" altLang="en-US"/>
          </a:p>
        </p:txBody>
      </p:sp>
      <p:sp>
        <p:nvSpPr>
          <p:cNvPr id="11317" name="Text Box 52">
            <a:extLst>
              <a:ext uri="{FF2B5EF4-FFF2-40B4-BE49-F238E27FC236}">
                <a16:creationId xmlns:a16="http://schemas.microsoft.com/office/drawing/2014/main" id="{CF70C29E-5AE9-47EE-BA83-84219F03CFFF}"/>
              </a:ext>
            </a:extLst>
          </p:cNvPr>
          <p:cNvSpPr txBox="1">
            <a:spLocks noChangeArrowheads="1"/>
          </p:cNvSpPr>
          <p:nvPr/>
        </p:nvSpPr>
        <p:spPr bwMode="auto">
          <a:xfrm>
            <a:off x="7924800" y="2286000"/>
            <a:ext cx="2743200" cy="3046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r>
              <a:rPr lang="en-US" altLang="en-US" sz="2400"/>
              <a:t>Define the </a:t>
            </a:r>
            <a:r>
              <a:rPr lang="en-US" altLang="en-US" sz="2400">
                <a:solidFill>
                  <a:schemeClr val="hlink"/>
                </a:solidFill>
              </a:rPr>
              <a:t>margin</a:t>
            </a:r>
            <a:r>
              <a:rPr lang="en-US" altLang="en-US" sz="2400"/>
              <a:t> of a linear classifier as the width that the boundary could be increased by before hitting a datapoint.</a:t>
            </a:r>
          </a:p>
        </p:txBody>
      </p:sp>
      <p:sp>
        <p:nvSpPr>
          <p:cNvPr id="56" name="TextBox 55">
            <a:extLst>
              <a:ext uri="{FF2B5EF4-FFF2-40B4-BE49-F238E27FC236}">
                <a16:creationId xmlns:a16="http://schemas.microsoft.com/office/drawing/2014/main" id="{863E112A-5806-4180-9DB9-9C52CB1F6074}"/>
              </a:ext>
            </a:extLst>
          </p:cNvPr>
          <p:cNvSpPr txBox="1"/>
          <p:nvPr/>
        </p:nvSpPr>
        <p:spPr>
          <a:xfrm>
            <a:off x="5419473" y="6383337"/>
            <a:ext cx="3519054" cy="430887"/>
          </a:xfrm>
          <a:prstGeom prst="rect">
            <a:avLst/>
          </a:prstGeom>
          <a:noFill/>
        </p:spPr>
        <p:txBody>
          <a:bodyPr wrap="square">
            <a:spAutoFit/>
          </a:bodyPr>
          <a:lstStyle/>
          <a:p>
            <a:r>
              <a:rPr lang="en-US" altLang="en-US" sz="1100" dirty="0"/>
              <a:t>Courtesy: (1) http://www.cs.cmu.edu/~awm/tutorials</a:t>
            </a:r>
          </a:p>
          <a:p>
            <a:r>
              <a:rPr lang="en-US" altLang="en-US" sz="1100" dirty="0"/>
              <a:t>                   (2) Copyright © 2001, 2003, Andrew W. Moore</a:t>
            </a:r>
            <a:endParaRPr lang="en-IN" dirty="0"/>
          </a:p>
        </p:txBody>
      </p:sp>
      <p:pic>
        <p:nvPicPr>
          <p:cNvPr id="57" name="Picture 56">
            <a:extLst>
              <a:ext uri="{FF2B5EF4-FFF2-40B4-BE49-F238E27FC236}">
                <a16:creationId xmlns:a16="http://schemas.microsoft.com/office/drawing/2014/main" id="{9A1D05B1-80AF-41BB-A397-0A04447E58E9}"/>
              </a:ext>
            </a:extLst>
          </p:cNvPr>
          <p:cNvPicPr>
            <a:picLocks noChangeAspect="1"/>
          </p:cNvPicPr>
          <p:nvPr/>
        </p:nvPicPr>
        <p:blipFill>
          <a:blip r:embed="rId2"/>
          <a:stretch>
            <a:fillRect/>
          </a:stretch>
        </p:blipFill>
        <p:spPr>
          <a:xfrm>
            <a:off x="0" y="0"/>
            <a:ext cx="1348503" cy="1177781"/>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Line 53">
            <a:extLst>
              <a:ext uri="{FF2B5EF4-FFF2-40B4-BE49-F238E27FC236}">
                <a16:creationId xmlns:a16="http://schemas.microsoft.com/office/drawing/2014/main" id="{58A2783B-3B06-4F85-AC01-C98D00B84BA6}"/>
              </a:ext>
            </a:extLst>
          </p:cNvPr>
          <p:cNvSpPr>
            <a:spLocks noChangeShapeType="1"/>
          </p:cNvSpPr>
          <p:nvPr/>
        </p:nvSpPr>
        <p:spPr bwMode="auto">
          <a:xfrm rot="18127581">
            <a:off x="2763838" y="4076700"/>
            <a:ext cx="5410200" cy="0"/>
          </a:xfrm>
          <a:prstGeom prst="line">
            <a:avLst/>
          </a:prstGeom>
          <a:noFill/>
          <a:ln w="3619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IN"/>
          </a:p>
        </p:txBody>
      </p:sp>
      <p:sp>
        <p:nvSpPr>
          <p:cNvPr id="12292" name="Line 54">
            <a:extLst>
              <a:ext uri="{FF2B5EF4-FFF2-40B4-BE49-F238E27FC236}">
                <a16:creationId xmlns:a16="http://schemas.microsoft.com/office/drawing/2014/main" id="{F620AECA-5808-44DF-8651-FC6D575BD9A1}"/>
              </a:ext>
            </a:extLst>
          </p:cNvPr>
          <p:cNvSpPr>
            <a:spLocks noChangeShapeType="1"/>
          </p:cNvSpPr>
          <p:nvPr/>
        </p:nvSpPr>
        <p:spPr bwMode="auto">
          <a:xfrm rot="18127581">
            <a:off x="2687638" y="4076700"/>
            <a:ext cx="55626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IN"/>
          </a:p>
        </p:txBody>
      </p:sp>
      <p:sp>
        <p:nvSpPr>
          <p:cNvPr id="12293" name="Rectangle 2">
            <a:extLst>
              <a:ext uri="{FF2B5EF4-FFF2-40B4-BE49-F238E27FC236}">
                <a16:creationId xmlns:a16="http://schemas.microsoft.com/office/drawing/2014/main" id="{BA36F2BA-8EAC-4C68-9485-338BBE6EFA28}"/>
              </a:ext>
            </a:extLst>
          </p:cNvPr>
          <p:cNvSpPr>
            <a:spLocks noGrp="1" noChangeArrowheads="1"/>
          </p:cNvSpPr>
          <p:nvPr>
            <p:ph type="title"/>
          </p:nvPr>
        </p:nvSpPr>
        <p:spPr>
          <a:xfrm>
            <a:off x="1676400" y="304800"/>
            <a:ext cx="4648200" cy="685800"/>
          </a:xfrm>
        </p:spPr>
        <p:txBody>
          <a:bodyPr>
            <a:normAutofit fontScale="90000"/>
          </a:bodyPr>
          <a:lstStyle/>
          <a:p>
            <a:pPr eaLnBrk="1" hangingPunct="1"/>
            <a:r>
              <a:rPr lang="en-US" altLang="en-US"/>
              <a:t>Maximum Margin</a:t>
            </a:r>
          </a:p>
        </p:txBody>
      </p:sp>
      <p:sp>
        <p:nvSpPr>
          <p:cNvPr id="12294" name="Rectangle 3">
            <a:extLst>
              <a:ext uri="{FF2B5EF4-FFF2-40B4-BE49-F238E27FC236}">
                <a16:creationId xmlns:a16="http://schemas.microsoft.com/office/drawing/2014/main" id="{BFC8D877-1D96-4342-A891-6B884C0EA372}"/>
              </a:ext>
            </a:extLst>
          </p:cNvPr>
          <p:cNvSpPr>
            <a:spLocks noChangeArrowheads="1"/>
          </p:cNvSpPr>
          <p:nvPr/>
        </p:nvSpPr>
        <p:spPr bwMode="auto">
          <a:xfrm>
            <a:off x="6858000" y="776288"/>
            <a:ext cx="1600200" cy="654050"/>
          </a:xfrm>
          <a:prstGeom prst="rect">
            <a:avLst/>
          </a:prstGeom>
          <a:solidFill>
            <a:srgbClr val="FFCC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algn="ctr" eaLnBrk="1" hangingPunct="1"/>
            <a:r>
              <a:rPr lang="en-US" altLang="en-US" sz="3600" i="1"/>
              <a:t>f </a:t>
            </a:r>
            <a:r>
              <a:rPr lang="en-US" altLang="en-US"/>
              <a:t>        </a:t>
            </a:r>
          </a:p>
        </p:txBody>
      </p:sp>
      <p:sp>
        <p:nvSpPr>
          <p:cNvPr id="12295" name="Line 4">
            <a:extLst>
              <a:ext uri="{FF2B5EF4-FFF2-40B4-BE49-F238E27FC236}">
                <a16:creationId xmlns:a16="http://schemas.microsoft.com/office/drawing/2014/main" id="{7E7DF3F4-6543-47C5-BB5D-7701DA6A1160}"/>
              </a:ext>
            </a:extLst>
          </p:cNvPr>
          <p:cNvSpPr>
            <a:spLocks noChangeShapeType="1"/>
          </p:cNvSpPr>
          <p:nvPr/>
        </p:nvSpPr>
        <p:spPr bwMode="auto">
          <a:xfrm>
            <a:off x="5486400" y="1066800"/>
            <a:ext cx="1371600"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IN"/>
          </a:p>
        </p:txBody>
      </p:sp>
      <p:sp>
        <p:nvSpPr>
          <p:cNvPr id="12296" name="Text Box 5">
            <a:extLst>
              <a:ext uri="{FF2B5EF4-FFF2-40B4-BE49-F238E27FC236}">
                <a16:creationId xmlns:a16="http://schemas.microsoft.com/office/drawing/2014/main" id="{ABFADD58-9C00-4709-9BC4-4094FE9F1A52}"/>
              </a:ext>
            </a:extLst>
          </p:cNvPr>
          <p:cNvSpPr txBox="1">
            <a:spLocks noChangeArrowheads="1"/>
          </p:cNvSpPr>
          <p:nvPr/>
        </p:nvSpPr>
        <p:spPr bwMode="auto">
          <a:xfrm>
            <a:off x="5029200" y="762001"/>
            <a:ext cx="609600"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algn="ctr" eaLnBrk="1" hangingPunct="1"/>
            <a:r>
              <a:rPr lang="en-US" altLang="en-US" sz="2800" b="1" i="1"/>
              <a:t>x</a:t>
            </a:r>
          </a:p>
        </p:txBody>
      </p:sp>
      <p:sp>
        <p:nvSpPr>
          <p:cNvPr id="12297" name="Line 6">
            <a:extLst>
              <a:ext uri="{FF2B5EF4-FFF2-40B4-BE49-F238E27FC236}">
                <a16:creationId xmlns:a16="http://schemas.microsoft.com/office/drawing/2014/main" id="{BFCABAAF-CE9C-4FD3-BAAD-D59DF429294A}"/>
              </a:ext>
            </a:extLst>
          </p:cNvPr>
          <p:cNvSpPr>
            <a:spLocks noChangeShapeType="1"/>
          </p:cNvSpPr>
          <p:nvPr/>
        </p:nvSpPr>
        <p:spPr bwMode="auto">
          <a:xfrm>
            <a:off x="7543800" y="381000"/>
            <a:ext cx="0" cy="38100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IN"/>
          </a:p>
        </p:txBody>
      </p:sp>
      <p:sp>
        <p:nvSpPr>
          <p:cNvPr id="12298" name="Text Box 7">
            <a:extLst>
              <a:ext uri="{FF2B5EF4-FFF2-40B4-BE49-F238E27FC236}">
                <a16:creationId xmlns:a16="http://schemas.microsoft.com/office/drawing/2014/main" id="{C2426195-D313-4399-8239-EECD85700EA1}"/>
              </a:ext>
            </a:extLst>
          </p:cNvPr>
          <p:cNvSpPr txBox="1">
            <a:spLocks noChangeArrowheads="1"/>
          </p:cNvSpPr>
          <p:nvPr/>
        </p:nvSpPr>
        <p:spPr bwMode="auto">
          <a:xfrm>
            <a:off x="7315200" y="0"/>
            <a:ext cx="381000"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algn="ctr" eaLnBrk="1" hangingPunct="1"/>
            <a:r>
              <a:rPr lang="en-US" altLang="en-US" sz="3200">
                <a:solidFill>
                  <a:srgbClr val="00CC00"/>
                </a:solidFill>
                <a:latin typeface="Symbol" panose="05050102010706020507" pitchFamily="18" charset="2"/>
              </a:rPr>
              <a:t>a</a:t>
            </a:r>
          </a:p>
        </p:txBody>
      </p:sp>
      <p:sp>
        <p:nvSpPr>
          <p:cNvPr id="12299" name="Line 8">
            <a:extLst>
              <a:ext uri="{FF2B5EF4-FFF2-40B4-BE49-F238E27FC236}">
                <a16:creationId xmlns:a16="http://schemas.microsoft.com/office/drawing/2014/main" id="{9CD4CB17-5F4C-4AEE-9811-554B65436A2B}"/>
              </a:ext>
            </a:extLst>
          </p:cNvPr>
          <p:cNvSpPr>
            <a:spLocks noChangeShapeType="1"/>
          </p:cNvSpPr>
          <p:nvPr/>
        </p:nvSpPr>
        <p:spPr bwMode="auto">
          <a:xfrm>
            <a:off x="8458200" y="1066800"/>
            <a:ext cx="1371600"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IN"/>
          </a:p>
        </p:txBody>
      </p:sp>
      <p:sp>
        <p:nvSpPr>
          <p:cNvPr id="12300" name="Text Box 9">
            <a:extLst>
              <a:ext uri="{FF2B5EF4-FFF2-40B4-BE49-F238E27FC236}">
                <a16:creationId xmlns:a16="http://schemas.microsoft.com/office/drawing/2014/main" id="{11C8A5A5-B2C2-49E0-8F46-59846B123792}"/>
              </a:ext>
            </a:extLst>
          </p:cNvPr>
          <p:cNvSpPr txBox="1">
            <a:spLocks noChangeArrowheads="1"/>
          </p:cNvSpPr>
          <p:nvPr/>
        </p:nvSpPr>
        <p:spPr bwMode="auto">
          <a:xfrm>
            <a:off x="9829800" y="838200"/>
            <a:ext cx="838200"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spcBef>
                <a:spcPct val="20000"/>
              </a:spcBef>
            </a:pPr>
            <a:r>
              <a:rPr lang="en-US" altLang="en-US" sz="3200"/>
              <a:t>y</a:t>
            </a:r>
            <a:r>
              <a:rPr lang="en-US" altLang="en-US" sz="3200" baseline="30000"/>
              <a:t>est</a:t>
            </a:r>
          </a:p>
        </p:txBody>
      </p:sp>
      <p:sp>
        <p:nvSpPr>
          <p:cNvPr id="12301" name="Text Box 10">
            <a:extLst>
              <a:ext uri="{FF2B5EF4-FFF2-40B4-BE49-F238E27FC236}">
                <a16:creationId xmlns:a16="http://schemas.microsoft.com/office/drawing/2014/main" id="{B9CC69EE-C501-4ADC-9974-D39384B3E10E}"/>
              </a:ext>
            </a:extLst>
          </p:cNvPr>
          <p:cNvSpPr txBox="1">
            <a:spLocks noChangeArrowheads="1"/>
          </p:cNvSpPr>
          <p:nvPr/>
        </p:nvSpPr>
        <p:spPr bwMode="auto">
          <a:xfrm>
            <a:off x="2362200" y="1905001"/>
            <a:ext cx="1905000" cy="854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algn="ctr" eaLnBrk="1" hangingPunct="1"/>
            <a:r>
              <a:rPr lang="en-US" altLang="en-US"/>
              <a:t>denotes +1</a:t>
            </a:r>
          </a:p>
          <a:p>
            <a:pPr algn="ctr" eaLnBrk="1" hangingPunct="1"/>
            <a:r>
              <a:rPr lang="en-US" altLang="en-US"/>
              <a:t>denotes -1</a:t>
            </a:r>
          </a:p>
        </p:txBody>
      </p:sp>
      <p:sp>
        <p:nvSpPr>
          <p:cNvPr id="12302" name="Oval 11">
            <a:extLst>
              <a:ext uri="{FF2B5EF4-FFF2-40B4-BE49-F238E27FC236}">
                <a16:creationId xmlns:a16="http://schemas.microsoft.com/office/drawing/2014/main" id="{56C169F6-DEBF-4BC6-A019-D693AFD14EF4}"/>
              </a:ext>
            </a:extLst>
          </p:cNvPr>
          <p:cNvSpPr>
            <a:spLocks noChangeAspect="1" noChangeArrowheads="1"/>
          </p:cNvSpPr>
          <p:nvPr/>
        </p:nvSpPr>
        <p:spPr bwMode="auto">
          <a:xfrm rot="4777107">
            <a:off x="2439194" y="2056607"/>
            <a:ext cx="58738" cy="603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12303" name="Oval 12">
            <a:extLst>
              <a:ext uri="{FF2B5EF4-FFF2-40B4-BE49-F238E27FC236}">
                <a16:creationId xmlns:a16="http://schemas.microsoft.com/office/drawing/2014/main" id="{CE8BBD43-4C14-43BC-BC12-953C440495A9}"/>
              </a:ext>
            </a:extLst>
          </p:cNvPr>
          <p:cNvSpPr>
            <a:spLocks noChangeAspect="1" noChangeArrowheads="1"/>
          </p:cNvSpPr>
          <p:nvPr/>
        </p:nvSpPr>
        <p:spPr bwMode="auto">
          <a:xfrm rot="5895381">
            <a:off x="2439988" y="2513013"/>
            <a:ext cx="50800"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12304" name="Line 13">
            <a:extLst>
              <a:ext uri="{FF2B5EF4-FFF2-40B4-BE49-F238E27FC236}">
                <a16:creationId xmlns:a16="http://schemas.microsoft.com/office/drawing/2014/main" id="{6DA2D49A-FCFD-4883-B8E5-C369D3010433}"/>
              </a:ext>
            </a:extLst>
          </p:cNvPr>
          <p:cNvSpPr>
            <a:spLocks noChangeShapeType="1"/>
          </p:cNvSpPr>
          <p:nvPr/>
        </p:nvSpPr>
        <p:spPr bwMode="auto">
          <a:xfrm>
            <a:off x="4114800" y="2209800"/>
            <a:ext cx="0" cy="3505200"/>
          </a:xfrm>
          <a:prstGeom prst="line">
            <a:avLst/>
          </a:prstGeom>
          <a:noFill/>
          <a:ln w="381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IN"/>
          </a:p>
        </p:txBody>
      </p:sp>
      <p:sp>
        <p:nvSpPr>
          <p:cNvPr id="12305" name="Line 14">
            <a:extLst>
              <a:ext uri="{FF2B5EF4-FFF2-40B4-BE49-F238E27FC236}">
                <a16:creationId xmlns:a16="http://schemas.microsoft.com/office/drawing/2014/main" id="{C07E0B67-0E3E-4DD8-A951-DFD8DA87B5CA}"/>
              </a:ext>
            </a:extLst>
          </p:cNvPr>
          <p:cNvSpPr>
            <a:spLocks noChangeShapeType="1"/>
          </p:cNvSpPr>
          <p:nvPr/>
        </p:nvSpPr>
        <p:spPr bwMode="auto">
          <a:xfrm flipV="1">
            <a:off x="3962400" y="5562600"/>
            <a:ext cx="3657600" cy="0"/>
          </a:xfrm>
          <a:prstGeom prst="line">
            <a:avLst/>
          </a:prstGeom>
          <a:noFill/>
          <a:ln w="381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IN"/>
          </a:p>
        </p:txBody>
      </p:sp>
      <p:sp>
        <p:nvSpPr>
          <p:cNvPr id="12306" name="Oval 15">
            <a:extLst>
              <a:ext uri="{FF2B5EF4-FFF2-40B4-BE49-F238E27FC236}">
                <a16:creationId xmlns:a16="http://schemas.microsoft.com/office/drawing/2014/main" id="{9313CCCD-75F1-425E-B843-C721EE7925AC}"/>
              </a:ext>
            </a:extLst>
          </p:cNvPr>
          <p:cNvSpPr>
            <a:spLocks noChangeAspect="1" noChangeArrowheads="1"/>
          </p:cNvSpPr>
          <p:nvPr/>
        </p:nvSpPr>
        <p:spPr bwMode="auto">
          <a:xfrm>
            <a:off x="5241926" y="5032376"/>
            <a:ext cx="60325" cy="476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12307" name="Oval 16">
            <a:extLst>
              <a:ext uri="{FF2B5EF4-FFF2-40B4-BE49-F238E27FC236}">
                <a16:creationId xmlns:a16="http://schemas.microsoft.com/office/drawing/2014/main" id="{9F673B33-E045-489E-889F-820C683AB1AA}"/>
              </a:ext>
            </a:extLst>
          </p:cNvPr>
          <p:cNvSpPr>
            <a:spLocks noChangeAspect="1" noChangeArrowheads="1"/>
          </p:cNvSpPr>
          <p:nvPr/>
        </p:nvSpPr>
        <p:spPr bwMode="auto">
          <a:xfrm>
            <a:off x="4010026" y="3903664"/>
            <a:ext cx="60325" cy="476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12308" name="Oval 17">
            <a:extLst>
              <a:ext uri="{FF2B5EF4-FFF2-40B4-BE49-F238E27FC236}">
                <a16:creationId xmlns:a16="http://schemas.microsoft.com/office/drawing/2014/main" id="{3185D3A8-4C7D-4E64-B72C-8460E93C1C1F}"/>
              </a:ext>
            </a:extLst>
          </p:cNvPr>
          <p:cNvSpPr>
            <a:spLocks noChangeAspect="1" noChangeArrowheads="1"/>
          </p:cNvSpPr>
          <p:nvPr/>
        </p:nvSpPr>
        <p:spPr bwMode="auto">
          <a:xfrm>
            <a:off x="5864226" y="2814639"/>
            <a:ext cx="60325" cy="476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12309" name="Oval 18">
            <a:extLst>
              <a:ext uri="{FF2B5EF4-FFF2-40B4-BE49-F238E27FC236}">
                <a16:creationId xmlns:a16="http://schemas.microsoft.com/office/drawing/2014/main" id="{352C2CE0-B0F8-436B-A6C9-01DC35D64685}"/>
              </a:ext>
            </a:extLst>
          </p:cNvPr>
          <p:cNvSpPr>
            <a:spLocks noChangeAspect="1" noChangeArrowheads="1"/>
          </p:cNvSpPr>
          <p:nvPr/>
        </p:nvSpPr>
        <p:spPr bwMode="auto">
          <a:xfrm>
            <a:off x="5927726" y="3635376"/>
            <a:ext cx="60325" cy="476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12310" name="Oval 19">
            <a:extLst>
              <a:ext uri="{FF2B5EF4-FFF2-40B4-BE49-F238E27FC236}">
                <a16:creationId xmlns:a16="http://schemas.microsoft.com/office/drawing/2014/main" id="{46950827-3DC1-43FB-89F1-9A5A133F4EE8}"/>
              </a:ext>
            </a:extLst>
          </p:cNvPr>
          <p:cNvSpPr>
            <a:spLocks noChangeAspect="1" noChangeArrowheads="1"/>
          </p:cNvSpPr>
          <p:nvPr/>
        </p:nvSpPr>
        <p:spPr bwMode="auto">
          <a:xfrm>
            <a:off x="4933951" y="2663825"/>
            <a:ext cx="60325" cy="50800"/>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12311" name="Oval 20">
            <a:extLst>
              <a:ext uri="{FF2B5EF4-FFF2-40B4-BE49-F238E27FC236}">
                <a16:creationId xmlns:a16="http://schemas.microsoft.com/office/drawing/2014/main" id="{18FC8618-A455-4205-9999-6186FB09ED69}"/>
              </a:ext>
            </a:extLst>
          </p:cNvPr>
          <p:cNvSpPr>
            <a:spLocks noChangeAspect="1" noChangeArrowheads="1"/>
          </p:cNvSpPr>
          <p:nvPr/>
        </p:nvSpPr>
        <p:spPr bwMode="auto">
          <a:xfrm>
            <a:off x="5410201" y="3733801"/>
            <a:ext cx="53975" cy="476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12312" name="Oval 21">
            <a:extLst>
              <a:ext uri="{FF2B5EF4-FFF2-40B4-BE49-F238E27FC236}">
                <a16:creationId xmlns:a16="http://schemas.microsoft.com/office/drawing/2014/main" id="{2395C1C3-27CF-4D2F-BCE0-75927E54FC77}"/>
              </a:ext>
            </a:extLst>
          </p:cNvPr>
          <p:cNvSpPr>
            <a:spLocks noChangeAspect="1" noChangeArrowheads="1"/>
          </p:cNvSpPr>
          <p:nvPr/>
        </p:nvSpPr>
        <p:spPr bwMode="auto">
          <a:xfrm>
            <a:off x="4572001" y="3124200"/>
            <a:ext cx="60325" cy="5873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12313" name="Oval 22">
            <a:extLst>
              <a:ext uri="{FF2B5EF4-FFF2-40B4-BE49-F238E27FC236}">
                <a16:creationId xmlns:a16="http://schemas.microsoft.com/office/drawing/2014/main" id="{100B12A7-0DE1-4CDB-8A6F-DAAE8F16EF19}"/>
              </a:ext>
            </a:extLst>
          </p:cNvPr>
          <p:cNvSpPr>
            <a:spLocks noChangeAspect="1" noChangeArrowheads="1"/>
          </p:cNvSpPr>
          <p:nvPr/>
        </p:nvSpPr>
        <p:spPr bwMode="auto">
          <a:xfrm>
            <a:off x="6629401" y="4114800"/>
            <a:ext cx="60325" cy="508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12314" name="Oval 23">
            <a:extLst>
              <a:ext uri="{FF2B5EF4-FFF2-40B4-BE49-F238E27FC236}">
                <a16:creationId xmlns:a16="http://schemas.microsoft.com/office/drawing/2014/main" id="{B6501A86-E100-43B4-B3B6-A77256D563C1}"/>
              </a:ext>
            </a:extLst>
          </p:cNvPr>
          <p:cNvSpPr>
            <a:spLocks noChangeAspect="1" noChangeArrowheads="1"/>
          </p:cNvSpPr>
          <p:nvPr/>
        </p:nvSpPr>
        <p:spPr bwMode="auto">
          <a:xfrm rot="20481726">
            <a:off x="5411789" y="4443414"/>
            <a:ext cx="53975" cy="476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12315" name="Oval 24">
            <a:extLst>
              <a:ext uri="{FF2B5EF4-FFF2-40B4-BE49-F238E27FC236}">
                <a16:creationId xmlns:a16="http://schemas.microsoft.com/office/drawing/2014/main" id="{6DCF77DF-7F36-4E30-9DB2-6D0E26682CAF}"/>
              </a:ext>
            </a:extLst>
          </p:cNvPr>
          <p:cNvSpPr>
            <a:spLocks noChangeAspect="1" noChangeArrowheads="1"/>
          </p:cNvSpPr>
          <p:nvPr/>
        </p:nvSpPr>
        <p:spPr bwMode="auto">
          <a:xfrm rot="20481726">
            <a:off x="7527926" y="3228975"/>
            <a:ext cx="60325" cy="508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12316" name="Oval 25">
            <a:extLst>
              <a:ext uri="{FF2B5EF4-FFF2-40B4-BE49-F238E27FC236}">
                <a16:creationId xmlns:a16="http://schemas.microsoft.com/office/drawing/2014/main" id="{5609E03C-6FA7-49E1-9AFD-470D0A618383}"/>
              </a:ext>
            </a:extLst>
          </p:cNvPr>
          <p:cNvSpPr>
            <a:spLocks noChangeAspect="1" noChangeArrowheads="1"/>
          </p:cNvSpPr>
          <p:nvPr/>
        </p:nvSpPr>
        <p:spPr bwMode="auto">
          <a:xfrm rot="20481726">
            <a:off x="6819901" y="4545013"/>
            <a:ext cx="60325" cy="508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12317" name="Oval 26">
            <a:extLst>
              <a:ext uri="{FF2B5EF4-FFF2-40B4-BE49-F238E27FC236}">
                <a16:creationId xmlns:a16="http://schemas.microsoft.com/office/drawing/2014/main" id="{F9956FA7-C113-4705-A6C3-CCDACBD9048E}"/>
              </a:ext>
            </a:extLst>
          </p:cNvPr>
          <p:cNvSpPr>
            <a:spLocks noChangeAspect="1" noChangeArrowheads="1"/>
          </p:cNvSpPr>
          <p:nvPr/>
        </p:nvSpPr>
        <p:spPr bwMode="auto">
          <a:xfrm rot="20481726">
            <a:off x="4648201" y="2667000"/>
            <a:ext cx="60325" cy="50800"/>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12318" name="Oval 27">
            <a:extLst>
              <a:ext uri="{FF2B5EF4-FFF2-40B4-BE49-F238E27FC236}">
                <a16:creationId xmlns:a16="http://schemas.microsoft.com/office/drawing/2014/main" id="{6323B91F-8D5D-4021-8257-F3B5F29369C6}"/>
              </a:ext>
            </a:extLst>
          </p:cNvPr>
          <p:cNvSpPr>
            <a:spLocks noChangeAspect="1" noChangeArrowheads="1"/>
          </p:cNvSpPr>
          <p:nvPr/>
        </p:nvSpPr>
        <p:spPr bwMode="auto">
          <a:xfrm rot="20481726">
            <a:off x="6235701" y="3584575"/>
            <a:ext cx="60325" cy="508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12319" name="Oval 28">
            <a:extLst>
              <a:ext uri="{FF2B5EF4-FFF2-40B4-BE49-F238E27FC236}">
                <a16:creationId xmlns:a16="http://schemas.microsoft.com/office/drawing/2014/main" id="{9B29FF90-E850-4DC6-AD61-5CB3E0842AB1}"/>
              </a:ext>
            </a:extLst>
          </p:cNvPr>
          <p:cNvSpPr>
            <a:spLocks noChangeAspect="1" noChangeArrowheads="1"/>
          </p:cNvSpPr>
          <p:nvPr/>
        </p:nvSpPr>
        <p:spPr bwMode="auto">
          <a:xfrm rot="20481726">
            <a:off x="7391401" y="4495801"/>
            <a:ext cx="60325" cy="476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12320" name="Oval 29">
            <a:extLst>
              <a:ext uri="{FF2B5EF4-FFF2-40B4-BE49-F238E27FC236}">
                <a16:creationId xmlns:a16="http://schemas.microsoft.com/office/drawing/2014/main" id="{47C3D495-658C-42E2-AE7F-9BECFE68D038}"/>
              </a:ext>
            </a:extLst>
          </p:cNvPr>
          <p:cNvSpPr>
            <a:spLocks noChangeAspect="1" noChangeArrowheads="1"/>
          </p:cNvSpPr>
          <p:nvPr/>
        </p:nvSpPr>
        <p:spPr bwMode="auto">
          <a:xfrm rot="20481726">
            <a:off x="4638676" y="3640139"/>
            <a:ext cx="60325" cy="476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12321" name="Oval 30">
            <a:extLst>
              <a:ext uri="{FF2B5EF4-FFF2-40B4-BE49-F238E27FC236}">
                <a16:creationId xmlns:a16="http://schemas.microsoft.com/office/drawing/2014/main" id="{A050BD63-A1E5-4ABA-9D98-ABE41EA5165F}"/>
              </a:ext>
            </a:extLst>
          </p:cNvPr>
          <p:cNvSpPr>
            <a:spLocks noChangeAspect="1" noChangeArrowheads="1"/>
          </p:cNvSpPr>
          <p:nvPr/>
        </p:nvSpPr>
        <p:spPr bwMode="auto">
          <a:xfrm rot="5895381">
            <a:off x="5391151" y="3057526"/>
            <a:ext cx="47625" cy="5397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12322" name="Oval 31">
            <a:extLst>
              <a:ext uri="{FF2B5EF4-FFF2-40B4-BE49-F238E27FC236}">
                <a16:creationId xmlns:a16="http://schemas.microsoft.com/office/drawing/2014/main" id="{CE4C77FE-8742-48C2-ABE1-6C0B6E49E076}"/>
              </a:ext>
            </a:extLst>
          </p:cNvPr>
          <p:cNvSpPr>
            <a:spLocks noChangeAspect="1" noChangeArrowheads="1"/>
          </p:cNvSpPr>
          <p:nvPr/>
        </p:nvSpPr>
        <p:spPr bwMode="auto">
          <a:xfrm rot="5895381">
            <a:off x="5660232" y="5242720"/>
            <a:ext cx="55563" cy="603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12323" name="Oval 32">
            <a:extLst>
              <a:ext uri="{FF2B5EF4-FFF2-40B4-BE49-F238E27FC236}">
                <a16:creationId xmlns:a16="http://schemas.microsoft.com/office/drawing/2014/main" id="{B43518D5-66F9-4CD6-A5ED-7CABD0B41A2C}"/>
              </a:ext>
            </a:extLst>
          </p:cNvPr>
          <p:cNvSpPr>
            <a:spLocks noChangeAspect="1" noChangeArrowheads="1"/>
          </p:cNvSpPr>
          <p:nvPr/>
        </p:nvSpPr>
        <p:spPr bwMode="auto">
          <a:xfrm rot="5895381">
            <a:off x="4638676" y="4098926"/>
            <a:ext cx="47625" cy="603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12324" name="Oval 33">
            <a:extLst>
              <a:ext uri="{FF2B5EF4-FFF2-40B4-BE49-F238E27FC236}">
                <a16:creationId xmlns:a16="http://schemas.microsoft.com/office/drawing/2014/main" id="{6A5EC582-801F-4A18-9DB9-56F84BF90A6B}"/>
              </a:ext>
            </a:extLst>
          </p:cNvPr>
          <p:cNvSpPr>
            <a:spLocks noChangeAspect="1" noChangeArrowheads="1"/>
          </p:cNvSpPr>
          <p:nvPr/>
        </p:nvSpPr>
        <p:spPr bwMode="auto">
          <a:xfrm rot="5895381">
            <a:off x="5867401" y="2393951"/>
            <a:ext cx="47625" cy="5397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12325" name="Oval 34">
            <a:extLst>
              <a:ext uri="{FF2B5EF4-FFF2-40B4-BE49-F238E27FC236}">
                <a16:creationId xmlns:a16="http://schemas.microsoft.com/office/drawing/2014/main" id="{CAED57D1-CD50-4E35-9711-7C38CB8FF387}"/>
              </a:ext>
            </a:extLst>
          </p:cNvPr>
          <p:cNvSpPr>
            <a:spLocks noChangeAspect="1" noChangeArrowheads="1"/>
          </p:cNvSpPr>
          <p:nvPr/>
        </p:nvSpPr>
        <p:spPr bwMode="auto">
          <a:xfrm rot="5895381">
            <a:off x="6828633" y="4144170"/>
            <a:ext cx="58737" cy="603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12326" name="Oval 35">
            <a:extLst>
              <a:ext uri="{FF2B5EF4-FFF2-40B4-BE49-F238E27FC236}">
                <a16:creationId xmlns:a16="http://schemas.microsoft.com/office/drawing/2014/main" id="{F376A89A-2EE6-4DDF-9BD0-4C9CFE26B130}"/>
              </a:ext>
            </a:extLst>
          </p:cNvPr>
          <p:cNvSpPr>
            <a:spLocks noChangeAspect="1" noChangeArrowheads="1"/>
          </p:cNvSpPr>
          <p:nvPr/>
        </p:nvSpPr>
        <p:spPr bwMode="auto">
          <a:xfrm rot="5895381">
            <a:off x="5894389" y="4079876"/>
            <a:ext cx="47625"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12327" name="Oval 36">
            <a:extLst>
              <a:ext uri="{FF2B5EF4-FFF2-40B4-BE49-F238E27FC236}">
                <a16:creationId xmlns:a16="http://schemas.microsoft.com/office/drawing/2014/main" id="{55016C69-96A5-408C-87F1-1A0B9ACB5277}"/>
              </a:ext>
            </a:extLst>
          </p:cNvPr>
          <p:cNvSpPr>
            <a:spLocks noChangeAspect="1" noChangeArrowheads="1"/>
          </p:cNvSpPr>
          <p:nvPr/>
        </p:nvSpPr>
        <p:spPr bwMode="auto">
          <a:xfrm rot="5895381">
            <a:off x="7143751" y="3365501"/>
            <a:ext cx="47625"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12328" name="Oval 37">
            <a:extLst>
              <a:ext uri="{FF2B5EF4-FFF2-40B4-BE49-F238E27FC236}">
                <a16:creationId xmlns:a16="http://schemas.microsoft.com/office/drawing/2014/main" id="{30C73119-3B26-4D77-BAA8-47E3D8842207}"/>
              </a:ext>
            </a:extLst>
          </p:cNvPr>
          <p:cNvSpPr>
            <a:spLocks noChangeAspect="1" noChangeArrowheads="1"/>
          </p:cNvSpPr>
          <p:nvPr/>
        </p:nvSpPr>
        <p:spPr bwMode="auto">
          <a:xfrm rot="5895381">
            <a:off x="4611689" y="2346326"/>
            <a:ext cx="47625" cy="603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12329" name="Oval 38">
            <a:extLst>
              <a:ext uri="{FF2B5EF4-FFF2-40B4-BE49-F238E27FC236}">
                <a16:creationId xmlns:a16="http://schemas.microsoft.com/office/drawing/2014/main" id="{5796DFA6-318A-4F2C-A9E1-9346CCE8730B}"/>
              </a:ext>
            </a:extLst>
          </p:cNvPr>
          <p:cNvSpPr>
            <a:spLocks noChangeAspect="1" noChangeArrowheads="1"/>
          </p:cNvSpPr>
          <p:nvPr/>
        </p:nvSpPr>
        <p:spPr bwMode="auto">
          <a:xfrm rot="5895381">
            <a:off x="6784976" y="3273426"/>
            <a:ext cx="47625"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12330" name="Oval 39">
            <a:extLst>
              <a:ext uri="{FF2B5EF4-FFF2-40B4-BE49-F238E27FC236}">
                <a16:creationId xmlns:a16="http://schemas.microsoft.com/office/drawing/2014/main" id="{00D4BDA2-07C3-4F7D-968F-39E805A7923C}"/>
              </a:ext>
            </a:extLst>
          </p:cNvPr>
          <p:cNvSpPr>
            <a:spLocks noChangeAspect="1" noChangeArrowheads="1"/>
          </p:cNvSpPr>
          <p:nvPr/>
        </p:nvSpPr>
        <p:spPr bwMode="auto">
          <a:xfrm rot="5895381">
            <a:off x="6641308" y="4718845"/>
            <a:ext cx="58737"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12331" name="Oval 40">
            <a:extLst>
              <a:ext uri="{FF2B5EF4-FFF2-40B4-BE49-F238E27FC236}">
                <a16:creationId xmlns:a16="http://schemas.microsoft.com/office/drawing/2014/main" id="{17210ECC-3566-401E-ADF3-01E1B7363FBA}"/>
              </a:ext>
            </a:extLst>
          </p:cNvPr>
          <p:cNvSpPr>
            <a:spLocks noChangeAspect="1" noChangeArrowheads="1"/>
          </p:cNvSpPr>
          <p:nvPr/>
        </p:nvSpPr>
        <p:spPr bwMode="auto">
          <a:xfrm rot="4777107">
            <a:off x="5022058" y="3534570"/>
            <a:ext cx="58737" cy="603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12332" name="Oval 41">
            <a:extLst>
              <a:ext uri="{FF2B5EF4-FFF2-40B4-BE49-F238E27FC236}">
                <a16:creationId xmlns:a16="http://schemas.microsoft.com/office/drawing/2014/main" id="{1E21E9D7-50A1-4085-BD44-022965349323}"/>
              </a:ext>
            </a:extLst>
          </p:cNvPr>
          <p:cNvSpPr>
            <a:spLocks noChangeAspect="1" noChangeArrowheads="1"/>
          </p:cNvSpPr>
          <p:nvPr/>
        </p:nvSpPr>
        <p:spPr bwMode="auto">
          <a:xfrm rot="4777107">
            <a:off x="6175376" y="5254626"/>
            <a:ext cx="47625"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12333" name="Oval 42">
            <a:extLst>
              <a:ext uri="{FF2B5EF4-FFF2-40B4-BE49-F238E27FC236}">
                <a16:creationId xmlns:a16="http://schemas.microsoft.com/office/drawing/2014/main" id="{9183C73A-1F0B-4B4D-85D9-AAE4AE693696}"/>
              </a:ext>
            </a:extLst>
          </p:cNvPr>
          <p:cNvSpPr>
            <a:spLocks noChangeAspect="1" noChangeArrowheads="1"/>
          </p:cNvSpPr>
          <p:nvPr/>
        </p:nvSpPr>
        <p:spPr bwMode="auto">
          <a:xfrm rot="4777107">
            <a:off x="5870576" y="4873626"/>
            <a:ext cx="47625"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12334" name="Oval 43">
            <a:extLst>
              <a:ext uri="{FF2B5EF4-FFF2-40B4-BE49-F238E27FC236}">
                <a16:creationId xmlns:a16="http://schemas.microsoft.com/office/drawing/2014/main" id="{0FBF2B88-6F52-4961-8431-A2A124671514}"/>
              </a:ext>
            </a:extLst>
          </p:cNvPr>
          <p:cNvSpPr>
            <a:spLocks noChangeAspect="1" noChangeArrowheads="1"/>
          </p:cNvSpPr>
          <p:nvPr/>
        </p:nvSpPr>
        <p:spPr bwMode="auto">
          <a:xfrm rot="4777107">
            <a:off x="4341019" y="3736182"/>
            <a:ext cx="58738" cy="5397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12335" name="Oval 44">
            <a:extLst>
              <a:ext uri="{FF2B5EF4-FFF2-40B4-BE49-F238E27FC236}">
                <a16:creationId xmlns:a16="http://schemas.microsoft.com/office/drawing/2014/main" id="{C0F6B5CC-75CF-4207-917E-C4B1DD5455C0}"/>
              </a:ext>
            </a:extLst>
          </p:cNvPr>
          <p:cNvSpPr>
            <a:spLocks noChangeAspect="1" noChangeArrowheads="1"/>
          </p:cNvSpPr>
          <p:nvPr/>
        </p:nvSpPr>
        <p:spPr bwMode="auto">
          <a:xfrm rot="4777107">
            <a:off x="5237163" y="2776538"/>
            <a:ext cx="50800" cy="5397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12336" name="Oval 45">
            <a:extLst>
              <a:ext uri="{FF2B5EF4-FFF2-40B4-BE49-F238E27FC236}">
                <a16:creationId xmlns:a16="http://schemas.microsoft.com/office/drawing/2014/main" id="{29AF0E9F-1AD8-4AEE-BBF1-8FA6F36A13BC}"/>
              </a:ext>
            </a:extLst>
          </p:cNvPr>
          <p:cNvSpPr>
            <a:spLocks noChangeAspect="1" noChangeArrowheads="1"/>
          </p:cNvSpPr>
          <p:nvPr/>
        </p:nvSpPr>
        <p:spPr bwMode="auto">
          <a:xfrm rot="4777107">
            <a:off x="5880101" y="4364038"/>
            <a:ext cx="50800" cy="603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12337" name="Oval 46">
            <a:extLst>
              <a:ext uri="{FF2B5EF4-FFF2-40B4-BE49-F238E27FC236}">
                <a16:creationId xmlns:a16="http://schemas.microsoft.com/office/drawing/2014/main" id="{2EB975E0-D6E4-4E15-B966-3382D2CA935D}"/>
              </a:ext>
            </a:extLst>
          </p:cNvPr>
          <p:cNvSpPr>
            <a:spLocks noChangeAspect="1" noChangeArrowheads="1"/>
          </p:cNvSpPr>
          <p:nvPr/>
        </p:nvSpPr>
        <p:spPr bwMode="auto">
          <a:xfrm rot="4777107">
            <a:off x="4028282" y="3082132"/>
            <a:ext cx="58738" cy="603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12338" name="Oval 47">
            <a:extLst>
              <a:ext uri="{FF2B5EF4-FFF2-40B4-BE49-F238E27FC236}">
                <a16:creationId xmlns:a16="http://schemas.microsoft.com/office/drawing/2014/main" id="{5B178A46-F883-44C6-B34F-91B3F6880112}"/>
              </a:ext>
            </a:extLst>
          </p:cNvPr>
          <p:cNvSpPr>
            <a:spLocks noChangeAspect="1" noChangeArrowheads="1"/>
          </p:cNvSpPr>
          <p:nvPr/>
        </p:nvSpPr>
        <p:spPr bwMode="auto">
          <a:xfrm rot="4777107">
            <a:off x="5461795" y="5049045"/>
            <a:ext cx="55563" cy="603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12339" name="Oval 48">
            <a:extLst>
              <a:ext uri="{FF2B5EF4-FFF2-40B4-BE49-F238E27FC236}">
                <a16:creationId xmlns:a16="http://schemas.microsoft.com/office/drawing/2014/main" id="{2CC09ABD-DDF2-4D01-8FED-BC35BB115B0C}"/>
              </a:ext>
            </a:extLst>
          </p:cNvPr>
          <p:cNvSpPr>
            <a:spLocks noChangeAspect="1" noChangeArrowheads="1"/>
          </p:cNvSpPr>
          <p:nvPr/>
        </p:nvSpPr>
        <p:spPr bwMode="auto">
          <a:xfrm rot="4777107">
            <a:off x="6827838" y="4756151"/>
            <a:ext cx="50800" cy="603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12340" name="Text Box 49">
            <a:extLst>
              <a:ext uri="{FF2B5EF4-FFF2-40B4-BE49-F238E27FC236}">
                <a16:creationId xmlns:a16="http://schemas.microsoft.com/office/drawing/2014/main" id="{987AED9C-6071-4A72-886C-71ECD8A8B8CF}"/>
              </a:ext>
            </a:extLst>
          </p:cNvPr>
          <p:cNvSpPr txBox="1">
            <a:spLocks noChangeArrowheads="1"/>
          </p:cNvSpPr>
          <p:nvPr/>
        </p:nvSpPr>
        <p:spPr bwMode="auto">
          <a:xfrm>
            <a:off x="7010400" y="1676401"/>
            <a:ext cx="320040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algn="ctr" eaLnBrk="1" hangingPunct="1"/>
            <a:r>
              <a:rPr lang="en-US" altLang="en-US" b="1" i="1"/>
              <a:t>f</a:t>
            </a:r>
            <a:r>
              <a:rPr lang="en-US" altLang="en-US" i="1"/>
              <a:t>(</a:t>
            </a:r>
            <a:r>
              <a:rPr lang="en-US" altLang="en-US" b="1" i="1"/>
              <a:t>x</a:t>
            </a:r>
            <a:r>
              <a:rPr lang="en-US" altLang="en-US" i="1"/>
              <a:t>,</a:t>
            </a:r>
            <a:r>
              <a:rPr lang="en-US" altLang="en-US" b="1" i="1">
                <a:solidFill>
                  <a:srgbClr val="00CC00"/>
                </a:solidFill>
              </a:rPr>
              <a:t>w</a:t>
            </a:r>
            <a:r>
              <a:rPr lang="en-US" altLang="en-US" i="1">
                <a:solidFill>
                  <a:srgbClr val="00CC00"/>
                </a:solidFill>
              </a:rPr>
              <a:t>,b</a:t>
            </a:r>
            <a:r>
              <a:rPr lang="en-US" altLang="en-US" i="1"/>
              <a:t>) = sign(</a:t>
            </a:r>
            <a:r>
              <a:rPr lang="en-US" altLang="en-US" b="1" i="1">
                <a:solidFill>
                  <a:srgbClr val="00CC00"/>
                </a:solidFill>
              </a:rPr>
              <a:t>w</a:t>
            </a:r>
            <a:r>
              <a:rPr lang="en-US" altLang="en-US" b="1" i="1"/>
              <a:t>. x</a:t>
            </a:r>
            <a:r>
              <a:rPr lang="en-US" altLang="en-US" i="1">
                <a:solidFill>
                  <a:srgbClr val="00CC00"/>
                </a:solidFill>
              </a:rPr>
              <a:t> </a:t>
            </a:r>
            <a:r>
              <a:rPr lang="en-US" altLang="en-US" i="1"/>
              <a:t>- </a:t>
            </a:r>
            <a:r>
              <a:rPr lang="en-US" altLang="en-US" i="1">
                <a:solidFill>
                  <a:srgbClr val="00CC00"/>
                </a:solidFill>
              </a:rPr>
              <a:t>b</a:t>
            </a:r>
            <a:r>
              <a:rPr lang="en-US" altLang="en-US" i="1"/>
              <a:t>)</a:t>
            </a:r>
          </a:p>
        </p:txBody>
      </p:sp>
      <p:sp>
        <p:nvSpPr>
          <p:cNvPr id="12341" name="Text Box 50">
            <a:extLst>
              <a:ext uri="{FF2B5EF4-FFF2-40B4-BE49-F238E27FC236}">
                <a16:creationId xmlns:a16="http://schemas.microsoft.com/office/drawing/2014/main" id="{CFC1A9EF-E1F9-4910-A4DB-FD8E460BDD70}"/>
              </a:ext>
            </a:extLst>
          </p:cNvPr>
          <p:cNvSpPr txBox="1">
            <a:spLocks noChangeArrowheads="1"/>
          </p:cNvSpPr>
          <p:nvPr/>
        </p:nvSpPr>
        <p:spPr bwMode="auto">
          <a:xfrm>
            <a:off x="7772400" y="3200401"/>
            <a:ext cx="2438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US" altLang="en-US"/>
          </a:p>
        </p:txBody>
      </p:sp>
      <p:sp>
        <p:nvSpPr>
          <p:cNvPr id="12342" name="Text Box 51">
            <a:extLst>
              <a:ext uri="{FF2B5EF4-FFF2-40B4-BE49-F238E27FC236}">
                <a16:creationId xmlns:a16="http://schemas.microsoft.com/office/drawing/2014/main" id="{26B6E5E5-699F-451D-A10C-3399E3B78493}"/>
              </a:ext>
            </a:extLst>
          </p:cNvPr>
          <p:cNvSpPr txBox="1">
            <a:spLocks noChangeArrowheads="1"/>
          </p:cNvSpPr>
          <p:nvPr/>
        </p:nvSpPr>
        <p:spPr bwMode="auto">
          <a:xfrm>
            <a:off x="7924800" y="2286000"/>
            <a:ext cx="2743200" cy="3970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r>
              <a:rPr lang="en-US" altLang="en-US" sz="2400"/>
              <a:t>The </a:t>
            </a:r>
            <a:r>
              <a:rPr lang="en-US" altLang="en-US" sz="2400">
                <a:solidFill>
                  <a:schemeClr val="hlink"/>
                </a:solidFill>
              </a:rPr>
              <a:t>maximum margin linear classifier</a:t>
            </a:r>
            <a:r>
              <a:rPr lang="en-US" altLang="en-US" sz="2400"/>
              <a:t> is the linear classifier with the, um, maximum margin.</a:t>
            </a:r>
          </a:p>
          <a:p>
            <a:pPr eaLnBrk="1" hangingPunct="1"/>
            <a:r>
              <a:rPr lang="en-US" altLang="en-US" sz="2400"/>
              <a:t>This is the simplest kind of SVM (Called an LSVM)</a:t>
            </a:r>
          </a:p>
        </p:txBody>
      </p:sp>
      <p:sp>
        <p:nvSpPr>
          <p:cNvPr id="12343" name="AutoShape 56">
            <a:extLst>
              <a:ext uri="{FF2B5EF4-FFF2-40B4-BE49-F238E27FC236}">
                <a16:creationId xmlns:a16="http://schemas.microsoft.com/office/drawing/2014/main" id="{469BF05D-2939-4F31-9509-A0DDC15E59A9}"/>
              </a:ext>
            </a:extLst>
          </p:cNvPr>
          <p:cNvSpPr>
            <a:spLocks noChangeArrowheads="1"/>
          </p:cNvSpPr>
          <p:nvPr/>
        </p:nvSpPr>
        <p:spPr bwMode="auto">
          <a:xfrm>
            <a:off x="5965825" y="6097588"/>
            <a:ext cx="1758950" cy="381000"/>
          </a:xfrm>
          <a:prstGeom prst="wedgeRectCallout">
            <a:avLst>
              <a:gd name="adj1" fmla="val 64713"/>
              <a:gd name="adj2" fmla="val -86250"/>
            </a:avLst>
          </a:prstGeom>
          <a:solidFill>
            <a:srgbClr val="CCFFCC"/>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algn="ctr" eaLnBrk="1" hangingPunct="1"/>
            <a:r>
              <a:rPr lang="en-US" altLang="en-US"/>
              <a:t>Linear SVM</a:t>
            </a:r>
          </a:p>
        </p:txBody>
      </p:sp>
      <p:pic>
        <p:nvPicPr>
          <p:cNvPr id="56" name="Picture 55">
            <a:extLst>
              <a:ext uri="{FF2B5EF4-FFF2-40B4-BE49-F238E27FC236}">
                <a16:creationId xmlns:a16="http://schemas.microsoft.com/office/drawing/2014/main" id="{A44D3598-D538-49A1-853D-13F99A4F41F1}"/>
              </a:ext>
            </a:extLst>
          </p:cNvPr>
          <p:cNvPicPr>
            <a:picLocks noChangeAspect="1"/>
          </p:cNvPicPr>
          <p:nvPr/>
        </p:nvPicPr>
        <p:blipFill>
          <a:blip r:embed="rId2"/>
          <a:stretch>
            <a:fillRect/>
          </a:stretch>
        </p:blipFill>
        <p:spPr>
          <a:xfrm>
            <a:off x="0" y="0"/>
            <a:ext cx="1348503" cy="1177781"/>
          </a:xfrm>
          <a:prstGeom prst="rect">
            <a:avLst/>
          </a:prstGeom>
        </p:spPr>
      </p:pic>
      <p:sp>
        <p:nvSpPr>
          <p:cNvPr id="57" name="TextBox 56">
            <a:extLst>
              <a:ext uri="{FF2B5EF4-FFF2-40B4-BE49-F238E27FC236}">
                <a16:creationId xmlns:a16="http://schemas.microsoft.com/office/drawing/2014/main" id="{5A4ABEF4-19E4-404F-A5CE-7F8556BBFC8E}"/>
              </a:ext>
            </a:extLst>
          </p:cNvPr>
          <p:cNvSpPr txBox="1"/>
          <p:nvPr/>
        </p:nvSpPr>
        <p:spPr>
          <a:xfrm>
            <a:off x="540322" y="6337756"/>
            <a:ext cx="3519054" cy="430887"/>
          </a:xfrm>
          <a:prstGeom prst="rect">
            <a:avLst/>
          </a:prstGeom>
          <a:noFill/>
        </p:spPr>
        <p:txBody>
          <a:bodyPr wrap="square">
            <a:spAutoFit/>
          </a:bodyPr>
          <a:lstStyle/>
          <a:p>
            <a:r>
              <a:rPr lang="en-US" altLang="en-US" sz="1100" dirty="0"/>
              <a:t>Courtesy: (1) http://www.cs.cmu.edu/~awm/tutorials</a:t>
            </a:r>
          </a:p>
          <a:p>
            <a:r>
              <a:rPr lang="en-US" altLang="en-US" sz="1100" dirty="0"/>
              <a:t>                   (2) Copyright © 2001, 2003, Andrew W. Moore</a:t>
            </a:r>
            <a:endParaRPr lang="en-IN" dirty="0"/>
          </a:p>
        </p:txBody>
      </p:sp>
      <p:pic>
        <p:nvPicPr>
          <p:cNvPr id="58" name="Picture 57">
            <a:extLst>
              <a:ext uri="{FF2B5EF4-FFF2-40B4-BE49-F238E27FC236}">
                <a16:creationId xmlns:a16="http://schemas.microsoft.com/office/drawing/2014/main" id="{0F0A830B-67C5-468B-A0BF-3FF8E6439188}"/>
              </a:ext>
            </a:extLst>
          </p:cNvPr>
          <p:cNvPicPr>
            <a:picLocks noChangeAspect="1"/>
          </p:cNvPicPr>
          <p:nvPr/>
        </p:nvPicPr>
        <p:blipFill>
          <a:blip r:embed="rId2"/>
          <a:stretch>
            <a:fillRect/>
          </a:stretch>
        </p:blipFill>
        <p:spPr>
          <a:xfrm>
            <a:off x="152400" y="152400"/>
            <a:ext cx="1348503" cy="1177781"/>
          </a:xfrm>
          <a:prstGeom prst="rect">
            <a:avLst/>
          </a:prstGeo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Line 2050">
            <a:extLst>
              <a:ext uri="{FF2B5EF4-FFF2-40B4-BE49-F238E27FC236}">
                <a16:creationId xmlns:a16="http://schemas.microsoft.com/office/drawing/2014/main" id="{8A6C367D-FD1F-4683-8E5C-1AF13DC7A5AE}"/>
              </a:ext>
            </a:extLst>
          </p:cNvPr>
          <p:cNvSpPr>
            <a:spLocks noChangeShapeType="1"/>
          </p:cNvSpPr>
          <p:nvPr/>
        </p:nvSpPr>
        <p:spPr bwMode="auto">
          <a:xfrm rot="18127581">
            <a:off x="2763838" y="4076700"/>
            <a:ext cx="5410200" cy="0"/>
          </a:xfrm>
          <a:prstGeom prst="line">
            <a:avLst/>
          </a:prstGeom>
          <a:noFill/>
          <a:ln w="3619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IN"/>
          </a:p>
        </p:txBody>
      </p:sp>
      <p:sp>
        <p:nvSpPr>
          <p:cNvPr id="13316" name="Line 2051">
            <a:extLst>
              <a:ext uri="{FF2B5EF4-FFF2-40B4-BE49-F238E27FC236}">
                <a16:creationId xmlns:a16="http://schemas.microsoft.com/office/drawing/2014/main" id="{8B6838DC-01B3-43F5-803C-36EF2C6A6ED3}"/>
              </a:ext>
            </a:extLst>
          </p:cNvPr>
          <p:cNvSpPr>
            <a:spLocks noChangeShapeType="1"/>
          </p:cNvSpPr>
          <p:nvPr/>
        </p:nvSpPr>
        <p:spPr bwMode="auto">
          <a:xfrm rot="18127581">
            <a:off x="2687638" y="4076700"/>
            <a:ext cx="55626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IN"/>
          </a:p>
        </p:txBody>
      </p:sp>
      <p:sp>
        <p:nvSpPr>
          <p:cNvPr id="13317" name="Rectangle 2052">
            <a:extLst>
              <a:ext uri="{FF2B5EF4-FFF2-40B4-BE49-F238E27FC236}">
                <a16:creationId xmlns:a16="http://schemas.microsoft.com/office/drawing/2014/main" id="{B06D0E46-4089-44EA-8FFA-413A632CCB58}"/>
              </a:ext>
            </a:extLst>
          </p:cNvPr>
          <p:cNvSpPr>
            <a:spLocks noGrp="1" noChangeArrowheads="1"/>
          </p:cNvSpPr>
          <p:nvPr>
            <p:ph type="title"/>
          </p:nvPr>
        </p:nvSpPr>
        <p:spPr>
          <a:xfrm>
            <a:off x="1676400" y="304800"/>
            <a:ext cx="4648200" cy="685800"/>
          </a:xfrm>
        </p:spPr>
        <p:txBody>
          <a:bodyPr>
            <a:normAutofit fontScale="90000"/>
          </a:bodyPr>
          <a:lstStyle/>
          <a:p>
            <a:pPr eaLnBrk="1" hangingPunct="1"/>
            <a:r>
              <a:rPr lang="en-US" altLang="en-US"/>
              <a:t>Maximum Margin</a:t>
            </a:r>
          </a:p>
        </p:txBody>
      </p:sp>
      <p:sp>
        <p:nvSpPr>
          <p:cNvPr id="13318" name="Rectangle 2053">
            <a:extLst>
              <a:ext uri="{FF2B5EF4-FFF2-40B4-BE49-F238E27FC236}">
                <a16:creationId xmlns:a16="http://schemas.microsoft.com/office/drawing/2014/main" id="{3864777A-9344-41EF-8F0E-B7A9B89C90CB}"/>
              </a:ext>
            </a:extLst>
          </p:cNvPr>
          <p:cNvSpPr>
            <a:spLocks noChangeArrowheads="1"/>
          </p:cNvSpPr>
          <p:nvPr/>
        </p:nvSpPr>
        <p:spPr bwMode="auto">
          <a:xfrm>
            <a:off x="6858000" y="776288"/>
            <a:ext cx="1600200" cy="654050"/>
          </a:xfrm>
          <a:prstGeom prst="rect">
            <a:avLst/>
          </a:prstGeom>
          <a:solidFill>
            <a:srgbClr val="FFCC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algn="ctr" eaLnBrk="1" hangingPunct="1"/>
            <a:r>
              <a:rPr lang="en-US" altLang="en-US" sz="3600" i="1"/>
              <a:t>f </a:t>
            </a:r>
            <a:r>
              <a:rPr lang="en-US" altLang="en-US"/>
              <a:t>        </a:t>
            </a:r>
          </a:p>
        </p:txBody>
      </p:sp>
      <p:sp>
        <p:nvSpPr>
          <p:cNvPr id="13319" name="Line 2054">
            <a:extLst>
              <a:ext uri="{FF2B5EF4-FFF2-40B4-BE49-F238E27FC236}">
                <a16:creationId xmlns:a16="http://schemas.microsoft.com/office/drawing/2014/main" id="{8E85EFFF-3D1C-4678-A110-4FD2FA71203D}"/>
              </a:ext>
            </a:extLst>
          </p:cNvPr>
          <p:cNvSpPr>
            <a:spLocks noChangeShapeType="1"/>
          </p:cNvSpPr>
          <p:nvPr/>
        </p:nvSpPr>
        <p:spPr bwMode="auto">
          <a:xfrm>
            <a:off x="5486400" y="1066800"/>
            <a:ext cx="1371600"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IN"/>
          </a:p>
        </p:txBody>
      </p:sp>
      <p:sp>
        <p:nvSpPr>
          <p:cNvPr id="13320" name="Text Box 2055">
            <a:extLst>
              <a:ext uri="{FF2B5EF4-FFF2-40B4-BE49-F238E27FC236}">
                <a16:creationId xmlns:a16="http://schemas.microsoft.com/office/drawing/2014/main" id="{8E5C0F10-1BC9-4338-A14D-B70F32E1853A}"/>
              </a:ext>
            </a:extLst>
          </p:cNvPr>
          <p:cNvSpPr txBox="1">
            <a:spLocks noChangeArrowheads="1"/>
          </p:cNvSpPr>
          <p:nvPr/>
        </p:nvSpPr>
        <p:spPr bwMode="auto">
          <a:xfrm>
            <a:off x="5029200" y="762001"/>
            <a:ext cx="609600"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algn="ctr" eaLnBrk="1" hangingPunct="1"/>
            <a:r>
              <a:rPr lang="en-US" altLang="en-US" sz="2800" b="1" i="1"/>
              <a:t>x</a:t>
            </a:r>
          </a:p>
        </p:txBody>
      </p:sp>
      <p:sp>
        <p:nvSpPr>
          <p:cNvPr id="13321" name="Line 2056">
            <a:extLst>
              <a:ext uri="{FF2B5EF4-FFF2-40B4-BE49-F238E27FC236}">
                <a16:creationId xmlns:a16="http://schemas.microsoft.com/office/drawing/2014/main" id="{C9EA9B72-07DE-4653-B833-647B282FCB57}"/>
              </a:ext>
            </a:extLst>
          </p:cNvPr>
          <p:cNvSpPr>
            <a:spLocks noChangeShapeType="1"/>
          </p:cNvSpPr>
          <p:nvPr/>
        </p:nvSpPr>
        <p:spPr bwMode="auto">
          <a:xfrm>
            <a:off x="7543800" y="381000"/>
            <a:ext cx="0" cy="38100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IN"/>
          </a:p>
        </p:txBody>
      </p:sp>
      <p:sp>
        <p:nvSpPr>
          <p:cNvPr id="13322" name="Text Box 2057">
            <a:extLst>
              <a:ext uri="{FF2B5EF4-FFF2-40B4-BE49-F238E27FC236}">
                <a16:creationId xmlns:a16="http://schemas.microsoft.com/office/drawing/2014/main" id="{D7C0AB71-D4A6-4967-8640-AED2813A5B5F}"/>
              </a:ext>
            </a:extLst>
          </p:cNvPr>
          <p:cNvSpPr txBox="1">
            <a:spLocks noChangeArrowheads="1"/>
          </p:cNvSpPr>
          <p:nvPr/>
        </p:nvSpPr>
        <p:spPr bwMode="auto">
          <a:xfrm>
            <a:off x="7315200" y="0"/>
            <a:ext cx="381000"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algn="ctr" eaLnBrk="1" hangingPunct="1"/>
            <a:r>
              <a:rPr lang="en-US" altLang="en-US" sz="3200">
                <a:solidFill>
                  <a:srgbClr val="00CC00"/>
                </a:solidFill>
                <a:latin typeface="Symbol" panose="05050102010706020507" pitchFamily="18" charset="2"/>
              </a:rPr>
              <a:t>a</a:t>
            </a:r>
          </a:p>
        </p:txBody>
      </p:sp>
      <p:sp>
        <p:nvSpPr>
          <p:cNvPr id="13323" name="Line 2058">
            <a:extLst>
              <a:ext uri="{FF2B5EF4-FFF2-40B4-BE49-F238E27FC236}">
                <a16:creationId xmlns:a16="http://schemas.microsoft.com/office/drawing/2014/main" id="{934DE478-515B-4A68-A518-E4B8988E2F76}"/>
              </a:ext>
            </a:extLst>
          </p:cNvPr>
          <p:cNvSpPr>
            <a:spLocks noChangeShapeType="1"/>
          </p:cNvSpPr>
          <p:nvPr/>
        </p:nvSpPr>
        <p:spPr bwMode="auto">
          <a:xfrm>
            <a:off x="8458200" y="1066800"/>
            <a:ext cx="1371600"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IN"/>
          </a:p>
        </p:txBody>
      </p:sp>
      <p:sp>
        <p:nvSpPr>
          <p:cNvPr id="13324" name="Text Box 2059">
            <a:extLst>
              <a:ext uri="{FF2B5EF4-FFF2-40B4-BE49-F238E27FC236}">
                <a16:creationId xmlns:a16="http://schemas.microsoft.com/office/drawing/2014/main" id="{68087216-86F6-4088-8A3E-0613A349ABCC}"/>
              </a:ext>
            </a:extLst>
          </p:cNvPr>
          <p:cNvSpPr txBox="1">
            <a:spLocks noChangeArrowheads="1"/>
          </p:cNvSpPr>
          <p:nvPr/>
        </p:nvSpPr>
        <p:spPr bwMode="auto">
          <a:xfrm>
            <a:off x="9829800" y="838200"/>
            <a:ext cx="838200"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spcBef>
                <a:spcPct val="20000"/>
              </a:spcBef>
            </a:pPr>
            <a:r>
              <a:rPr lang="en-US" altLang="en-US" sz="3200"/>
              <a:t>y</a:t>
            </a:r>
            <a:r>
              <a:rPr lang="en-US" altLang="en-US" sz="3200" baseline="30000"/>
              <a:t>est</a:t>
            </a:r>
          </a:p>
        </p:txBody>
      </p:sp>
      <p:sp>
        <p:nvSpPr>
          <p:cNvPr id="13325" name="Text Box 2060">
            <a:extLst>
              <a:ext uri="{FF2B5EF4-FFF2-40B4-BE49-F238E27FC236}">
                <a16:creationId xmlns:a16="http://schemas.microsoft.com/office/drawing/2014/main" id="{C0BE8D3D-DAA7-4706-BCF7-CA5019D7219A}"/>
              </a:ext>
            </a:extLst>
          </p:cNvPr>
          <p:cNvSpPr txBox="1">
            <a:spLocks noChangeArrowheads="1"/>
          </p:cNvSpPr>
          <p:nvPr/>
        </p:nvSpPr>
        <p:spPr bwMode="auto">
          <a:xfrm>
            <a:off x="2362200" y="1905001"/>
            <a:ext cx="1905000" cy="854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algn="ctr" eaLnBrk="1" hangingPunct="1"/>
            <a:r>
              <a:rPr lang="en-US" altLang="en-US"/>
              <a:t>denotes +1</a:t>
            </a:r>
          </a:p>
          <a:p>
            <a:pPr algn="ctr" eaLnBrk="1" hangingPunct="1"/>
            <a:r>
              <a:rPr lang="en-US" altLang="en-US"/>
              <a:t>denotes -1</a:t>
            </a:r>
          </a:p>
        </p:txBody>
      </p:sp>
      <p:sp>
        <p:nvSpPr>
          <p:cNvPr id="13326" name="Oval 2061">
            <a:extLst>
              <a:ext uri="{FF2B5EF4-FFF2-40B4-BE49-F238E27FC236}">
                <a16:creationId xmlns:a16="http://schemas.microsoft.com/office/drawing/2014/main" id="{D854F3C5-F4DF-4AC0-9CD9-7DAF88D268D5}"/>
              </a:ext>
            </a:extLst>
          </p:cNvPr>
          <p:cNvSpPr>
            <a:spLocks noChangeAspect="1" noChangeArrowheads="1"/>
          </p:cNvSpPr>
          <p:nvPr/>
        </p:nvSpPr>
        <p:spPr bwMode="auto">
          <a:xfrm rot="4777107">
            <a:off x="2439194" y="2056607"/>
            <a:ext cx="58738" cy="603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13327" name="Oval 2062">
            <a:extLst>
              <a:ext uri="{FF2B5EF4-FFF2-40B4-BE49-F238E27FC236}">
                <a16:creationId xmlns:a16="http://schemas.microsoft.com/office/drawing/2014/main" id="{EED65BBF-6F3B-476E-AAC9-7E4FB8E5B92F}"/>
              </a:ext>
            </a:extLst>
          </p:cNvPr>
          <p:cNvSpPr>
            <a:spLocks noChangeAspect="1" noChangeArrowheads="1"/>
          </p:cNvSpPr>
          <p:nvPr/>
        </p:nvSpPr>
        <p:spPr bwMode="auto">
          <a:xfrm rot="5895381">
            <a:off x="2439988" y="2513013"/>
            <a:ext cx="50800"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13328" name="Line 2063">
            <a:extLst>
              <a:ext uri="{FF2B5EF4-FFF2-40B4-BE49-F238E27FC236}">
                <a16:creationId xmlns:a16="http://schemas.microsoft.com/office/drawing/2014/main" id="{FFBDD63B-A846-4191-8BC3-F8207B1DA918}"/>
              </a:ext>
            </a:extLst>
          </p:cNvPr>
          <p:cNvSpPr>
            <a:spLocks noChangeShapeType="1"/>
          </p:cNvSpPr>
          <p:nvPr/>
        </p:nvSpPr>
        <p:spPr bwMode="auto">
          <a:xfrm>
            <a:off x="4114800" y="2209800"/>
            <a:ext cx="0" cy="3505200"/>
          </a:xfrm>
          <a:prstGeom prst="line">
            <a:avLst/>
          </a:prstGeom>
          <a:noFill/>
          <a:ln w="381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IN"/>
          </a:p>
        </p:txBody>
      </p:sp>
      <p:sp>
        <p:nvSpPr>
          <p:cNvPr id="13329" name="Line 2064">
            <a:extLst>
              <a:ext uri="{FF2B5EF4-FFF2-40B4-BE49-F238E27FC236}">
                <a16:creationId xmlns:a16="http://schemas.microsoft.com/office/drawing/2014/main" id="{27EFDFC4-A89E-4940-BAE1-09671DD689BD}"/>
              </a:ext>
            </a:extLst>
          </p:cNvPr>
          <p:cNvSpPr>
            <a:spLocks noChangeShapeType="1"/>
          </p:cNvSpPr>
          <p:nvPr/>
        </p:nvSpPr>
        <p:spPr bwMode="auto">
          <a:xfrm flipV="1">
            <a:off x="3962400" y="5562600"/>
            <a:ext cx="3657600" cy="0"/>
          </a:xfrm>
          <a:prstGeom prst="line">
            <a:avLst/>
          </a:prstGeom>
          <a:noFill/>
          <a:ln w="381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IN"/>
          </a:p>
        </p:txBody>
      </p:sp>
      <p:sp>
        <p:nvSpPr>
          <p:cNvPr id="13330" name="Oval 2065">
            <a:extLst>
              <a:ext uri="{FF2B5EF4-FFF2-40B4-BE49-F238E27FC236}">
                <a16:creationId xmlns:a16="http://schemas.microsoft.com/office/drawing/2014/main" id="{45D98E7E-78A9-4FC2-831F-47BC849AAE0B}"/>
              </a:ext>
            </a:extLst>
          </p:cNvPr>
          <p:cNvSpPr>
            <a:spLocks noChangeAspect="1" noChangeArrowheads="1"/>
          </p:cNvSpPr>
          <p:nvPr/>
        </p:nvSpPr>
        <p:spPr bwMode="auto">
          <a:xfrm>
            <a:off x="5241926" y="5032376"/>
            <a:ext cx="60325" cy="476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13331" name="Oval 2066">
            <a:extLst>
              <a:ext uri="{FF2B5EF4-FFF2-40B4-BE49-F238E27FC236}">
                <a16:creationId xmlns:a16="http://schemas.microsoft.com/office/drawing/2014/main" id="{78088F2F-A6EF-48F0-B02A-CB0635508A8D}"/>
              </a:ext>
            </a:extLst>
          </p:cNvPr>
          <p:cNvSpPr>
            <a:spLocks noChangeAspect="1" noChangeArrowheads="1"/>
          </p:cNvSpPr>
          <p:nvPr/>
        </p:nvSpPr>
        <p:spPr bwMode="auto">
          <a:xfrm>
            <a:off x="4010026" y="3903664"/>
            <a:ext cx="60325" cy="476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13332" name="Oval 2067">
            <a:extLst>
              <a:ext uri="{FF2B5EF4-FFF2-40B4-BE49-F238E27FC236}">
                <a16:creationId xmlns:a16="http://schemas.microsoft.com/office/drawing/2014/main" id="{80350929-2850-4B09-9576-B5904E898B19}"/>
              </a:ext>
            </a:extLst>
          </p:cNvPr>
          <p:cNvSpPr>
            <a:spLocks noChangeAspect="1" noChangeArrowheads="1"/>
          </p:cNvSpPr>
          <p:nvPr/>
        </p:nvSpPr>
        <p:spPr bwMode="auto">
          <a:xfrm>
            <a:off x="5864226" y="2814639"/>
            <a:ext cx="60325" cy="476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13333" name="Oval 2068">
            <a:extLst>
              <a:ext uri="{FF2B5EF4-FFF2-40B4-BE49-F238E27FC236}">
                <a16:creationId xmlns:a16="http://schemas.microsoft.com/office/drawing/2014/main" id="{657BF976-AEA1-44DB-980F-B717974238F6}"/>
              </a:ext>
            </a:extLst>
          </p:cNvPr>
          <p:cNvSpPr>
            <a:spLocks noChangeAspect="1" noChangeArrowheads="1"/>
          </p:cNvSpPr>
          <p:nvPr/>
        </p:nvSpPr>
        <p:spPr bwMode="auto">
          <a:xfrm>
            <a:off x="5927726" y="3635376"/>
            <a:ext cx="60325" cy="476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13334" name="Oval 2069">
            <a:extLst>
              <a:ext uri="{FF2B5EF4-FFF2-40B4-BE49-F238E27FC236}">
                <a16:creationId xmlns:a16="http://schemas.microsoft.com/office/drawing/2014/main" id="{4A87F74B-7F1A-4E7D-B041-A28320E4EED5}"/>
              </a:ext>
            </a:extLst>
          </p:cNvPr>
          <p:cNvSpPr>
            <a:spLocks noChangeAspect="1" noChangeArrowheads="1"/>
          </p:cNvSpPr>
          <p:nvPr/>
        </p:nvSpPr>
        <p:spPr bwMode="auto">
          <a:xfrm>
            <a:off x="4933951" y="2663825"/>
            <a:ext cx="60325" cy="50800"/>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13335" name="Oval 2070">
            <a:extLst>
              <a:ext uri="{FF2B5EF4-FFF2-40B4-BE49-F238E27FC236}">
                <a16:creationId xmlns:a16="http://schemas.microsoft.com/office/drawing/2014/main" id="{553609DE-1E71-4778-85EA-9BB36A847A05}"/>
              </a:ext>
            </a:extLst>
          </p:cNvPr>
          <p:cNvSpPr>
            <a:spLocks noChangeAspect="1" noChangeArrowheads="1"/>
          </p:cNvSpPr>
          <p:nvPr/>
        </p:nvSpPr>
        <p:spPr bwMode="auto">
          <a:xfrm>
            <a:off x="5410201" y="3733801"/>
            <a:ext cx="53975" cy="476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13336" name="Oval 2071">
            <a:extLst>
              <a:ext uri="{FF2B5EF4-FFF2-40B4-BE49-F238E27FC236}">
                <a16:creationId xmlns:a16="http://schemas.microsoft.com/office/drawing/2014/main" id="{B1CA6483-ED19-439F-A4FC-E937C279B19A}"/>
              </a:ext>
            </a:extLst>
          </p:cNvPr>
          <p:cNvSpPr>
            <a:spLocks noChangeAspect="1" noChangeArrowheads="1"/>
          </p:cNvSpPr>
          <p:nvPr/>
        </p:nvSpPr>
        <p:spPr bwMode="auto">
          <a:xfrm>
            <a:off x="4572001" y="3124200"/>
            <a:ext cx="60325" cy="5873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13337" name="Oval 2072">
            <a:extLst>
              <a:ext uri="{FF2B5EF4-FFF2-40B4-BE49-F238E27FC236}">
                <a16:creationId xmlns:a16="http://schemas.microsoft.com/office/drawing/2014/main" id="{5544E01B-8698-4211-AA5A-CE72D2E45E76}"/>
              </a:ext>
            </a:extLst>
          </p:cNvPr>
          <p:cNvSpPr>
            <a:spLocks noChangeAspect="1" noChangeArrowheads="1"/>
          </p:cNvSpPr>
          <p:nvPr/>
        </p:nvSpPr>
        <p:spPr bwMode="auto">
          <a:xfrm>
            <a:off x="6629401" y="4114800"/>
            <a:ext cx="60325" cy="508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13338" name="Oval 2073">
            <a:extLst>
              <a:ext uri="{FF2B5EF4-FFF2-40B4-BE49-F238E27FC236}">
                <a16:creationId xmlns:a16="http://schemas.microsoft.com/office/drawing/2014/main" id="{1FCDF461-96CD-4122-A9DD-D91F6F91A850}"/>
              </a:ext>
            </a:extLst>
          </p:cNvPr>
          <p:cNvSpPr>
            <a:spLocks noChangeAspect="1" noChangeArrowheads="1"/>
          </p:cNvSpPr>
          <p:nvPr/>
        </p:nvSpPr>
        <p:spPr bwMode="auto">
          <a:xfrm rot="20481726">
            <a:off x="5411789" y="4443414"/>
            <a:ext cx="53975" cy="476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13339" name="Oval 2074">
            <a:extLst>
              <a:ext uri="{FF2B5EF4-FFF2-40B4-BE49-F238E27FC236}">
                <a16:creationId xmlns:a16="http://schemas.microsoft.com/office/drawing/2014/main" id="{457E3B6B-C65A-41AE-A49D-868ABB4F0BE2}"/>
              </a:ext>
            </a:extLst>
          </p:cNvPr>
          <p:cNvSpPr>
            <a:spLocks noChangeAspect="1" noChangeArrowheads="1"/>
          </p:cNvSpPr>
          <p:nvPr/>
        </p:nvSpPr>
        <p:spPr bwMode="auto">
          <a:xfrm rot="20481726">
            <a:off x="7527926" y="3228975"/>
            <a:ext cx="60325" cy="508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13340" name="Oval 2075">
            <a:extLst>
              <a:ext uri="{FF2B5EF4-FFF2-40B4-BE49-F238E27FC236}">
                <a16:creationId xmlns:a16="http://schemas.microsoft.com/office/drawing/2014/main" id="{05246D5B-71B8-4E4B-AE1D-0348E3778F2A}"/>
              </a:ext>
            </a:extLst>
          </p:cNvPr>
          <p:cNvSpPr>
            <a:spLocks noChangeAspect="1" noChangeArrowheads="1"/>
          </p:cNvSpPr>
          <p:nvPr/>
        </p:nvSpPr>
        <p:spPr bwMode="auto">
          <a:xfrm rot="20481726">
            <a:off x="6819901" y="4545013"/>
            <a:ext cx="60325" cy="508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13341" name="Oval 2076">
            <a:extLst>
              <a:ext uri="{FF2B5EF4-FFF2-40B4-BE49-F238E27FC236}">
                <a16:creationId xmlns:a16="http://schemas.microsoft.com/office/drawing/2014/main" id="{104B15D7-1118-4631-95E8-7933BFEAFFCE}"/>
              </a:ext>
            </a:extLst>
          </p:cNvPr>
          <p:cNvSpPr>
            <a:spLocks noChangeAspect="1" noChangeArrowheads="1"/>
          </p:cNvSpPr>
          <p:nvPr/>
        </p:nvSpPr>
        <p:spPr bwMode="auto">
          <a:xfrm rot="20481726">
            <a:off x="4648201" y="2667000"/>
            <a:ext cx="60325" cy="50800"/>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13342" name="Oval 2077">
            <a:extLst>
              <a:ext uri="{FF2B5EF4-FFF2-40B4-BE49-F238E27FC236}">
                <a16:creationId xmlns:a16="http://schemas.microsoft.com/office/drawing/2014/main" id="{278105A4-B360-490B-932C-2129AAB3F742}"/>
              </a:ext>
            </a:extLst>
          </p:cNvPr>
          <p:cNvSpPr>
            <a:spLocks noChangeAspect="1" noChangeArrowheads="1"/>
          </p:cNvSpPr>
          <p:nvPr/>
        </p:nvSpPr>
        <p:spPr bwMode="auto">
          <a:xfrm rot="20481726">
            <a:off x="6235701" y="3584575"/>
            <a:ext cx="60325" cy="508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13343" name="Oval 2078">
            <a:extLst>
              <a:ext uri="{FF2B5EF4-FFF2-40B4-BE49-F238E27FC236}">
                <a16:creationId xmlns:a16="http://schemas.microsoft.com/office/drawing/2014/main" id="{06AA817F-E276-430E-B019-505E8833563B}"/>
              </a:ext>
            </a:extLst>
          </p:cNvPr>
          <p:cNvSpPr>
            <a:spLocks noChangeAspect="1" noChangeArrowheads="1"/>
          </p:cNvSpPr>
          <p:nvPr/>
        </p:nvSpPr>
        <p:spPr bwMode="auto">
          <a:xfrm rot="20481726">
            <a:off x="7391401" y="4495801"/>
            <a:ext cx="60325" cy="476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13344" name="Oval 2079">
            <a:extLst>
              <a:ext uri="{FF2B5EF4-FFF2-40B4-BE49-F238E27FC236}">
                <a16:creationId xmlns:a16="http://schemas.microsoft.com/office/drawing/2014/main" id="{582CEF7B-69B7-4189-BF46-3E6707D9E0C9}"/>
              </a:ext>
            </a:extLst>
          </p:cNvPr>
          <p:cNvSpPr>
            <a:spLocks noChangeAspect="1" noChangeArrowheads="1"/>
          </p:cNvSpPr>
          <p:nvPr/>
        </p:nvSpPr>
        <p:spPr bwMode="auto">
          <a:xfrm rot="20481726">
            <a:off x="4638676" y="3640139"/>
            <a:ext cx="60325" cy="476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13345" name="Oval 2080">
            <a:extLst>
              <a:ext uri="{FF2B5EF4-FFF2-40B4-BE49-F238E27FC236}">
                <a16:creationId xmlns:a16="http://schemas.microsoft.com/office/drawing/2014/main" id="{B498FDEA-DD41-457B-9172-947A935B8CCB}"/>
              </a:ext>
            </a:extLst>
          </p:cNvPr>
          <p:cNvSpPr>
            <a:spLocks noChangeAspect="1" noChangeArrowheads="1"/>
          </p:cNvSpPr>
          <p:nvPr/>
        </p:nvSpPr>
        <p:spPr bwMode="auto">
          <a:xfrm rot="5895381">
            <a:off x="5391151" y="3057526"/>
            <a:ext cx="47625" cy="5397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13346" name="Oval 2081">
            <a:extLst>
              <a:ext uri="{FF2B5EF4-FFF2-40B4-BE49-F238E27FC236}">
                <a16:creationId xmlns:a16="http://schemas.microsoft.com/office/drawing/2014/main" id="{70481B3C-4844-4D73-B345-BC90B3EED511}"/>
              </a:ext>
            </a:extLst>
          </p:cNvPr>
          <p:cNvSpPr>
            <a:spLocks noChangeAspect="1" noChangeArrowheads="1"/>
          </p:cNvSpPr>
          <p:nvPr/>
        </p:nvSpPr>
        <p:spPr bwMode="auto">
          <a:xfrm rot="5895381">
            <a:off x="5660232" y="5242720"/>
            <a:ext cx="55563" cy="603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13347" name="Oval 2082">
            <a:extLst>
              <a:ext uri="{FF2B5EF4-FFF2-40B4-BE49-F238E27FC236}">
                <a16:creationId xmlns:a16="http://schemas.microsoft.com/office/drawing/2014/main" id="{7344F069-8096-4D60-A0B2-9C3C88C1FA29}"/>
              </a:ext>
            </a:extLst>
          </p:cNvPr>
          <p:cNvSpPr>
            <a:spLocks noChangeAspect="1" noChangeArrowheads="1"/>
          </p:cNvSpPr>
          <p:nvPr/>
        </p:nvSpPr>
        <p:spPr bwMode="auto">
          <a:xfrm rot="5895381">
            <a:off x="4638676" y="4098926"/>
            <a:ext cx="47625" cy="603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13348" name="Oval 2083">
            <a:extLst>
              <a:ext uri="{FF2B5EF4-FFF2-40B4-BE49-F238E27FC236}">
                <a16:creationId xmlns:a16="http://schemas.microsoft.com/office/drawing/2014/main" id="{2252E3C8-7520-4915-A998-23A083849F45}"/>
              </a:ext>
            </a:extLst>
          </p:cNvPr>
          <p:cNvSpPr>
            <a:spLocks noChangeAspect="1" noChangeArrowheads="1"/>
          </p:cNvSpPr>
          <p:nvPr/>
        </p:nvSpPr>
        <p:spPr bwMode="auto">
          <a:xfrm rot="5895381">
            <a:off x="5867401" y="2393951"/>
            <a:ext cx="47625" cy="5397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13349" name="Oval 2084">
            <a:extLst>
              <a:ext uri="{FF2B5EF4-FFF2-40B4-BE49-F238E27FC236}">
                <a16:creationId xmlns:a16="http://schemas.microsoft.com/office/drawing/2014/main" id="{8F7FF7F4-0625-430E-9F37-CDB152F57829}"/>
              </a:ext>
            </a:extLst>
          </p:cNvPr>
          <p:cNvSpPr>
            <a:spLocks noChangeAspect="1" noChangeArrowheads="1"/>
          </p:cNvSpPr>
          <p:nvPr/>
        </p:nvSpPr>
        <p:spPr bwMode="auto">
          <a:xfrm rot="5895381">
            <a:off x="6828633" y="4144170"/>
            <a:ext cx="58737" cy="603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13350" name="Oval 2085">
            <a:extLst>
              <a:ext uri="{FF2B5EF4-FFF2-40B4-BE49-F238E27FC236}">
                <a16:creationId xmlns:a16="http://schemas.microsoft.com/office/drawing/2014/main" id="{ACBC93C5-A75D-4FEC-BEDB-CC9D3D2A44CB}"/>
              </a:ext>
            </a:extLst>
          </p:cNvPr>
          <p:cNvSpPr>
            <a:spLocks noChangeAspect="1" noChangeArrowheads="1"/>
          </p:cNvSpPr>
          <p:nvPr/>
        </p:nvSpPr>
        <p:spPr bwMode="auto">
          <a:xfrm rot="5895381">
            <a:off x="5894389" y="4079876"/>
            <a:ext cx="47625"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13351" name="Oval 2086">
            <a:extLst>
              <a:ext uri="{FF2B5EF4-FFF2-40B4-BE49-F238E27FC236}">
                <a16:creationId xmlns:a16="http://schemas.microsoft.com/office/drawing/2014/main" id="{14B6B12C-0624-4FD8-A6FD-84FAE9BC7BC4}"/>
              </a:ext>
            </a:extLst>
          </p:cNvPr>
          <p:cNvSpPr>
            <a:spLocks noChangeAspect="1" noChangeArrowheads="1"/>
          </p:cNvSpPr>
          <p:nvPr/>
        </p:nvSpPr>
        <p:spPr bwMode="auto">
          <a:xfrm rot="5895381">
            <a:off x="7143751" y="3365501"/>
            <a:ext cx="47625"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13352" name="Oval 2087">
            <a:extLst>
              <a:ext uri="{FF2B5EF4-FFF2-40B4-BE49-F238E27FC236}">
                <a16:creationId xmlns:a16="http://schemas.microsoft.com/office/drawing/2014/main" id="{F82FB492-F004-4503-94A1-D95536801A18}"/>
              </a:ext>
            </a:extLst>
          </p:cNvPr>
          <p:cNvSpPr>
            <a:spLocks noChangeAspect="1" noChangeArrowheads="1"/>
          </p:cNvSpPr>
          <p:nvPr/>
        </p:nvSpPr>
        <p:spPr bwMode="auto">
          <a:xfrm rot="5895381">
            <a:off x="4611689" y="2346326"/>
            <a:ext cx="47625" cy="603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13353" name="Oval 2088">
            <a:extLst>
              <a:ext uri="{FF2B5EF4-FFF2-40B4-BE49-F238E27FC236}">
                <a16:creationId xmlns:a16="http://schemas.microsoft.com/office/drawing/2014/main" id="{9C7ECDD5-3DD5-4A93-9A80-DC12E483563C}"/>
              </a:ext>
            </a:extLst>
          </p:cNvPr>
          <p:cNvSpPr>
            <a:spLocks noChangeAspect="1" noChangeArrowheads="1"/>
          </p:cNvSpPr>
          <p:nvPr/>
        </p:nvSpPr>
        <p:spPr bwMode="auto">
          <a:xfrm rot="5895381">
            <a:off x="6784976" y="3273426"/>
            <a:ext cx="47625"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13354" name="Oval 2089">
            <a:extLst>
              <a:ext uri="{FF2B5EF4-FFF2-40B4-BE49-F238E27FC236}">
                <a16:creationId xmlns:a16="http://schemas.microsoft.com/office/drawing/2014/main" id="{3F5EA1BB-4087-40B8-A19C-EFD1E3CCE7FC}"/>
              </a:ext>
            </a:extLst>
          </p:cNvPr>
          <p:cNvSpPr>
            <a:spLocks noChangeAspect="1" noChangeArrowheads="1"/>
          </p:cNvSpPr>
          <p:nvPr/>
        </p:nvSpPr>
        <p:spPr bwMode="auto">
          <a:xfrm rot="5895381">
            <a:off x="6641308" y="4718845"/>
            <a:ext cx="58737"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13355" name="Oval 2090">
            <a:extLst>
              <a:ext uri="{FF2B5EF4-FFF2-40B4-BE49-F238E27FC236}">
                <a16:creationId xmlns:a16="http://schemas.microsoft.com/office/drawing/2014/main" id="{EE0E20FC-75B5-417F-9437-D94CDAF9D3AD}"/>
              </a:ext>
            </a:extLst>
          </p:cNvPr>
          <p:cNvSpPr>
            <a:spLocks noChangeAspect="1" noChangeArrowheads="1"/>
          </p:cNvSpPr>
          <p:nvPr/>
        </p:nvSpPr>
        <p:spPr bwMode="auto">
          <a:xfrm rot="4777107">
            <a:off x="5022058" y="3534570"/>
            <a:ext cx="58737" cy="603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13356" name="Oval 2091">
            <a:extLst>
              <a:ext uri="{FF2B5EF4-FFF2-40B4-BE49-F238E27FC236}">
                <a16:creationId xmlns:a16="http://schemas.microsoft.com/office/drawing/2014/main" id="{51CC2470-740D-4A8A-9A0B-F899108178DD}"/>
              </a:ext>
            </a:extLst>
          </p:cNvPr>
          <p:cNvSpPr>
            <a:spLocks noChangeAspect="1" noChangeArrowheads="1"/>
          </p:cNvSpPr>
          <p:nvPr/>
        </p:nvSpPr>
        <p:spPr bwMode="auto">
          <a:xfrm rot="4777107">
            <a:off x="6175376" y="5254626"/>
            <a:ext cx="47625"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13357" name="Oval 2092">
            <a:extLst>
              <a:ext uri="{FF2B5EF4-FFF2-40B4-BE49-F238E27FC236}">
                <a16:creationId xmlns:a16="http://schemas.microsoft.com/office/drawing/2014/main" id="{A79E9247-5E36-4BF2-B88E-448ABFCF832B}"/>
              </a:ext>
            </a:extLst>
          </p:cNvPr>
          <p:cNvSpPr>
            <a:spLocks noChangeAspect="1" noChangeArrowheads="1"/>
          </p:cNvSpPr>
          <p:nvPr/>
        </p:nvSpPr>
        <p:spPr bwMode="auto">
          <a:xfrm rot="4777107">
            <a:off x="5870576" y="4873626"/>
            <a:ext cx="47625"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13358" name="Oval 2093">
            <a:extLst>
              <a:ext uri="{FF2B5EF4-FFF2-40B4-BE49-F238E27FC236}">
                <a16:creationId xmlns:a16="http://schemas.microsoft.com/office/drawing/2014/main" id="{34015DC3-9AE8-4CC0-9755-1C16B0BF5839}"/>
              </a:ext>
            </a:extLst>
          </p:cNvPr>
          <p:cNvSpPr>
            <a:spLocks noChangeAspect="1" noChangeArrowheads="1"/>
          </p:cNvSpPr>
          <p:nvPr/>
        </p:nvSpPr>
        <p:spPr bwMode="auto">
          <a:xfrm rot="4777107">
            <a:off x="4341019" y="3736182"/>
            <a:ext cx="58738" cy="5397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13359" name="Oval 2094">
            <a:extLst>
              <a:ext uri="{FF2B5EF4-FFF2-40B4-BE49-F238E27FC236}">
                <a16:creationId xmlns:a16="http://schemas.microsoft.com/office/drawing/2014/main" id="{0BEDB73E-A917-439D-9480-63D0D8DBCE42}"/>
              </a:ext>
            </a:extLst>
          </p:cNvPr>
          <p:cNvSpPr>
            <a:spLocks noChangeAspect="1" noChangeArrowheads="1"/>
          </p:cNvSpPr>
          <p:nvPr/>
        </p:nvSpPr>
        <p:spPr bwMode="auto">
          <a:xfrm rot="4777107">
            <a:off x="5237163" y="2776538"/>
            <a:ext cx="50800" cy="5397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13360" name="Oval 2095">
            <a:extLst>
              <a:ext uri="{FF2B5EF4-FFF2-40B4-BE49-F238E27FC236}">
                <a16:creationId xmlns:a16="http://schemas.microsoft.com/office/drawing/2014/main" id="{07933EF1-6BF0-4D93-AF06-A926BB70377F}"/>
              </a:ext>
            </a:extLst>
          </p:cNvPr>
          <p:cNvSpPr>
            <a:spLocks noChangeAspect="1" noChangeArrowheads="1"/>
          </p:cNvSpPr>
          <p:nvPr/>
        </p:nvSpPr>
        <p:spPr bwMode="auto">
          <a:xfrm rot="4777107">
            <a:off x="5880101" y="4364038"/>
            <a:ext cx="50800" cy="603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13361" name="Oval 2096">
            <a:extLst>
              <a:ext uri="{FF2B5EF4-FFF2-40B4-BE49-F238E27FC236}">
                <a16:creationId xmlns:a16="http://schemas.microsoft.com/office/drawing/2014/main" id="{D66563A1-C9B2-4EB7-9A83-EE525108618B}"/>
              </a:ext>
            </a:extLst>
          </p:cNvPr>
          <p:cNvSpPr>
            <a:spLocks noChangeAspect="1" noChangeArrowheads="1"/>
          </p:cNvSpPr>
          <p:nvPr/>
        </p:nvSpPr>
        <p:spPr bwMode="auto">
          <a:xfrm rot="4777107">
            <a:off x="4028282" y="3082132"/>
            <a:ext cx="58738" cy="603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13362" name="Oval 2097">
            <a:extLst>
              <a:ext uri="{FF2B5EF4-FFF2-40B4-BE49-F238E27FC236}">
                <a16:creationId xmlns:a16="http://schemas.microsoft.com/office/drawing/2014/main" id="{4DB60A0C-3B7B-4CCB-AD2B-342989EA0707}"/>
              </a:ext>
            </a:extLst>
          </p:cNvPr>
          <p:cNvSpPr>
            <a:spLocks noChangeAspect="1" noChangeArrowheads="1"/>
          </p:cNvSpPr>
          <p:nvPr/>
        </p:nvSpPr>
        <p:spPr bwMode="auto">
          <a:xfrm rot="4777107">
            <a:off x="5461795" y="5049045"/>
            <a:ext cx="55563" cy="603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13363" name="Oval 2098">
            <a:extLst>
              <a:ext uri="{FF2B5EF4-FFF2-40B4-BE49-F238E27FC236}">
                <a16:creationId xmlns:a16="http://schemas.microsoft.com/office/drawing/2014/main" id="{8BAAE29B-6C41-4100-8283-BFBCF7C57826}"/>
              </a:ext>
            </a:extLst>
          </p:cNvPr>
          <p:cNvSpPr>
            <a:spLocks noChangeAspect="1" noChangeArrowheads="1"/>
          </p:cNvSpPr>
          <p:nvPr/>
        </p:nvSpPr>
        <p:spPr bwMode="auto">
          <a:xfrm rot="4777107">
            <a:off x="6827838" y="4756151"/>
            <a:ext cx="50800" cy="603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13364" name="Text Box 2099">
            <a:extLst>
              <a:ext uri="{FF2B5EF4-FFF2-40B4-BE49-F238E27FC236}">
                <a16:creationId xmlns:a16="http://schemas.microsoft.com/office/drawing/2014/main" id="{5F3AEAAF-42A8-4E1B-BABA-741078746A44}"/>
              </a:ext>
            </a:extLst>
          </p:cNvPr>
          <p:cNvSpPr txBox="1">
            <a:spLocks noChangeArrowheads="1"/>
          </p:cNvSpPr>
          <p:nvPr/>
        </p:nvSpPr>
        <p:spPr bwMode="auto">
          <a:xfrm>
            <a:off x="7010400" y="1676401"/>
            <a:ext cx="320040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algn="ctr" eaLnBrk="1" hangingPunct="1"/>
            <a:r>
              <a:rPr lang="en-US" altLang="en-US" b="1" i="1"/>
              <a:t>f</a:t>
            </a:r>
            <a:r>
              <a:rPr lang="en-US" altLang="en-US" i="1"/>
              <a:t>(</a:t>
            </a:r>
            <a:r>
              <a:rPr lang="en-US" altLang="en-US" b="1" i="1"/>
              <a:t>x</a:t>
            </a:r>
            <a:r>
              <a:rPr lang="en-US" altLang="en-US" i="1"/>
              <a:t>,</a:t>
            </a:r>
            <a:r>
              <a:rPr lang="en-US" altLang="en-US" b="1" i="1">
                <a:solidFill>
                  <a:srgbClr val="00CC00"/>
                </a:solidFill>
              </a:rPr>
              <a:t>w</a:t>
            </a:r>
            <a:r>
              <a:rPr lang="en-US" altLang="en-US" i="1">
                <a:solidFill>
                  <a:srgbClr val="00CC00"/>
                </a:solidFill>
              </a:rPr>
              <a:t>,b</a:t>
            </a:r>
            <a:r>
              <a:rPr lang="en-US" altLang="en-US" i="1"/>
              <a:t>) = sign(</a:t>
            </a:r>
            <a:r>
              <a:rPr lang="en-US" altLang="en-US" b="1" i="1">
                <a:solidFill>
                  <a:srgbClr val="00CC00"/>
                </a:solidFill>
              </a:rPr>
              <a:t>w</a:t>
            </a:r>
            <a:r>
              <a:rPr lang="en-US" altLang="en-US" b="1" i="1"/>
              <a:t>. x</a:t>
            </a:r>
            <a:r>
              <a:rPr lang="en-US" altLang="en-US" i="1">
                <a:solidFill>
                  <a:srgbClr val="00CC00"/>
                </a:solidFill>
              </a:rPr>
              <a:t> </a:t>
            </a:r>
            <a:r>
              <a:rPr lang="en-US" altLang="en-US" i="1"/>
              <a:t>- </a:t>
            </a:r>
            <a:r>
              <a:rPr lang="en-US" altLang="en-US" i="1">
                <a:solidFill>
                  <a:srgbClr val="00CC00"/>
                </a:solidFill>
              </a:rPr>
              <a:t>b</a:t>
            </a:r>
            <a:r>
              <a:rPr lang="en-US" altLang="en-US" i="1"/>
              <a:t>)</a:t>
            </a:r>
          </a:p>
        </p:txBody>
      </p:sp>
      <p:sp>
        <p:nvSpPr>
          <p:cNvPr id="13365" name="Text Box 2100">
            <a:extLst>
              <a:ext uri="{FF2B5EF4-FFF2-40B4-BE49-F238E27FC236}">
                <a16:creationId xmlns:a16="http://schemas.microsoft.com/office/drawing/2014/main" id="{552B37FA-0FD4-41FE-B2D5-7E7B31762EED}"/>
              </a:ext>
            </a:extLst>
          </p:cNvPr>
          <p:cNvSpPr txBox="1">
            <a:spLocks noChangeArrowheads="1"/>
          </p:cNvSpPr>
          <p:nvPr/>
        </p:nvSpPr>
        <p:spPr bwMode="auto">
          <a:xfrm>
            <a:off x="7772400" y="3200401"/>
            <a:ext cx="2438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US" altLang="en-US"/>
          </a:p>
        </p:txBody>
      </p:sp>
      <p:sp>
        <p:nvSpPr>
          <p:cNvPr id="13366" name="Text Box 2101">
            <a:extLst>
              <a:ext uri="{FF2B5EF4-FFF2-40B4-BE49-F238E27FC236}">
                <a16:creationId xmlns:a16="http://schemas.microsoft.com/office/drawing/2014/main" id="{1D26B0F5-61F0-423C-982F-A64BCC255EB0}"/>
              </a:ext>
            </a:extLst>
          </p:cNvPr>
          <p:cNvSpPr txBox="1">
            <a:spLocks noChangeArrowheads="1"/>
          </p:cNvSpPr>
          <p:nvPr/>
        </p:nvSpPr>
        <p:spPr bwMode="auto">
          <a:xfrm>
            <a:off x="7924800" y="2286000"/>
            <a:ext cx="2743200" cy="3970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r>
              <a:rPr lang="en-US" altLang="en-US" sz="2400"/>
              <a:t>The </a:t>
            </a:r>
            <a:r>
              <a:rPr lang="en-US" altLang="en-US" sz="2400">
                <a:solidFill>
                  <a:schemeClr val="hlink"/>
                </a:solidFill>
              </a:rPr>
              <a:t>maximum margin linear classifier</a:t>
            </a:r>
            <a:r>
              <a:rPr lang="en-US" altLang="en-US" sz="2400"/>
              <a:t> is the linear classifier with the, um, maximum margin.</a:t>
            </a:r>
          </a:p>
          <a:p>
            <a:pPr eaLnBrk="1" hangingPunct="1"/>
            <a:r>
              <a:rPr lang="en-US" altLang="en-US" sz="2400"/>
              <a:t>This is the simplest kind of SVM (Called an LSVM)</a:t>
            </a:r>
          </a:p>
        </p:txBody>
      </p:sp>
      <p:sp>
        <p:nvSpPr>
          <p:cNvPr id="13367" name="Text Box 2103">
            <a:extLst>
              <a:ext uri="{FF2B5EF4-FFF2-40B4-BE49-F238E27FC236}">
                <a16:creationId xmlns:a16="http://schemas.microsoft.com/office/drawing/2014/main" id="{56BFF423-4456-4B24-9FC4-D45DBFB31D9C}"/>
              </a:ext>
            </a:extLst>
          </p:cNvPr>
          <p:cNvSpPr txBox="1">
            <a:spLocks noChangeArrowheads="1"/>
          </p:cNvSpPr>
          <p:nvPr/>
        </p:nvSpPr>
        <p:spPr bwMode="auto">
          <a:xfrm>
            <a:off x="1697038" y="3675064"/>
            <a:ext cx="2120900" cy="1920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r>
              <a:rPr lang="en-US" altLang="en-US">
                <a:solidFill>
                  <a:srgbClr val="00CC00"/>
                </a:solidFill>
              </a:rPr>
              <a:t>Support Vectors </a:t>
            </a:r>
            <a:r>
              <a:rPr lang="en-US" altLang="en-US"/>
              <a:t>are those datapoints that the margin pushes up against</a:t>
            </a:r>
          </a:p>
        </p:txBody>
      </p:sp>
      <p:sp>
        <p:nvSpPr>
          <p:cNvPr id="13368" name="Freeform 2107">
            <a:extLst>
              <a:ext uri="{FF2B5EF4-FFF2-40B4-BE49-F238E27FC236}">
                <a16:creationId xmlns:a16="http://schemas.microsoft.com/office/drawing/2014/main" id="{E0A63089-9DE5-402E-BB36-6C3214370719}"/>
              </a:ext>
            </a:extLst>
          </p:cNvPr>
          <p:cNvSpPr>
            <a:spLocks/>
          </p:cNvSpPr>
          <p:nvPr/>
        </p:nvSpPr>
        <p:spPr bwMode="auto">
          <a:xfrm>
            <a:off x="3636963" y="3725863"/>
            <a:ext cx="1708150" cy="369332"/>
          </a:xfrm>
          <a:custGeom>
            <a:avLst/>
            <a:gdLst>
              <a:gd name="T0" fmla="*/ 0 w 1076"/>
              <a:gd name="T1" fmla="*/ 155575 h 98"/>
              <a:gd name="T2" fmla="*/ 165100 w 1076"/>
              <a:gd name="T3" fmla="*/ 61913 h 98"/>
              <a:gd name="T4" fmla="*/ 336550 w 1076"/>
              <a:gd name="T5" fmla="*/ 0 h 98"/>
              <a:gd name="T6" fmla="*/ 517525 w 1076"/>
              <a:gd name="T7" fmla="*/ 17463 h 98"/>
              <a:gd name="T8" fmla="*/ 612775 w 1076"/>
              <a:gd name="T9" fmla="*/ 61913 h 98"/>
              <a:gd name="T10" fmla="*/ 612775 w 1076"/>
              <a:gd name="T11" fmla="*/ 61913 h 98"/>
              <a:gd name="T12" fmla="*/ 811213 w 1076"/>
              <a:gd name="T13" fmla="*/ 130175 h 98"/>
              <a:gd name="T14" fmla="*/ 1570038 w 1076"/>
              <a:gd name="T15" fmla="*/ 87313 h 98"/>
              <a:gd name="T16" fmla="*/ 1708150 w 1076"/>
              <a:gd name="T17" fmla="*/ 69850 h 9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76" h="98">
                <a:moveTo>
                  <a:pt x="0" y="98"/>
                </a:moveTo>
                <a:cubicBezTo>
                  <a:pt x="38" y="87"/>
                  <a:pt x="66" y="53"/>
                  <a:pt x="104" y="39"/>
                </a:cubicBezTo>
                <a:cubicBezTo>
                  <a:pt x="132" y="9"/>
                  <a:pt x="172" y="6"/>
                  <a:pt x="212" y="0"/>
                </a:cubicBezTo>
                <a:cubicBezTo>
                  <a:pt x="262" y="3"/>
                  <a:pt x="286" y="0"/>
                  <a:pt x="326" y="11"/>
                </a:cubicBezTo>
                <a:lnTo>
                  <a:pt x="386" y="39"/>
                </a:lnTo>
                <a:cubicBezTo>
                  <a:pt x="386" y="39"/>
                  <a:pt x="386" y="39"/>
                  <a:pt x="386" y="39"/>
                </a:cubicBezTo>
                <a:cubicBezTo>
                  <a:pt x="428" y="52"/>
                  <a:pt x="469" y="69"/>
                  <a:pt x="511" y="82"/>
                </a:cubicBezTo>
                <a:cubicBezTo>
                  <a:pt x="670" y="74"/>
                  <a:pt x="829" y="60"/>
                  <a:pt x="989" y="55"/>
                </a:cubicBezTo>
                <a:cubicBezTo>
                  <a:pt x="1017" y="51"/>
                  <a:pt x="1048" y="44"/>
                  <a:pt x="1076" y="44"/>
                </a:cubicBezTo>
              </a:path>
            </a:pathLst>
          </a:custGeom>
          <a:noFill/>
          <a:ln w="38100" cap="flat" cmpd="sng">
            <a:solidFill>
              <a:srgbClr val="00CC00"/>
            </a:solidFill>
            <a:prstDash val="solid"/>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IN"/>
          </a:p>
        </p:txBody>
      </p:sp>
      <p:sp>
        <p:nvSpPr>
          <p:cNvPr id="13369" name="Freeform 2108">
            <a:extLst>
              <a:ext uri="{FF2B5EF4-FFF2-40B4-BE49-F238E27FC236}">
                <a16:creationId xmlns:a16="http://schemas.microsoft.com/office/drawing/2014/main" id="{6C56F4D8-D6B5-4355-9610-6135C2715C5A}"/>
              </a:ext>
            </a:extLst>
          </p:cNvPr>
          <p:cNvSpPr>
            <a:spLocks/>
          </p:cNvSpPr>
          <p:nvPr/>
        </p:nvSpPr>
        <p:spPr bwMode="auto">
          <a:xfrm>
            <a:off x="3603625" y="3317875"/>
            <a:ext cx="2293938" cy="369332"/>
          </a:xfrm>
          <a:custGeom>
            <a:avLst/>
            <a:gdLst>
              <a:gd name="T0" fmla="*/ 0 w 1445"/>
              <a:gd name="T1" fmla="*/ 485775 h 306"/>
              <a:gd name="T2" fmla="*/ 25400 w 1445"/>
              <a:gd name="T3" fmla="*/ 477838 h 306"/>
              <a:gd name="T4" fmla="*/ 42863 w 1445"/>
              <a:gd name="T5" fmla="*/ 425450 h 306"/>
              <a:gd name="T6" fmla="*/ 76200 w 1445"/>
              <a:gd name="T7" fmla="*/ 374650 h 306"/>
              <a:gd name="T8" fmla="*/ 198438 w 1445"/>
              <a:gd name="T9" fmla="*/ 271463 h 306"/>
              <a:gd name="T10" fmla="*/ 361950 w 1445"/>
              <a:gd name="T11" fmla="*/ 166688 h 306"/>
              <a:gd name="T12" fmla="*/ 473075 w 1445"/>
              <a:gd name="T13" fmla="*/ 115888 h 306"/>
              <a:gd name="T14" fmla="*/ 1008063 w 1445"/>
              <a:gd name="T15" fmla="*/ 3175 h 306"/>
              <a:gd name="T16" fmla="*/ 1655763 w 1445"/>
              <a:gd name="T17" fmla="*/ 28575 h 306"/>
              <a:gd name="T18" fmla="*/ 1776413 w 1445"/>
              <a:gd name="T19" fmla="*/ 63500 h 306"/>
              <a:gd name="T20" fmla="*/ 1931988 w 1445"/>
              <a:gd name="T21" fmla="*/ 133350 h 306"/>
              <a:gd name="T22" fmla="*/ 2120900 w 1445"/>
              <a:gd name="T23" fmla="*/ 209550 h 306"/>
              <a:gd name="T24" fmla="*/ 2293938 w 1445"/>
              <a:gd name="T25" fmla="*/ 261938 h 30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445" h="306">
                <a:moveTo>
                  <a:pt x="0" y="306"/>
                </a:moveTo>
                <a:cubicBezTo>
                  <a:pt x="5" y="304"/>
                  <a:pt x="12" y="305"/>
                  <a:pt x="16" y="301"/>
                </a:cubicBezTo>
                <a:cubicBezTo>
                  <a:pt x="24" y="293"/>
                  <a:pt x="21" y="278"/>
                  <a:pt x="27" y="268"/>
                </a:cubicBezTo>
                <a:cubicBezTo>
                  <a:pt x="33" y="257"/>
                  <a:pt x="41" y="247"/>
                  <a:pt x="48" y="236"/>
                </a:cubicBezTo>
                <a:cubicBezTo>
                  <a:pt x="58" y="221"/>
                  <a:pt x="117" y="177"/>
                  <a:pt x="125" y="171"/>
                </a:cubicBezTo>
                <a:cubicBezTo>
                  <a:pt x="159" y="146"/>
                  <a:pt x="186" y="117"/>
                  <a:pt x="228" y="105"/>
                </a:cubicBezTo>
                <a:cubicBezTo>
                  <a:pt x="249" y="91"/>
                  <a:pt x="273" y="79"/>
                  <a:pt x="298" y="73"/>
                </a:cubicBezTo>
                <a:cubicBezTo>
                  <a:pt x="394" y="11"/>
                  <a:pt x="526" y="10"/>
                  <a:pt x="635" y="2"/>
                </a:cubicBezTo>
                <a:cubicBezTo>
                  <a:pt x="773" y="5"/>
                  <a:pt x="907" y="0"/>
                  <a:pt x="1043" y="18"/>
                </a:cubicBezTo>
                <a:cubicBezTo>
                  <a:pt x="1068" y="27"/>
                  <a:pt x="1093" y="34"/>
                  <a:pt x="1119" y="40"/>
                </a:cubicBezTo>
                <a:cubicBezTo>
                  <a:pt x="1150" y="63"/>
                  <a:pt x="1183" y="68"/>
                  <a:pt x="1217" y="84"/>
                </a:cubicBezTo>
                <a:cubicBezTo>
                  <a:pt x="1257" y="104"/>
                  <a:pt x="1293" y="119"/>
                  <a:pt x="1336" y="132"/>
                </a:cubicBezTo>
                <a:cubicBezTo>
                  <a:pt x="1370" y="142"/>
                  <a:pt x="1410" y="165"/>
                  <a:pt x="1445" y="165"/>
                </a:cubicBezTo>
              </a:path>
            </a:pathLst>
          </a:custGeom>
          <a:noFill/>
          <a:ln w="38100" cap="flat" cmpd="sng">
            <a:solidFill>
              <a:srgbClr val="00CC00"/>
            </a:solidFill>
            <a:prstDash val="solid"/>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IN"/>
          </a:p>
        </p:txBody>
      </p:sp>
      <p:sp>
        <p:nvSpPr>
          <p:cNvPr id="13370" name="Freeform 2109">
            <a:extLst>
              <a:ext uri="{FF2B5EF4-FFF2-40B4-BE49-F238E27FC236}">
                <a16:creationId xmlns:a16="http://schemas.microsoft.com/office/drawing/2014/main" id="{B7C5C515-12BC-42C5-A522-EFBD30CA0A0F}"/>
              </a:ext>
            </a:extLst>
          </p:cNvPr>
          <p:cNvSpPr>
            <a:spLocks/>
          </p:cNvSpPr>
          <p:nvPr/>
        </p:nvSpPr>
        <p:spPr bwMode="auto">
          <a:xfrm>
            <a:off x="3629025" y="3994150"/>
            <a:ext cx="1733550" cy="369332"/>
          </a:xfrm>
          <a:custGeom>
            <a:avLst/>
            <a:gdLst>
              <a:gd name="T0" fmla="*/ 0 w 1092"/>
              <a:gd name="T1" fmla="*/ 0 h 283"/>
              <a:gd name="T2" fmla="*/ 206375 w 1092"/>
              <a:gd name="T3" fmla="*/ 85725 h 283"/>
              <a:gd name="T4" fmla="*/ 517525 w 1092"/>
              <a:gd name="T5" fmla="*/ 233363 h 283"/>
              <a:gd name="T6" fmla="*/ 630238 w 1092"/>
              <a:gd name="T7" fmla="*/ 276225 h 283"/>
              <a:gd name="T8" fmla="*/ 836613 w 1092"/>
              <a:gd name="T9" fmla="*/ 344488 h 283"/>
              <a:gd name="T10" fmla="*/ 1733550 w 1092"/>
              <a:gd name="T11" fmla="*/ 431800 h 28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92" h="283">
                <a:moveTo>
                  <a:pt x="0" y="0"/>
                </a:moveTo>
                <a:cubicBezTo>
                  <a:pt x="47" y="9"/>
                  <a:pt x="84" y="40"/>
                  <a:pt x="130" y="54"/>
                </a:cubicBezTo>
                <a:cubicBezTo>
                  <a:pt x="184" y="96"/>
                  <a:pt x="261" y="129"/>
                  <a:pt x="326" y="147"/>
                </a:cubicBezTo>
                <a:cubicBezTo>
                  <a:pt x="348" y="162"/>
                  <a:pt x="373" y="163"/>
                  <a:pt x="397" y="174"/>
                </a:cubicBezTo>
                <a:cubicBezTo>
                  <a:pt x="439" y="193"/>
                  <a:pt x="481" y="209"/>
                  <a:pt x="527" y="217"/>
                </a:cubicBezTo>
                <a:cubicBezTo>
                  <a:pt x="704" y="283"/>
                  <a:pt x="907" y="272"/>
                  <a:pt x="1092" y="272"/>
                </a:cubicBezTo>
              </a:path>
            </a:pathLst>
          </a:custGeom>
          <a:noFill/>
          <a:ln w="38100" cap="flat" cmpd="sng">
            <a:solidFill>
              <a:srgbClr val="00CC00"/>
            </a:solidFill>
            <a:prstDash val="solid"/>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IN"/>
          </a:p>
        </p:txBody>
      </p:sp>
      <p:sp>
        <p:nvSpPr>
          <p:cNvPr id="13371" name="Oval 2110">
            <a:extLst>
              <a:ext uri="{FF2B5EF4-FFF2-40B4-BE49-F238E27FC236}">
                <a16:creationId xmlns:a16="http://schemas.microsoft.com/office/drawing/2014/main" id="{92B6BD76-41BF-4220-9C00-71A092B2F353}"/>
              </a:ext>
            </a:extLst>
          </p:cNvPr>
          <p:cNvSpPr>
            <a:spLocks noChangeArrowheads="1"/>
          </p:cNvSpPr>
          <p:nvPr/>
        </p:nvSpPr>
        <p:spPr bwMode="auto">
          <a:xfrm>
            <a:off x="5865813" y="3374698"/>
            <a:ext cx="259766" cy="562630"/>
          </a:xfrm>
          <a:prstGeom prst="ellipse">
            <a:avLst/>
          </a:prstGeom>
          <a:noFill/>
          <a:ln w="38100">
            <a:solidFill>
              <a:srgbClr val="00CC00"/>
            </a:solidFill>
            <a:prstDash val="dash"/>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13372" name="Oval 2111">
            <a:extLst>
              <a:ext uri="{FF2B5EF4-FFF2-40B4-BE49-F238E27FC236}">
                <a16:creationId xmlns:a16="http://schemas.microsoft.com/office/drawing/2014/main" id="{22D3B611-2095-47E9-AAF5-04443AB4D91C}"/>
              </a:ext>
            </a:extLst>
          </p:cNvPr>
          <p:cNvSpPr>
            <a:spLocks noChangeArrowheads="1"/>
          </p:cNvSpPr>
          <p:nvPr/>
        </p:nvSpPr>
        <p:spPr bwMode="auto">
          <a:xfrm>
            <a:off x="5368925" y="3484235"/>
            <a:ext cx="259766" cy="562630"/>
          </a:xfrm>
          <a:prstGeom prst="ellipse">
            <a:avLst/>
          </a:prstGeom>
          <a:noFill/>
          <a:ln w="38100">
            <a:solidFill>
              <a:srgbClr val="00CC00"/>
            </a:solidFill>
            <a:prstDash val="dash"/>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13373" name="Oval 2112">
            <a:extLst>
              <a:ext uri="{FF2B5EF4-FFF2-40B4-BE49-F238E27FC236}">
                <a16:creationId xmlns:a16="http://schemas.microsoft.com/office/drawing/2014/main" id="{E1DB723C-E3E0-42D2-84EB-728FD18CAC1F}"/>
              </a:ext>
            </a:extLst>
          </p:cNvPr>
          <p:cNvSpPr>
            <a:spLocks noChangeArrowheads="1"/>
          </p:cNvSpPr>
          <p:nvPr/>
        </p:nvSpPr>
        <p:spPr bwMode="auto">
          <a:xfrm>
            <a:off x="5357813" y="4179560"/>
            <a:ext cx="259766" cy="562630"/>
          </a:xfrm>
          <a:prstGeom prst="ellipse">
            <a:avLst/>
          </a:prstGeom>
          <a:noFill/>
          <a:ln w="38100">
            <a:solidFill>
              <a:srgbClr val="00CC00"/>
            </a:solidFill>
            <a:prstDash val="dash"/>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13374" name="AutoShape 2113">
            <a:extLst>
              <a:ext uri="{FF2B5EF4-FFF2-40B4-BE49-F238E27FC236}">
                <a16:creationId xmlns:a16="http://schemas.microsoft.com/office/drawing/2014/main" id="{9B61BD0A-8D83-47D7-AE2D-EEC48C160ED3}"/>
              </a:ext>
            </a:extLst>
          </p:cNvPr>
          <p:cNvSpPr>
            <a:spLocks noChangeArrowheads="1"/>
          </p:cNvSpPr>
          <p:nvPr/>
        </p:nvSpPr>
        <p:spPr bwMode="auto">
          <a:xfrm>
            <a:off x="5965825" y="6097588"/>
            <a:ext cx="1758950" cy="381000"/>
          </a:xfrm>
          <a:prstGeom prst="wedgeRectCallout">
            <a:avLst>
              <a:gd name="adj1" fmla="val 64713"/>
              <a:gd name="adj2" fmla="val -86250"/>
            </a:avLst>
          </a:prstGeom>
          <a:solidFill>
            <a:srgbClr val="CCFFCC"/>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algn="ctr" eaLnBrk="1" hangingPunct="1"/>
            <a:r>
              <a:rPr lang="en-US" altLang="en-US"/>
              <a:t>Linear SVM</a:t>
            </a:r>
          </a:p>
        </p:txBody>
      </p:sp>
      <p:pic>
        <p:nvPicPr>
          <p:cNvPr id="63" name="Picture 62">
            <a:extLst>
              <a:ext uri="{FF2B5EF4-FFF2-40B4-BE49-F238E27FC236}">
                <a16:creationId xmlns:a16="http://schemas.microsoft.com/office/drawing/2014/main" id="{ED9887C7-ABA5-4BA5-857C-C0A38A385486}"/>
              </a:ext>
            </a:extLst>
          </p:cNvPr>
          <p:cNvPicPr>
            <a:picLocks noChangeAspect="1"/>
          </p:cNvPicPr>
          <p:nvPr/>
        </p:nvPicPr>
        <p:blipFill>
          <a:blip r:embed="rId2"/>
          <a:stretch>
            <a:fillRect/>
          </a:stretch>
        </p:blipFill>
        <p:spPr>
          <a:xfrm>
            <a:off x="0" y="0"/>
            <a:ext cx="1348503" cy="1177781"/>
          </a:xfrm>
          <a:prstGeom prst="rect">
            <a:avLst/>
          </a:prstGeom>
        </p:spPr>
      </p:pic>
      <p:sp>
        <p:nvSpPr>
          <p:cNvPr id="64" name="TextBox 63">
            <a:extLst>
              <a:ext uri="{FF2B5EF4-FFF2-40B4-BE49-F238E27FC236}">
                <a16:creationId xmlns:a16="http://schemas.microsoft.com/office/drawing/2014/main" id="{C3D53995-2A62-414B-A1C7-FC62ACF4EADD}"/>
              </a:ext>
            </a:extLst>
          </p:cNvPr>
          <p:cNvSpPr txBox="1"/>
          <p:nvPr/>
        </p:nvSpPr>
        <p:spPr>
          <a:xfrm>
            <a:off x="43854" y="6296483"/>
            <a:ext cx="3519054" cy="430887"/>
          </a:xfrm>
          <a:prstGeom prst="rect">
            <a:avLst/>
          </a:prstGeom>
          <a:noFill/>
        </p:spPr>
        <p:txBody>
          <a:bodyPr wrap="square">
            <a:spAutoFit/>
          </a:bodyPr>
          <a:lstStyle/>
          <a:p>
            <a:r>
              <a:rPr lang="en-US" altLang="en-US" sz="1100" dirty="0"/>
              <a:t>Courtesy: (1) http://www.cs.cmu.edu/~awm/tutorials</a:t>
            </a:r>
          </a:p>
          <a:p>
            <a:r>
              <a:rPr lang="en-US" altLang="en-US" sz="1100" dirty="0"/>
              <a:t>                   (2) Copyright © 2001, 2003, Andrew W. Moore</a:t>
            </a:r>
            <a:endParaRPr lang="en-IN" dirty="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Line 2">
            <a:extLst>
              <a:ext uri="{FF2B5EF4-FFF2-40B4-BE49-F238E27FC236}">
                <a16:creationId xmlns:a16="http://schemas.microsoft.com/office/drawing/2014/main" id="{48449AC9-8315-4580-BA26-AE6B20403ECE}"/>
              </a:ext>
            </a:extLst>
          </p:cNvPr>
          <p:cNvSpPr>
            <a:spLocks noChangeShapeType="1"/>
          </p:cNvSpPr>
          <p:nvPr/>
        </p:nvSpPr>
        <p:spPr bwMode="auto">
          <a:xfrm rot="18127581">
            <a:off x="2763838" y="4076700"/>
            <a:ext cx="5410200" cy="0"/>
          </a:xfrm>
          <a:prstGeom prst="line">
            <a:avLst/>
          </a:prstGeom>
          <a:noFill/>
          <a:ln w="3619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IN"/>
          </a:p>
        </p:txBody>
      </p:sp>
      <p:sp>
        <p:nvSpPr>
          <p:cNvPr id="14340" name="Line 3">
            <a:extLst>
              <a:ext uri="{FF2B5EF4-FFF2-40B4-BE49-F238E27FC236}">
                <a16:creationId xmlns:a16="http://schemas.microsoft.com/office/drawing/2014/main" id="{819E7223-493D-4E83-8C12-C8FBE8AC1C0A}"/>
              </a:ext>
            </a:extLst>
          </p:cNvPr>
          <p:cNvSpPr>
            <a:spLocks noChangeShapeType="1"/>
          </p:cNvSpPr>
          <p:nvPr/>
        </p:nvSpPr>
        <p:spPr bwMode="auto">
          <a:xfrm rot="18127581">
            <a:off x="2687638" y="4076700"/>
            <a:ext cx="55626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IN"/>
          </a:p>
        </p:txBody>
      </p:sp>
      <p:sp>
        <p:nvSpPr>
          <p:cNvPr id="14341" name="Rectangle 4">
            <a:extLst>
              <a:ext uri="{FF2B5EF4-FFF2-40B4-BE49-F238E27FC236}">
                <a16:creationId xmlns:a16="http://schemas.microsoft.com/office/drawing/2014/main" id="{05873124-43A3-4C46-9B42-F0F33295C708}"/>
              </a:ext>
            </a:extLst>
          </p:cNvPr>
          <p:cNvSpPr>
            <a:spLocks noGrp="1" noChangeArrowheads="1"/>
          </p:cNvSpPr>
          <p:nvPr>
            <p:ph type="title"/>
          </p:nvPr>
        </p:nvSpPr>
        <p:spPr>
          <a:xfrm>
            <a:off x="2473177" y="50797"/>
            <a:ext cx="5963448" cy="1095214"/>
          </a:xfrm>
        </p:spPr>
        <p:txBody>
          <a:bodyPr/>
          <a:lstStyle/>
          <a:p>
            <a:pPr eaLnBrk="1" hangingPunct="1"/>
            <a:r>
              <a:rPr lang="en-US" altLang="en-US" dirty="0"/>
              <a:t>Why Maximum Margin?</a:t>
            </a:r>
          </a:p>
        </p:txBody>
      </p:sp>
      <p:sp>
        <p:nvSpPr>
          <p:cNvPr id="14342" name="Text Box 12">
            <a:extLst>
              <a:ext uri="{FF2B5EF4-FFF2-40B4-BE49-F238E27FC236}">
                <a16:creationId xmlns:a16="http://schemas.microsoft.com/office/drawing/2014/main" id="{D26794AD-C38B-4619-81FA-5A71988099C5}"/>
              </a:ext>
            </a:extLst>
          </p:cNvPr>
          <p:cNvSpPr txBox="1">
            <a:spLocks noChangeArrowheads="1"/>
          </p:cNvSpPr>
          <p:nvPr/>
        </p:nvSpPr>
        <p:spPr bwMode="auto">
          <a:xfrm>
            <a:off x="2362200" y="1905001"/>
            <a:ext cx="1905000" cy="854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algn="ctr" eaLnBrk="1" hangingPunct="1"/>
            <a:r>
              <a:rPr lang="en-US" altLang="en-US"/>
              <a:t>denotes +1</a:t>
            </a:r>
          </a:p>
          <a:p>
            <a:pPr algn="ctr" eaLnBrk="1" hangingPunct="1"/>
            <a:r>
              <a:rPr lang="en-US" altLang="en-US"/>
              <a:t>denotes -1</a:t>
            </a:r>
          </a:p>
        </p:txBody>
      </p:sp>
      <p:sp>
        <p:nvSpPr>
          <p:cNvPr id="14343" name="Oval 13">
            <a:extLst>
              <a:ext uri="{FF2B5EF4-FFF2-40B4-BE49-F238E27FC236}">
                <a16:creationId xmlns:a16="http://schemas.microsoft.com/office/drawing/2014/main" id="{8B7176C0-8BF3-4050-9540-9B33C38BB74C}"/>
              </a:ext>
            </a:extLst>
          </p:cNvPr>
          <p:cNvSpPr>
            <a:spLocks noChangeAspect="1" noChangeArrowheads="1"/>
          </p:cNvSpPr>
          <p:nvPr/>
        </p:nvSpPr>
        <p:spPr bwMode="auto">
          <a:xfrm rot="4777107">
            <a:off x="2439194" y="2056607"/>
            <a:ext cx="58738" cy="603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14344" name="Oval 14">
            <a:extLst>
              <a:ext uri="{FF2B5EF4-FFF2-40B4-BE49-F238E27FC236}">
                <a16:creationId xmlns:a16="http://schemas.microsoft.com/office/drawing/2014/main" id="{D0D94AB6-EC3B-448F-90A9-AB2D0F718D13}"/>
              </a:ext>
            </a:extLst>
          </p:cNvPr>
          <p:cNvSpPr>
            <a:spLocks noChangeAspect="1" noChangeArrowheads="1"/>
          </p:cNvSpPr>
          <p:nvPr/>
        </p:nvSpPr>
        <p:spPr bwMode="auto">
          <a:xfrm rot="5895381">
            <a:off x="2439988" y="2513013"/>
            <a:ext cx="50800"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14345" name="Line 15">
            <a:extLst>
              <a:ext uri="{FF2B5EF4-FFF2-40B4-BE49-F238E27FC236}">
                <a16:creationId xmlns:a16="http://schemas.microsoft.com/office/drawing/2014/main" id="{7863B089-D78F-486F-99CB-ADC804418FAA}"/>
              </a:ext>
            </a:extLst>
          </p:cNvPr>
          <p:cNvSpPr>
            <a:spLocks noChangeShapeType="1"/>
          </p:cNvSpPr>
          <p:nvPr/>
        </p:nvSpPr>
        <p:spPr bwMode="auto">
          <a:xfrm>
            <a:off x="4114800" y="2209800"/>
            <a:ext cx="0" cy="3505200"/>
          </a:xfrm>
          <a:prstGeom prst="line">
            <a:avLst/>
          </a:prstGeom>
          <a:noFill/>
          <a:ln w="381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IN"/>
          </a:p>
        </p:txBody>
      </p:sp>
      <p:sp>
        <p:nvSpPr>
          <p:cNvPr id="14346" name="Line 16">
            <a:extLst>
              <a:ext uri="{FF2B5EF4-FFF2-40B4-BE49-F238E27FC236}">
                <a16:creationId xmlns:a16="http://schemas.microsoft.com/office/drawing/2014/main" id="{BAE051D0-F2E7-4C8A-A13E-56E1941ED309}"/>
              </a:ext>
            </a:extLst>
          </p:cNvPr>
          <p:cNvSpPr>
            <a:spLocks noChangeShapeType="1"/>
          </p:cNvSpPr>
          <p:nvPr/>
        </p:nvSpPr>
        <p:spPr bwMode="auto">
          <a:xfrm flipV="1">
            <a:off x="3962400" y="5562600"/>
            <a:ext cx="3657600" cy="0"/>
          </a:xfrm>
          <a:prstGeom prst="line">
            <a:avLst/>
          </a:prstGeom>
          <a:noFill/>
          <a:ln w="381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IN"/>
          </a:p>
        </p:txBody>
      </p:sp>
      <p:sp>
        <p:nvSpPr>
          <p:cNvPr id="14347" name="Oval 17">
            <a:extLst>
              <a:ext uri="{FF2B5EF4-FFF2-40B4-BE49-F238E27FC236}">
                <a16:creationId xmlns:a16="http://schemas.microsoft.com/office/drawing/2014/main" id="{AEAFDCB3-CB8A-4880-8CEA-4050E5E56AEF}"/>
              </a:ext>
            </a:extLst>
          </p:cNvPr>
          <p:cNvSpPr>
            <a:spLocks noChangeAspect="1" noChangeArrowheads="1"/>
          </p:cNvSpPr>
          <p:nvPr/>
        </p:nvSpPr>
        <p:spPr bwMode="auto">
          <a:xfrm>
            <a:off x="5241926" y="5032376"/>
            <a:ext cx="60325" cy="476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14348" name="Oval 18">
            <a:extLst>
              <a:ext uri="{FF2B5EF4-FFF2-40B4-BE49-F238E27FC236}">
                <a16:creationId xmlns:a16="http://schemas.microsoft.com/office/drawing/2014/main" id="{E2BF1C10-D6A6-431A-BC50-F1F986ABA5DE}"/>
              </a:ext>
            </a:extLst>
          </p:cNvPr>
          <p:cNvSpPr>
            <a:spLocks noChangeAspect="1" noChangeArrowheads="1"/>
          </p:cNvSpPr>
          <p:nvPr/>
        </p:nvSpPr>
        <p:spPr bwMode="auto">
          <a:xfrm>
            <a:off x="4010026" y="3903664"/>
            <a:ext cx="60325" cy="476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14349" name="Oval 19">
            <a:extLst>
              <a:ext uri="{FF2B5EF4-FFF2-40B4-BE49-F238E27FC236}">
                <a16:creationId xmlns:a16="http://schemas.microsoft.com/office/drawing/2014/main" id="{2F9F122F-6675-4598-BDD7-2F158D20D8FA}"/>
              </a:ext>
            </a:extLst>
          </p:cNvPr>
          <p:cNvSpPr>
            <a:spLocks noChangeAspect="1" noChangeArrowheads="1"/>
          </p:cNvSpPr>
          <p:nvPr/>
        </p:nvSpPr>
        <p:spPr bwMode="auto">
          <a:xfrm>
            <a:off x="5864226" y="2814639"/>
            <a:ext cx="60325" cy="476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14350" name="Oval 20">
            <a:extLst>
              <a:ext uri="{FF2B5EF4-FFF2-40B4-BE49-F238E27FC236}">
                <a16:creationId xmlns:a16="http://schemas.microsoft.com/office/drawing/2014/main" id="{31A8F3A0-D3BC-4D51-B5AA-E826BEDF8CE0}"/>
              </a:ext>
            </a:extLst>
          </p:cNvPr>
          <p:cNvSpPr>
            <a:spLocks noChangeAspect="1" noChangeArrowheads="1"/>
          </p:cNvSpPr>
          <p:nvPr/>
        </p:nvSpPr>
        <p:spPr bwMode="auto">
          <a:xfrm>
            <a:off x="5927726" y="3635376"/>
            <a:ext cx="60325" cy="476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14351" name="Oval 21">
            <a:extLst>
              <a:ext uri="{FF2B5EF4-FFF2-40B4-BE49-F238E27FC236}">
                <a16:creationId xmlns:a16="http://schemas.microsoft.com/office/drawing/2014/main" id="{2C137855-D445-4B88-90F7-7744487D38FE}"/>
              </a:ext>
            </a:extLst>
          </p:cNvPr>
          <p:cNvSpPr>
            <a:spLocks noChangeAspect="1" noChangeArrowheads="1"/>
          </p:cNvSpPr>
          <p:nvPr/>
        </p:nvSpPr>
        <p:spPr bwMode="auto">
          <a:xfrm>
            <a:off x="4933951" y="2663825"/>
            <a:ext cx="60325" cy="50800"/>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14352" name="Oval 22">
            <a:extLst>
              <a:ext uri="{FF2B5EF4-FFF2-40B4-BE49-F238E27FC236}">
                <a16:creationId xmlns:a16="http://schemas.microsoft.com/office/drawing/2014/main" id="{6AA56734-8339-41CE-88B5-2BA430A1EB37}"/>
              </a:ext>
            </a:extLst>
          </p:cNvPr>
          <p:cNvSpPr>
            <a:spLocks noChangeAspect="1" noChangeArrowheads="1"/>
          </p:cNvSpPr>
          <p:nvPr/>
        </p:nvSpPr>
        <p:spPr bwMode="auto">
          <a:xfrm>
            <a:off x="5410201" y="3733801"/>
            <a:ext cx="53975" cy="476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14353" name="Oval 23">
            <a:extLst>
              <a:ext uri="{FF2B5EF4-FFF2-40B4-BE49-F238E27FC236}">
                <a16:creationId xmlns:a16="http://schemas.microsoft.com/office/drawing/2014/main" id="{A489CD74-2733-4F5B-A338-7EFB1FCAEA2A}"/>
              </a:ext>
            </a:extLst>
          </p:cNvPr>
          <p:cNvSpPr>
            <a:spLocks noChangeAspect="1" noChangeArrowheads="1"/>
          </p:cNvSpPr>
          <p:nvPr/>
        </p:nvSpPr>
        <p:spPr bwMode="auto">
          <a:xfrm>
            <a:off x="4572001" y="3124200"/>
            <a:ext cx="60325" cy="5873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14354" name="Oval 24">
            <a:extLst>
              <a:ext uri="{FF2B5EF4-FFF2-40B4-BE49-F238E27FC236}">
                <a16:creationId xmlns:a16="http://schemas.microsoft.com/office/drawing/2014/main" id="{68B02054-A1AD-47B9-8218-E4772D90D5E9}"/>
              </a:ext>
            </a:extLst>
          </p:cNvPr>
          <p:cNvSpPr>
            <a:spLocks noChangeAspect="1" noChangeArrowheads="1"/>
          </p:cNvSpPr>
          <p:nvPr/>
        </p:nvSpPr>
        <p:spPr bwMode="auto">
          <a:xfrm>
            <a:off x="6629401" y="4114800"/>
            <a:ext cx="60325" cy="508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14355" name="Oval 25">
            <a:extLst>
              <a:ext uri="{FF2B5EF4-FFF2-40B4-BE49-F238E27FC236}">
                <a16:creationId xmlns:a16="http://schemas.microsoft.com/office/drawing/2014/main" id="{8383CF31-37BF-4B65-AD83-B415735694FE}"/>
              </a:ext>
            </a:extLst>
          </p:cNvPr>
          <p:cNvSpPr>
            <a:spLocks noChangeAspect="1" noChangeArrowheads="1"/>
          </p:cNvSpPr>
          <p:nvPr/>
        </p:nvSpPr>
        <p:spPr bwMode="auto">
          <a:xfrm rot="20481726">
            <a:off x="5411789" y="4443414"/>
            <a:ext cx="53975" cy="476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14356" name="Oval 26">
            <a:extLst>
              <a:ext uri="{FF2B5EF4-FFF2-40B4-BE49-F238E27FC236}">
                <a16:creationId xmlns:a16="http://schemas.microsoft.com/office/drawing/2014/main" id="{A40C09E7-952F-4457-9C86-CE3B0DF811F2}"/>
              </a:ext>
            </a:extLst>
          </p:cNvPr>
          <p:cNvSpPr>
            <a:spLocks noChangeAspect="1" noChangeArrowheads="1"/>
          </p:cNvSpPr>
          <p:nvPr/>
        </p:nvSpPr>
        <p:spPr bwMode="auto">
          <a:xfrm rot="20481726">
            <a:off x="7527926" y="3228975"/>
            <a:ext cx="60325" cy="508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14357" name="Oval 27">
            <a:extLst>
              <a:ext uri="{FF2B5EF4-FFF2-40B4-BE49-F238E27FC236}">
                <a16:creationId xmlns:a16="http://schemas.microsoft.com/office/drawing/2014/main" id="{02DA63F1-7BAD-4D45-BDB4-23250AC382F0}"/>
              </a:ext>
            </a:extLst>
          </p:cNvPr>
          <p:cNvSpPr>
            <a:spLocks noChangeAspect="1" noChangeArrowheads="1"/>
          </p:cNvSpPr>
          <p:nvPr/>
        </p:nvSpPr>
        <p:spPr bwMode="auto">
          <a:xfrm rot="20481726">
            <a:off x="6819901" y="4545013"/>
            <a:ext cx="60325" cy="508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14358" name="Oval 28">
            <a:extLst>
              <a:ext uri="{FF2B5EF4-FFF2-40B4-BE49-F238E27FC236}">
                <a16:creationId xmlns:a16="http://schemas.microsoft.com/office/drawing/2014/main" id="{A6814723-6F9C-4443-B26D-450B9431A07E}"/>
              </a:ext>
            </a:extLst>
          </p:cNvPr>
          <p:cNvSpPr>
            <a:spLocks noChangeAspect="1" noChangeArrowheads="1"/>
          </p:cNvSpPr>
          <p:nvPr/>
        </p:nvSpPr>
        <p:spPr bwMode="auto">
          <a:xfrm rot="20481726">
            <a:off x="4648201" y="2667000"/>
            <a:ext cx="60325" cy="50800"/>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14359" name="Oval 29">
            <a:extLst>
              <a:ext uri="{FF2B5EF4-FFF2-40B4-BE49-F238E27FC236}">
                <a16:creationId xmlns:a16="http://schemas.microsoft.com/office/drawing/2014/main" id="{7D5BC59B-52E7-4320-B6D8-4AEC0AD1DD57}"/>
              </a:ext>
            </a:extLst>
          </p:cNvPr>
          <p:cNvSpPr>
            <a:spLocks noChangeAspect="1" noChangeArrowheads="1"/>
          </p:cNvSpPr>
          <p:nvPr/>
        </p:nvSpPr>
        <p:spPr bwMode="auto">
          <a:xfrm rot="20481726">
            <a:off x="6235701" y="3584575"/>
            <a:ext cx="60325" cy="508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14360" name="Oval 30">
            <a:extLst>
              <a:ext uri="{FF2B5EF4-FFF2-40B4-BE49-F238E27FC236}">
                <a16:creationId xmlns:a16="http://schemas.microsoft.com/office/drawing/2014/main" id="{5852E391-324A-4106-8677-F96A2AD480EA}"/>
              </a:ext>
            </a:extLst>
          </p:cNvPr>
          <p:cNvSpPr>
            <a:spLocks noChangeAspect="1" noChangeArrowheads="1"/>
          </p:cNvSpPr>
          <p:nvPr/>
        </p:nvSpPr>
        <p:spPr bwMode="auto">
          <a:xfrm rot="20481726">
            <a:off x="7391401" y="4495801"/>
            <a:ext cx="60325" cy="476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14361" name="Oval 31">
            <a:extLst>
              <a:ext uri="{FF2B5EF4-FFF2-40B4-BE49-F238E27FC236}">
                <a16:creationId xmlns:a16="http://schemas.microsoft.com/office/drawing/2014/main" id="{C80DE513-DD72-435E-8202-2CBC42E7CFFF}"/>
              </a:ext>
            </a:extLst>
          </p:cNvPr>
          <p:cNvSpPr>
            <a:spLocks noChangeAspect="1" noChangeArrowheads="1"/>
          </p:cNvSpPr>
          <p:nvPr/>
        </p:nvSpPr>
        <p:spPr bwMode="auto">
          <a:xfrm rot="20481726">
            <a:off x="4638676" y="3640139"/>
            <a:ext cx="60325" cy="476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14362" name="Oval 32">
            <a:extLst>
              <a:ext uri="{FF2B5EF4-FFF2-40B4-BE49-F238E27FC236}">
                <a16:creationId xmlns:a16="http://schemas.microsoft.com/office/drawing/2014/main" id="{F1B9FF61-CA9C-4204-9F38-F2A9F3CA891C}"/>
              </a:ext>
            </a:extLst>
          </p:cNvPr>
          <p:cNvSpPr>
            <a:spLocks noChangeAspect="1" noChangeArrowheads="1"/>
          </p:cNvSpPr>
          <p:nvPr/>
        </p:nvSpPr>
        <p:spPr bwMode="auto">
          <a:xfrm rot="5895381">
            <a:off x="5391151" y="3057526"/>
            <a:ext cx="47625" cy="5397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14363" name="Oval 33">
            <a:extLst>
              <a:ext uri="{FF2B5EF4-FFF2-40B4-BE49-F238E27FC236}">
                <a16:creationId xmlns:a16="http://schemas.microsoft.com/office/drawing/2014/main" id="{77AA2EDB-6CD6-4F2F-BEFB-F53ACC6E63F7}"/>
              </a:ext>
            </a:extLst>
          </p:cNvPr>
          <p:cNvSpPr>
            <a:spLocks noChangeAspect="1" noChangeArrowheads="1"/>
          </p:cNvSpPr>
          <p:nvPr/>
        </p:nvSpPr>
        <p:spPr bwMode="auto">
          <a:xfrm rot="5895381">
            <a:off x="5660232" y="5242720"/>
            <a:ext cx="55563" cy="603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14364" name="Oval 34">
            <a:extLst>
              <a:ext uri="{FF2B5EF4-FFF2-40B4-BE49-F238E27FC236}">
                <a16:creationId xmlns:a16="http://schemas.microsoft.com/office/drawing/2014/main" id="{730B3B93-8C64-4423-B734-800E6338ED4A}"/>
              </a:ext>
            </a:extLst>
          </p:cNvPr>
          <p:cNvSpPr>
            <a:spLocks noChangeAspect="1" noChangeArrowheads="1"/>
          </p:cNvSpPr>
          <p:nvPr/>
        </p:nvSpPr>
        <p:spPr bwMode="auto">
          <a:xfrm rot="5895381">
            <a:off x="4638676" y="4098926"/>
            <a:ext cx="47625" cy="603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14365" name="Oval 35">
            <a:extLst>
              <a:ext uri="{FF2B5EF4-FFF2-40B4-BE49-F238E27FC236}">
                <a16:creationId xmlns:a16="http://schemas.microsoft.com/office/drawing/2014/main" id="{BF377DA1-9043-4803-97FF-A0C0A7487578}"/>
              </a:ext>
            </a:extLst>
          </p:cNvPr>
          <p:cNvSpPr>
            <a:spLocks noChangeAspect="1" noChangeArrowheads="1"/>
          </p:cNvSpPr>
          <p:nvPr/>
        </p:nvSpPr>
        <p:spPr bwMode="auto">
          <a:xfrm rot="5895381">
            <a:off x="5867401" y="2393951"/>
            <a:ext cx="47625" cy="5397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14366" name="Oval 36">
            <a:extLst>
              <a:ext uri="{FF2B5EF4-FFF2-40B4-BE49-F238E27FC236}">
                <a16:creationId xmlns:a16="http://schemas.microsoft.com/office/drawing/2014/main" id="{9387B18F-8E8A-42AE-8BBE-C87FE2BB2C4E}"/>
              </a:ext>
            </a:extLst>
          </p:cNvPr>
          <p:cNvSpPr>
            <a:spLocks noChangeAspect="1" noChangeArrowheads="1"/>
          </p:cNvSpPr>
          <p:nvPr/>
        </p:nvSpPr>
        <p:spPr bwMode="auto">
          <a:xfrm rot="5895381">
            <a:off x="6828633" y="4144170"/>
            <a:ext cx="58737" cy="603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14367" name="Oval 37">
            <a:extLst>
              <a:ext uri="{FF2B5EF4-FFF2-40B4-BE49-F238E27FC236}">
                <a16:creationId xmlns:a16="http://schemas.microsoft.com/office/drawing/2014/main" id="{DACE3E11-D29D-455E-99ED-E5376DB5EE49}"/>
              </a:ext>
            </a:extLst>
          </p:cNvPr>
          <p:cNvSpPr>
            <a:spLocks noChangeAspect="1" noChangeArrowheads="1"/>
          </p:cNvSpPr>
          <p:nvPr/>
        </p:nvSpPr>
        <p:spPr bwMode="auto">
          <a:xfrm rot="5895381">
            <a:off x="5894389" y="4079876"/>
            <a:ext cx="47625"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14368" name="Oval 38">
            <a:extLst>
              <a:ext uri="{FF2B5EF4-FFF2-40B4-BE49-F238E27FC236}">
                <a16:creationId xmlns:a16="http://schemas.microsoft.com/office/drawing/2014/main" id="{671C8ACF-40BC-4E27-8BA3-382581409675}"/>
              </a:ext>
            </a:extLst>
          </p:cNvPr>
          <p:cNvSpPr>
            <a:spLocks noChangeAspect="1" noChangeArrowheads="1"/>
          </p:cNvSpPr>
          <p:nvPr/>
        </p:nvSpPr>
        <p:spPr bwMode="auto">
          <a:xfrm rot="5895381">
            <a:off x="7143751" y="3365501"/>
            <a:ext cx="47625"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14369" name="Oval 39">
            <a:extLst>
              <a:ext uri="{FF2B5EF4-FFF2-40B4-BE49-F238E27FC236}">
                <a16:creationId xmlns:a16="http://schemas.microsoft.com/office/drawing/2014/main" id="{484880F9-F156-4D16-8614-10AB15E15313}"/>
              </a:ext>
            </a:extLst>
          </p:cNvPr>
          <p:cNvSpPr>
            <a:spLocks noChangeAspect="1" noChangeArrowheads="1"/>
          </p:cNvSpPr>
          <p:nvPr/>
        </p:nvSpPr>
        <p:spPr bwMode="auto">
          <a:xfrm rot="5895381">
            <a:off x="4611689" y="2346326"/>
            <a:ext cx="47625" cy="603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14370" name="Oval 40">
            <a:extLst>
              <a:ext uri="{FF2B5EF4-FFF2-40B4-BE49-F238E27FC236}">
                <a16:creationId xmlns:a16="http://schemas.microsoft.com/office/drawing/2014/main" id="{F3FB08E4-E936-4E52-806D-81E5AB3B937A}"/>
              </a:ext>
            </a:extLst>
          </p:cNvPr>
          <p:cNvSpPr>
            <a:spLocks noChangeAspect="1" noChangeArrowheads="1"/>
          </p:cNvSpPr>
          <p:nvPr/>
        </p:nvSpPr>
        <p:spPr bwMode="auto">
          <a:xfrm rot="5895381">
            <a:off x="6784976" y="3273426"/>
            <a:ext cx="47625"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14371" name="Oval 41">
            <a:extLst>
              <a:ext uri="{FF2B5EF4-FFF2-40B4-BE49-F238E27FC236}">
                <a16:creationId xmlns:a16="http://schemas.microsoft.com/office/drawing/2014/main" id="{B36291A2-84D2-41A0-AECA-BF016D5A26AB}"/>
              </a:ext>
            </a:extLst>
          </p:cNvPr>
          <p:cNvSpPr>
            <a:spLocks noChangeAspect="1" noChangeArrowheads="1"/>
          </p:cNvSpPr>
          <p:nvPr/>
        </p:nvSpPr>
        <p:spPr bwMode="auto">
          <a:xfrm rot="5895381">
            <a:off x="6641308" y="4718845"/>
            <a:ext cx="58737"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14372" name="Oval 42">
            <a:extLst>
              <a:ext uri="{FF2B5EF4-FFF2-40B4-BE49-F238E27FC236}">
                <a16:creationId xmlns:a16="http://schemas.microsoft.com/office/drawing/2014/main" id="{3E7F25C4-178F-4C9D-9570-F1493A25FDA5}"/>
              </a:ext>
            </a:extLst>
          </p:cNvPr>
          <p:cNvSpPr>
            <a:spLocks noChangeAspect="1" noChangeArrowheads="1"/>
          </p:cNvSpPr>
          <p:nvPr/>
        </p:nvSpPr>
        <p:spPr bwMode="auto">
          <a:xfrm rot="4777107">
            <a:off x="5022058" y="3534570"/>
            <a:ext cx="58737" cy="603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14373" name="Oval 43">
            <a:extLst>
              <a:ext uri="{FF2B5EF4-FFF2-40B4-BE49-F238E27FC236}">
                <a16:creationId xmlns:a16="http://schemas.microsoft.com/office/drawing/2014/main" id="{254D8D16-9709-42A1-B74F-CB8D466F7E7C}"/>
              </a:ext>
            </a:extLst>
          </p:cNvPr>
          <p:cNvSpPr>
            <a:spLocks noChangeAspect="1" noChangeArrowheads="1"/>
          </p:cNvSpPr>
          <p:nvPr/>
        </p:nvSpPr>
        <p:spPr bwMode="auto">
          <a:xfrm rot="4777107">
            <a:off x="6175376" y="5254626"/>
            <a:ext cx="47625"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14374" name="Oval 44">
            <a:extLst>
              <a:ext uri="{FF2B5EF4-FFF2-40B4-BE49-F238E27FC236}">
                <a16:creationId xmlns:a16="http://schemas.microsoft.com/office/drawing/2014/main" id="{3355861F-C8BD-4B04-8C46-520C6726CCFE}"/>
              </a:ext>
            </a:extLst>
          </p:cNvPr>
          <p:cNvSpPr>
            <a:spLocks noChangeAspect="1" noChangeArrowheads="1"/>
          </p:cNvSpPr>
          <p:nvPr/>
        </p:nvSpPr>
        <p:spPr bwMode="auto">
          <a:xfrm rot="4777107">
            <a:off x="5870576" y="4873626"/>
            <a:ext cx="47625"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14375" name="Oval 45">
            <a:extLst>
              <a:ext uri="{FF2B5EF4-FFF2-40B4-BE49-F238E27FC236}">
                <a16:creationId xmlns:a16="http://schemas.microsoft.com/office/drawing/2014/main" id="{02C27D42-17D8-4BAE-9D28-19E33E2489E2}"/>
              </a:ext>
            </a:extLst>
          </p:cNvPr>
          <p:cNvSpPr>
            <a:spLocks noChangeAspect="1" noChangeArrowheads="1"/>
          </p:cNvSpPr>
          <p:nvPr/>
        </p:nvSpPr>
        <p:spPr bwMode="auto">
          <a:xfrm rot="4777107">
            <a:off x="4341019" y="3736182"/>
            <a:ext cx="58738" cy="5397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14376" name="Oval 46">
            <a:extLst>
              <a:ext uri="{FF2B5EF4-FFF2-40B4-BE49-F238E27FC236}">
                <a16:creationId xmlns:a16="http://schemas.microsoft.com/office/drawing/2014/main" id="{746A08D0-FEDD-46E2-96D5-5E7E3E8EF07B}"/>
              </a:ext>
            </a:extLst>
          </p:cNvPr>
          <p:cNvSpPr>
            <a:spLocks noChangeAspect="1" noChangeArrowheads="1"/>
          </p:cNvSpPr>
          <p:nvPr/>
        </p:nvSpPr>
        <p:spPr bwMode="auto">
          <a:xfrm rot="4777107">
            <a:off x="5237163" y="2776538"/>
            <a:ext cx="50800" cy="5397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14377" name="Oval 47">
            <a:extLst>
              <a:ext uri="{FF2B5EF4-FFF2-40B4-BE49-F238E27FC236}">
                <a16:creationId xmlns:a16="http://schemas.microsoft.com/office/drawing/2014/main" id="{FBD00AD7-0D12-459D-A5F8-E483D76475A0}"/>
              </a:ext>
            </a:extLst>
          </p:cNvPr>
          <p:cNvSpPr>
            <a:spLocks noChangeAspect="1" noChangeArrowheads="1"/>
          </p:cNvSpPr>
          <p:nvPr/>
        </p:nvSpPr>
        <p:spPr bwMode="auto">
          <a:xfrm rot="4777107">
            <a:off x="5880101" y="4364038"/>
            <a:ext cx="50800" cy="603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14378" name="Oval 48">
            <a:extLst>
              <a:ext uri="{FF2B5EF4-FFF2-40B4-BE49-F238E27FC236}">
                <a16:creationId xmlns:a16="http://schemas.microsoft.com/office/drawing/2014/main" id="{6E42626F-BC28-4536-996B-442128054F20}"/>
              </a:ext>
            </a:extLst>
          </p:cNvPr>
          <p:cNvSpPr>
            <a:spLocks noChangeAspect="1" noChangeArrowheads="1"/>
          </p:cNvSpPr>
          <p:nvPr/>
        </p:nvSpPr>
        <p:spPr bwMode="auto">
          <a:xfrm rot="4777107">
            <a:off x="4028282" y="3082132"/>
            <a:ext cx="58738" cy="603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14379" name="Oval 49">
            <a:extLst>
              <a:ext uri="{FF2B5EF4-FFF2-40B4-BE49-F238E27FC236}">
                <a16:creationId xmlns:a16="http://schemas.microsoft.com/office/drawing/2014/main" id="{51AB2721-3274-45DB-A078-EBBBE4CC3564}"/>
              </a:ext>
            </a:extLst>
          </p:cNvPr>
          <p:cNvSpPr>
            <a:spLocks noChangeAspect="1" noChangeArrowheads="1"/>
          </p:cNvSpPr>
          <p:nvPr/>
        </p:nvSpPr>
        <p:spPr bwMode="auto">
          <a:xfrm rot="4777107">
            <a:off x="5461795" y="5049045"/>
            <a:ext cx="55563" cy="603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14380" name="Oval 50">
            <a:extLst>
              <a:ext uri="{FF2B5EF4-FFF2-40B4-BE49-F238E27FC236}">
                <a16:creationId xmlns:a16="http://schemas.microsoft.com/office/drawing/2014/main" id="{26911082-2D30-412E-A553-83E1FC6F5786}"/>
              </a:ext>
            </a:extLst>
          </p:cNvPr>
          <p:cNvSpPr>
            <a:spLocks noChangeAspect="1" noChangeArrowheads="1"/>
          </p:cNvSpPr>
          <p:nvPr/>
        </p:nvSpPr>
        <p:spPr bwMode="auto">
          <a:xfrm rot="4777107">
            <a:off x="6827838" y="4756151"/>
            <a:ext cx="50800" cy="603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14381" name="Text Box 51">
            <a:extLst>
              <a:ext uri="{FF2B5EF4-FFF2-40B4-BE49-F238E27FC236}">
                <a16:creationId xmlns:a16="http://schemas.microsoft.com/office/drawing/2014/main" id="{950ABBD4-4422-4573-8243-943222D05133}"/>
              </a:ext>
            </a:extLst>
          </p:cNvPr>
          <p:cNvSpPr txBox="1">
            <a:spLocks noChangeArrowheads="1"/>
          </p:cNvSpPr>
          <p:nvPr/>
        </p:nvSpPr>
        <p:spPr bwMode="auto">
          <a:xfrm>
            <a:off x="7010400" y="1676401"/>
            <a:ext cx="320040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algn="ctr" eaLnBrk="1" hangingPunct="1"/>
            <a:r>
              <a:rPr lang="en-US" altLang="en-US" b="1" i="1"/>
              <a:t>f</a:t>
            </a:r>
            <a:r>
              <a:rPr lang="en-US" altLang="en-US" i="1"/>
              <a:t>(</a:t>
            </a:r>
            <a:r>
              <a:rPr lang="en-US" altLang="en-US" b="1" i="1"/>
              <a:t>x</a:t>
            </a:r>
            <a:r>
              <a:rPr lang="en-US" altLang="en-US" i="1"/>
              <a:t>,</a:t>
            </a:r>
            <a:r>
              <a:rPr lang="en-US" altLang="en-US" b="1" i="1">
                <a:solidFill>
                  <a:srgbClr val="00CC00"/>
                </a:solidFill>
              </a:rPr>
              <a:t>w</a:t>
            </a:r>
            <a:r>
              <a:rPr lang="en-US" altLang="en-US" i="1">
                <a:solidFill>
                  <a:srgbClr val="00CC00"/>
                </a:solidFill>
              </a:rPr>
              <a:t>,b</a:t>
            </a:r>
            <a:r>
              <a:rPr lang="en-US" altLang="en-US" i="1"/>
              <a:t>) = sign(</a:t>
            </a:r>
            <a:r>
              <a:rPr lang="en-US" altLang="en-US" b="1" i="1">
                <a:solidFill>
                  <a:srgbClr val="00CC00"/>
                </a:solidFill>
              </a:rPr>
              <a:t>w</a:t>
            </a:r>
            <a:r>
              <a:rPr lang="en-US" altLang="en-US" b="1" i="1"/>
              <a:t>. x</a:t>
            </a:r>
            <a:r>
              <a:rPr lang="en-US" altLang="en-US" i="1">
                <a:solidFill>
                  <a:srgbClr val="00CC00"/>
                </a:solidFill>
              </a:rPr>
              <a:t> </a:t>
            </a:r>
            <a:r>
              <a:rPr lang="en-US" altLang="en-US" i="1"/>
              <a:t>- </a:t>
            </a:r>
            <a:r>
              <a:rPr lang="en-US" altLang="en-US" i="1">
                <a:solidFill>
                  <a:srgbClr val="00CC00"/>
                </a:solidFill>
              </a:rPr>
              <a:t>b</a:t>
            </a:r>
            <a:r>
              <a:rPr lang="en-US" altLang="en-US" i="1"/>
              <a:t>)</a:t>
            </a:r>
          </a:p>
        </p:txBody>
      </p:sp>
      <p:sp>
        <p:nvSpPr>
          <p:cNvPr id="14382" name="Text Box 52">
            <a:extLst>
              <a:ext uri="{FF2B5EF4-FFF2-40B4-BE49-F238E27FC236}">
                <a16:creationId xmlns:a16="http://schemas.microsoft.com/office/drawing/2014/main" id="{6E6EA501-4744-411B-B9BE-D46E97F6F7AA}"/>
              </a:ext>
            </a:extLst>
          </p:cNvPr>
          <p:cNvSpPr txBox="1">
            <a:spLocks noChangeArrowheads="1"/>
          </p:cNvSpPr>
          <p:nvPr/>
        </p:nvSpPr>
        <p:spPr bwMode="auto">
          <a:xfrm>
            <a:off x="7772400" y="3200401"/>
            <a:ext cx="2438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US" altLang="en-US"/>
          </a:p>
        </p:txBody>
      </p:sp>
      <p:sp>
        <p:nvSpPr>
          <p:cNvPr id="14383" name="Text Box 53">
            <a:extLst>
              <a:ext uri="{FF2B5EF4-FFF2-40B4-BE49-F238E27FC236}">
                <a16:creationId xmlns:a16="http://schemas.microsoft.com/office/drawing/2014/main" id="{213FC149-685C-4C08-AED1-FD72526FE3D6}"/>
              </a:ext>
            </a:extLst>
          </p:cNvPr>
          <p:cNvSpPr txBox="1">
            <a:spLocks noChangeArrowheads="1"/>
          </p:cNvSpPr>
          <p:nvPr/>
        </p:nvSpPr>
        <p:spPr bwMode="auto">
          <a:xfrm>
            <a:off x="7924800" y="2286000"/>
            <a:ext cx="2743200" cy="3970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r>
              <a:rPr lang="en-US" altLang="en-US" sz="2400"/>
              <a:t>The </a:t>
            </a:r>
            <a:r>
              <a:rPr lang="en-US" altLang="en-US" sz="2400">
                <a:solidFill>
                  <a:schemeClr val="hlink"/>
                </a:solidFill>
              </a:rPr>
              <a:t>maximum margin linear classifier</a:t>
            </a:r>
            <a:r>
              <a:rPr lang="en-US" altLang="en-US" sz="2400"/>
              <a:t> is the linear classifier with the, um, maximum margin.</a:t>
            </a:r>
          </a:p>
          <a:p>
            <a:pPr eaLnBrk="1" hangingPunct="1"/>
            <a:r>
              <a:rPr lang="en-US" altLang="en-US" sz="2400"/>
              <a:t>This is the simplest kind of SVM (Called an LSVM)</a:t>
            </a:r>
          </a:p>
        </p:txBody>
      </p:sp>
      <p:sp>
        <p:nvSpPr>
          <p:cNvPr id="14384" name="Text Box 55">
            <a:extLst>
              <a:ext uri="{FF2B5EF4-FFF2-40B4-BE49-F238E27FC236}">
                <a16:creationId xmlns:a16="http://schemas.microsoft.com/office/drawing/2014/main" id="{F6E7062A-67BD-4AB8-8C28-3B629B680E70}"/>
              </a:ext>
            </a:extLst>
          </p:cNvPr>
          <p:cNvSpPr txBox="1">
            <a:spLocks noChangeArrowheads="1"/>
          </p:cNvSpPr>
          <p:nvPr/>
        </p:nvSpPr>
        <p:spPr bwMode="auto">
          <a:xfrm>
            <a:off x="1697038" y="3675064"/>
            <a:ext cx="2120900" cy="1920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r>
              <a:rPr lang="en-US" altLang="en-US">
                <a:solidFill>
                  <a:srgbClr val="00CC00"/>
                </a:solidFill>
              </a:rPr>
              <a:t>Support Vectors </a:t>
            </a:r>
            <a:r>
              <a:rPr lang="en-US" altLang="en-US"/>
              <a:t>are those datapoints that the margin pushes up against</a:t>
            </a:r>
          </a:p>
        </p:txBody>
      </p:sp>
      <p:sp>
        <p:nvSpPr>
          <p:cNvPr id="14385" name="Freeform 56">
            <a:extLst>
              <a:ext uri="{FF2B5EF4-FFF2-40B4-BE49-F238E27FC236}">
                <a16:creationId xmlns:a16="http://schemas.microsoft.com/office/drawing/2014/main" id="{381F7E49-57F1-4AA2-9B62-731409DCDEDF}"/>
              </a:ext>
            </a:extLst>
          </p:cNvPr>
          <p:cNvSpPr>
            <a:spLocks/>
          </p:cNvSpPr>
          <p:nvPr/>
        </p:nvSpPr>
        <p:spPr bwMode="auto">
          <a:xfrm>
            <a:off x="3636963" y="3725863"/>
            <a:ext cx="1708150" cy="369332"/>
          </a:xfrm>
          <a:custGeom>
            <a:avLst/>
            <a:gdLst>
              <a:gd name="T0" fmla="*/ 0 w 1076"/>
              <a:gd name="T1" fmla="*/ 155575 h 98"/>
              <a:gd name="T2" fmla="*/ 165100 w 1076"/>
              <a:gd name="T3" fmla="*/ 61913 h 98"/>
              <a:gd name="T4" fmla="*/ 336550 w 1076"/>
              <a:gd name="T5" fmla="*/ 0 h 98"/>
              <a:gd name="T6" fmla="*/ 517525 w 1076"/>
              <a:gd name="T7" fmla="*/ 17463 h 98"/>
              <a:gd name="T8" fmla="*/ 612775 w 1076"/>
              <a:gd name="T9" fmla="*/ 61913 h 98"/>
              <a:gd name="T10" fmla="*/ 612775 w 1076"/>
              <a:gd name="T11" fmla="*/ 61913 h 98"/>
              <a:gd name="T12" fmla="*/ 811213 w 1076"/>
              <a:gd name="T13" fmla="*/ 130175 h 98"/>
              <a:gd name="T14" fmla="*/ 1570038 w 1076"/>
              <a:gd name="T15" fmla="*/ 87313 h 98"/>
              <a:gd name="T16" fmla="*/ 1708150 w 1076"/>
              <a:gd name="T17" fmla="*/ 69850 h 9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76" h="98">
                <a:moveTo>
                  <a:pt x="0" y="98"/>
                </a:moveTo>
                <a:cubicBezTo>
                  <a:pt x="38" y="87"/>
                  <a:pt x="66" y="53"/>
                  <a:pt x="104" y="39"/>
                </a:cubicBezTo>
                <a:cubicBezTo>
                  <a:pt x="132" y="9"/>
                  <a:pt x="172" y="6"/>
                  <a:pt x="212" y="0"/>
                </a:cubicBezTo>
                <a:cubicBezTo>
                  <a:pt x="262" y="3"/>
                  <a:pt x="286" y="0"/>
                  <a:pt x="326" y="11"/>
                </a:cubicBezTo>
                <a:lnTo>
                  <a:pt x="386" y="39"/>
                </a:lnTo>
                <a:cubicBezTo>
                  <a:pt x="386" y="39"/>
                  <a:pt x="386" y="39"/>
                  <a:pt x="386" y="39"/>
                </a:cubicBezTo>
                <a:cubicBezTo>
                  <a:pt x="428" y="52"/>
                  <a:pt x="469" y="69"/>
                  <a:pt x="511" y="82"/>
                </a:cubicBezTo>
                <a:cubicBezTo>
                  <a:pt x="670" y="74"/>
                  <a:pt x="829" y="60"/>
                  <a:pt x="989" y="55"/>
                </a:cubicBezTo>
                <a:cubicBezTo>
                  <a:pt x="1017" y="51"/>
                  <a:pt x="1048" y="44"/>
                  <a:pt x="1076" y="44"/>
                </a:cubicBezTo>
              </a:path>
            </a:pathLst>
          </a:custGeom>
          <a:noFill/>
          <a:ln w="38100" cap="flat" cmpd="sng">
            <a:solidFill>
              <a:srgbClr val="00CC00"/>
            </a:solidFill>
            <a:prstDash val="solid"/>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IN"/>
          </a:p>
        </p:txBody>
      </p:sp>
      <p:sp>
        <p:nvSpPr>
          <p:cNvPr id="14386" name="Freeform 57">
            <a:extLst>
              <a:ext uri="{FF2B5EF4-FFF2-40B4-BE49-F238E27FC236}">
                <a16:creationId xmlns:a16="http://schemas.microsoft.com/office/drawing/2014/main" id="{3F8FE7BD-DD94-4938-8C9B-765684462A09}"/>
              </a:ext>
            </a:extLst>
          </p:cNvPr>
          <p:cNvSpPr>
            <a:spLocks/>
          </p:cNvSpPr>
          <p:nvPr/>
        </p:nvSpPr>
        <p:spPr bwMode="auto">
          <a:xfrm>
            <a:off x="3603625" y="3317875"/>
            <a:ext cx="2293938" cy="369332"/>
          </a:xfrm>
          <a:custGeom>
            <a:avLst/>
            <a:gdLst>
              <a:gd name="T0" fmla="*/ 0 w 1445"/>
              <a:gd name="T1" fmla="*/ 485775 h 306"/>
              <a:gd name="T2" fmla="*/ 25400 w 1445"/>
              <a:gd name="T3" fmla="*/ 477838 h 306"/>
              <a:gd name="T4" fmla="*/ 42863 w 1445"/>
              <a:gd name="T5" fmla="*/ 425450 h 306"/>
              <a:gd name="T6" fmla="*/ 76200 w 1445"/>
              <a:gd name="T7" fmla="*/ 374650 h 306"/>
              <a:gd name="T8" fmla="*/ 198438 w 1445"/>
              <a:gd name="T9" fmla="*/ 271463 h 306"/>
              <a:gd name="T10" fmla="*/ 361950 w 1445"/>
              <a:gd name="T11" fmla="*/ 166688 h 306"/>
              <a:gd name="T12" fmla="*/ 473075 w 1445"/>
              <a:gd name="T13" fmla="*/ 115888 h 306"/>
              <a:gd name="T14" fmla="*/ 1008063 w 1445"/>
              <a:gd name="T15" fmla="*/ 3175 h 306"/>
              <a:gd name="T16" fmla="*/ 1655763 w 1445"/>
              <a:gd name="T17" fmla="*/ 28575 h 306"/>
              <a:gd name="T18" fmla="*/ 1776413 w 1445"/>
              <a:gd name="T19" fmla="*/ 63500 h 306"/>
              <a:gd name="T20" fmla="*/ 1931988 w 1445"/>
              <a:gd name="T21" fmla="*/ 133350 h 306"/>
              <a:gd name="T22" fmla="*/ 2120900 w 1445"/>
              <a:gd name="T23" fmla="*/ 209550 h 306"/>
              <a:gd name="T24" fmla="*/ 2293938 w 1445"/>
              <a:gd name="T25" fmla="*/ 261938 h 30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445" h="306">
                <a:moveTo>
                  <a:pt x="0" y="306"/>
                </a:moveTo>
                <a:cubicBezTo>
                  <a:pt x="5" y="304"/>
                  <a:pt x="12" y="305"/>
                  <a:pt x="16" y="301"/>
                </a:cubicBezTo>
                <a:cubicBezTo>
                  <a:pt x="24" y="293"/>
                  <a:pt x="21" y="278"/>
                  <a:pt x="27" y="268"/>
                </a:cubicBezTo>
                <a:cubicBezTo>
                  <a:pt x="33" y="257"/>
                  <a:pt x="41" y="247"/>
                  <a:pt x="48" y="236"/>
                </a:cubicBezTo>
                <a:cubicBezTo>
                  <a:pt x="58" y="221"/>
                  <a:pt x="117" y="177"/>
                  <a:pt x="125" y="171"/>
                </a:cubicBezTo>
                <a:cubicBezTo>
                  <a:pt x="159" y="146"/>
                  <a:pt x="186" y="117"/>
                  <a:pt x="228" y="105"/>
                </a:cubicBezTo>
                <a:cubicBezTo>
                  <a:pt x="249" y="91"/>
                  <a:pt x="273" y="79"/>
                  <a:pt x="298" y="73"/>
                </a:cubicBezTo>
                <a:cubicBezTo>
                  <a:pt x="394" y="11"/>
                  <a:pt x="526" y="10"/>
                  <a:pt x="635" y="2"/>
                </a:cubicBezTo>
                <a:cubicBezTo>
                  <a:pt x="773" y="5"/>
                  <a:pt x="907" y="0"/>
                  <a:pt x="1043" y="18"/>
                </a:cubicBezTo>
                <a:cubicBezTo>
                  <a:pt x="1068" y="27"/>
                  <a:pt x="1093" y="34"/>
                  <a:pt x="1119" y="40"/>
                </a:cubicBezTo>
                <a:cubicBezTo>
                  <a:pt x="1150" y="63"/>
                  <a:pt x="1183" y="68"/>
                  <a:pt x="1217" y="84"/>
                </a:cubicBezTo>
                <a:cubicBezTo>
                  <a:pt x="1257" y="104"/>
                  <a:pt x="1293" y="119"/>
                  <a:pt x="1336" y="132"/>
                </a:cubicBezTo>
                <a:cubicBezTo>
                  <a:pt x="1370" y="142"/>
                  <a:pt x="1410" y="165"/>
                  <a:pt x="1445" y="165"/>
                </a:cubicBezTo>
              </a:path>
            </a:pathLst>
          </a:custGeom>
          <a:noFill/>
          <a:ln w="38100" cap="flat" cmpd="sng">
            <a:solidFill>
              <a:srgbClr val="00CC00"/>
            </a:solidFill>
            <a:prstDash val="solid"/>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IN"/>
          </a:p>
        </p:txBody>
      </p:sp>
      <p:sp>
        <p:nvSpPr>
          <p:cNvPr id="14387" name="Freeform 58">
            <a:extLst>
              <a:ext uri="{FF2B5EF4-FFF2-40B4-BE49-F238E27FC236}">
                <a16:creationId xmlns:a16="http://schemas.microsoft.com/office/drawing/2014/main" id="{EA99F1FB-19CF-4129-8EE8-011B45B24D9D}"/>
              </a:ext>
            </a:extLst>
          </p:cNvPr>
          <p:cNvSpPr>
            <a:spLocks/>
          </p:cNvSpPr>
          <p:nvPr/>
        </p:nvSpPr>
        <p:spPr bwMode="auto">
          <a:xfrm>
            <a:off x="3629025" y="3994150"/>
            <a:ext cx="1733550" cy="369332"/>
          </a:xfrm>
          <a:custGeom>
            <a:avLst/>
            <a:gdLst>
              <a:gd name="T0" fmla="*/ 0 w 1092"/>
              <a:gd name="T1" fmla="*/ 0 h 283"/>
              <a:gd name="T2" fmla="*/ 206375 w 1092"/>
              <a:gd name="T3" fmla="*/ 85725 h 283"/>
              <a:gd name="T4" fmla="*/ 517525 w 1092"/>
              <a:gd name="T5" fmla="*/ 233363 h 283"/>
              <a:gd name="T6" fmla="*/ 630238 w 1092"/>
              <a:gd name="T7" fmla="*/ 276225 h 283"/>
              <a:gd name="T8" fmla="*/ 836613 w 1092"/>
              <a:gd name="T9" fmla="*/ 344488 h 283"/>
              <a:gd name="T10" fmla="*/ 1733550 w 1092"/>
              <a:gd name="T11" fmla="*/ 431800 h 28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92" h="283">
                <a:moveTo>
                  <a:pt x="0" y="0"/>
                </a:moveTo>
                <a:cubicBezTo>
                  <a:pt x="47" y="9"/>
                  <a:pt x="84" y="40"/>
                  <a:pt x="130" y="54"/>
                </a:cubicBezTo>
                <a:cubicBezTo>
                  <a:pt x="184" y="96"/>
                  <a:pt x="261" y="129"/>
                  <a:pt x="326" y="147"/>
                </a:cubicBezTo>
                <a:cubicBezTo>
                  <a:pt x="348" y="162"/>
                  <a:pt x="373" y="163"/>
                  <a:pt x="397" y="174"/>
                </a:cubicBezTo>
                <a:cubicBezTo>
                  <a:pt x="439" y="193"/>
                  <a:pt x="481" y="209"/>
                  <a:pt x="527" y="217"/>
                </a:cubicBezTo>
                <a:cubicBezTo>
                  <a:pt x="704" y="283"/>
                  <a:pt x="907" y="272"/>
                  <a:pt x="1092" y="272"/>
                </a:cubicBezTo>
              </a:path>
            </a:pathLst>
          </a:custGeom>
          <a:noFill/>
          <a:ln w="38100" cap="flat" cmpd="sng">
            <a:solidFill>
              <a:srgbClr val="00CC00"/>
            </a:solidFill>
            <a:prstDash val="solid"/>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IN"/>
          </a:p>
        </p:txBody>
      </p:sp>
      <p:sp>
        <p:nvSpPr>
          <p:cNvPr id="14388" name="Oval 59">
            <a:extLst>
              <a:ext uri="{FF2B5EF4-FFF2-40B4-BE49-F238E27FC236}">
                <a16:creationId xmlns:a16="http://schemas.microsoft.com/office/drawing/2014/main" id="{AE419FE0-63AF-498C-89E6-EFC73D9DEF03}"/>
              </a:ext>
            </a:extLst>
          </p:cNvPr>
          <p:cNvSpPr>
            <a:spLocks noChangeArrowheads="1"/>
          </p:cNvSpPr>
          <p:nvPr/>
        </p:nvSpPr>
        <p:spPr bwMode="auto">
          <a:xfrm>
            <a:off x="5865813" y="3374698"/>
            <a:ext cx="259766" cy="562630"/>
          </a:xfrm>
          <a:prstGeom prst="ellipse">
            <a:avLst/>
          </a:prstGeom>
          <a:noFill/>
          <a:ln w="38100">
            <a:solidFill>
              <a:srgbClr val="00CC00"/>
            </a:solidFill>
            <a:prstDash val="dash"/>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14389" name="Oval 60">
            <a:extLst>
              <a:ext uri="{FF2B5EF4-FFF2-40B4-BE49-F238E27FC236}">
                <a16:creationId xmlns:a16="http://schemas.microsoft.com/office/drawing/2014/main" id="{AB4DD122-443E-4AEB-969D-EFEFE66F2D97}"/>
              </a:ext>
            </a:extLst>
          </p:cNvPr>
          <p:cNvSpPr>
            <a:spLocks noChangeArrowheads="1"/>
          </p:cNvSpPr>
          <p:nvPr/>
        </p:nvSpPr>
        <p:spPr bwMode="auto">
          <a:xfrm>
            <a:off x="5368925" y="3484235"/>
            <a:ext cx="259766" cy="562630"/>
          </a:xfrm>
          <a:prstGeom prst="ellipse">
            <a:avLst/>
          </a:prstGeom>
          <a:noFill/>
          <a:ln w="38100">
            <a:solidFill>
              <a:srgbClr val="00CC00"/>
            </a:solidFill>
            <a:prstDash val="dash"/>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14390" name="Oval 61">
            <a:extLst>
              <a:ext uri="{FF2B5EF4-FFF2-40B4-BE49-F238E27FC236}">
                <a16:creationId xmlns:a16="http://schemas.microsoft.com/office/drawing/2014/main" id="{14414839-3B99-4FD2-90C8-19D16FDFE800}"/>
              </a:ext>
            </a:extLst>
          </p:cNvPr>
          <p:cNvSpPr>
            <a:spLocks noChangeArrowheads="1"/>
          </p:cNvSpPr>
          <p:nvPr/>
        </p:nvSpPr>
        <p:spPr bwMode="auto">
          <a:xfrm>
            <a:off x="5357813" y="4179560"/>
            <a:ext cx="259766" cy="562630"/>
          </a:xfrm>
          <a:prstGeom prst="ellipse">
            <a:avLst/>
          </a:prstGeom>
          <a:noFill/>
          <a:ln w="38100">
            <a:solidFill>
              <a:srgbClr val="00CC00"/>
            </a:solidFill>
            <a:prstDash val="dash"/>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14391" name="Text Box 63">
            <a:extLst>
              <a:ext uri="{FF2B5EF4-FFF2-40B4-BE49-F238E27FC236}">
                <a16:creationId xmlns:a16="http://schemas.microsoft.com/office/drawing/2014/main" id="{7D6D4A44-BE7C-4FCA-BF73-A629C5F0752C}"/>
              </a:ext>
            </a:extLst>
          </p:cNvPr>
          <p:cNvSpPr txBox="1">
            <a:spLocks noChangeArrowheads="1"/>
          </p:cNvSpPr>
          <p:nvPr/>
        </p:nvSpPr>
        <p:spPr bwMode="auto">
          <a:xfrm>
            <a:off x="7096125" y="1406526"/>
            <a:ext cx="336550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algn="ctr" eaLnBrk="1" hangingPunct="1"/>
            <a:endParaRPr lang="en-US" altLang="en-US"/>
          </a:p>
        </p:txBody>
      </p:sp>
      <p:sp>
        <p:nvSpPr>
          <p:cNvPr id="14392" name="Text Box 64">
            <a:extLst>
              <a:ext uri="{FF2B5EF4-FFF2-40B4-BE49-F238E27FC236}">
                <a16:creationId xmlns:a16="http://schemas.microsoft.com/office/drawing/2014/main" id="{E1883F1E-C935-4454-8818-D444FCA15A8E}"/>
              </a:ext>
            </a:extLst>
          </p:cNvPr>
          <p:cNvSpPr txBox="1">
            <a:spLocks noChangeArrowheads="1"/>
          </p:cNvSpPr>
          <p:nvPr/>
        </p:nvSpPr>
        <p:spPr bwMode="auto">
          <a:xfrm>
            <a:off x="5568951" y="1276350"/>
            <a:ext cx="4968875" cy="4997450"/>
          </a:xfrm>
          <a:prstGeom prst="rect">
            <a:avLst/>
          </a:prstGeom>
          <a:solidFill>
            <a:srgbClr val="CCFFCC"/>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spcBef>
                <a:spcPct val="50000"/>
              </a:spcBef>
              <a:buClr>
                <a:schemeClr val="tx1"/>
              </a:buClr>
              <a:defRPr sz="2000">
                <a:solidFill>
                  <a:schemeClr val="tx1"/>
                </a:solidFill>
                <a:latin typeface="Tahoma" panose="020B0604030504040204" pitchFamily="34" charset="0"/>
              </a:defRPr>
            </a:lvl1pPr>
            <a:lvl2pPr marL="914400" indent="-457200">
              <a:spcBef>
                <a:spcPct val="50000"/>
              </a:spcBef>
              <a:buClr>
                <a:schemeClr val="tx1"/>
              </a:buClr>
              <a:defRPr sz="2000">
                <a:solidFill>
                  <a:schemeClr val="tx1"/>
                </a:solidFill>
                <a:latin typeface="Tahoma" panose="020B0604030504040204" pitchFamily="34" charset="0"/>
              </a:defRPr>
            </a:lvl2pPr>
            <a:lvl3pPr marL="1371600" indent="-457200">
              <a:spcBef>
                <a:spcPct val="50000"/>
              </a:spcBef>
              <a:buClr>
                <a:schemeClr val="tx1"/>
              </a:buClr>
              <a:defRPr sz="2000">
                <a:solidFill>
                  <a:schemeClr val="tx1"/>
                </a:solidFill>
                <a:latin typeface="Tahoma" panose="020B0604030504040204" pitchFamily="34" charset="0"/>
              </a:defRPr>
            </a:lvl3pPr>
            <a:lvl4pPr marL="1828800" indent="-457200">
              <a:spcBef>
                <a:spcPct val="50000"/>
              </a:spcBef>
              <a:buClr>
                <a:schemeClr val="tx1"/>
              </a:buClr>
              <a:defRPr sz="2000">
                <a:solidFill>
                  <a:schemeClr val="tx1"/>
                </a:solidFill>
                <a:latin typeface="Tahoma" panose="020B0604030504040204" pitchFamily="34" charset="0"/>
              </a:defRPr>
            </a:lvl4pPr>
            <a:lvl5pPr marL="2286000" indent="-457200">
              <a:spcBef>
                <a:spcPct val="50000"/>
              </a:spcBef>
              <a:buClr>
                <a:schemeClr val="tx1"/>
              </a:buClr>
              <a:defRPr sz="2000">
                <a:solidFill>
                  <a:schemeClr val="tx1"/>
                </a:solidFill>
                <a:latin typeface="Tahoma" panose="020B0604030504040204" pitchFamily="34" charset="0"/>
              </a:defRPr>
            </a:lvl5pPr>
            <a:lvl6pPr marL="2743200" indent="-4572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3200400" indent="-4572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657600" indent="-4572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4114800" indent="-4572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buFontTx/>
              <a:buAutoNum type="arabicPeriod"/>
            </a:pPr>
            <a:r>
              <a:rPr lang="en-US" altLang="en-US" dirty="0"/>
              <a:t>Intuitively this feels safest. </a:t>
            </a:r>
          </a:p>
          <a:p>
            <a:pPr eaLnBrk="1" hangingPunct="1">
              <a:buFontTx/>
              <a:buAutoNum type="arabicPeriod"/>
            </a:pPr>
            <a:r>
              <a:rPr lang="en-US" altLang="en-US" dirty="0"/>
              <a:t>If we’ve made a small error in the location of the boundary (it’s been jolted in its perpendicular direction) this gives us least chance of causing a misclassification.</a:t>
            </a:r>
          </a:p>
          <a:p>
            <a:pPr eaLnBrk="1" hangingPunct="1">
              <a:buFontTx/>
              <a:buAutoNum type="arabicPeriod"/>
            </a:pPr>
            <a:r>
              <a:rPr lang="en-US" altLang="en-US" dirty="0"/>
              <a:t>LOOCV is easy since the model is immune to removal of any non-support-vector datapoints.</a:t>
            </a:r>
          </a:p>
          <a:p>
            <a:pPr eaLnBrk="1" hangingPunct="1">
              <a:buFontTx/>
              <a:buAutoNum type="arabicPeriod"/>
            </a:pPr>
            <a:r>
              <a:rPr lang="en-US" altLang="en-US" dirty="0"/>
              <a:t>There’s some theory (using VC dimension) that is related to (but not the same as) the proposition that this is a good thing.</a:t>
            </a:r>
          </a:p>
          <a:p>
            <a:pPr eaLnBrk="1" hangingPunct="1">
              <a:buFontTx/>
              <a:buAutoNum type="arabicPeriod"/>
            </a:pPr>
            <a:r>
              <a:rPr lang="en-US" altLang="en-US" dirty="0"/>
              <a:t>Empirically it works very </a:t>
            </a:r>
            <a:r>
              <a:rPr lang="en-US" altLang="en-US" dirty="0" err="1"/>
              <a:t>very</a:t>
            </a:r>
            <a:r>
              <a:rPr lang="en-US" altLang="en-US" dirty="0"/>
              <a:t> well.</a:t>
            </a:r>
          </a:p>
        </p:txBody>
      </p:sp>
      <p:pic>
        <p:nvPicPr>
          <p:cNvPr id="57" name="Picture 56">
            <a:extLst>
              <a:ext uri="{FF2B5EF4-FFF2-40B4-BE49-F238E27FC236}">
                <a16:creationId xmlns:a16="http://schemas.microsoft.com/office/drawing/2014/main" id="{139EBD48-E351-4A0D-A905-7E7096B0D61B}"/>
              </a:ext>
            </a:extLst>
          </p:cNvPr>
          <p:cNvPicPr>
            <a:picLocks noChangeAspect="1"/>
          </p:cNvPicPr>
          <p:nvPr/>
        </p:nvPicPr>
        <p:blipFill>
          <a:blip r:embed="rId2"/>
          <a:stretch>
            <a:fillRect/>
          </a:stretch>
        </p:blipFill>
        <p:spPr>
          <a:xfrm>
            <a:off x="0" y="0"/>
            <a:ext cx="1348503" cy="1177781"/>
          </a:xfrm>
          <a:prstGeom prst="rect">
            <a:avLst/>
          </a:prstGeom>
        </p:spPr>
      </p:pic>
      <p:sp>
        <p:nvSpPr>
          <p:cNvPr id="58" name="TextBox 57">
            <a:extLst>
              <a:ext uri="{FF2B5EF4-FFF2-40B4-BE49-F238E27FC236}">
                <a16:creationId xmlns:a16="http://schemas.microsoft.com/office/drawing/2014/main" id="{AF120FBA-6459-44C0-ADC9-3914D64016FE}"/>
              </a:ext>
            </a:extLst>
          </p:cNvPr>
          <p:cNvSpPr txBox="1"/>
          <p:nvPr/>
        </p:nvSpPr>
        <p:spPr>
          <a:xfrm>
            <a:off x="540322" y="6337756"/>
            <a:ext cx="3519054" cy="430887"/>
          </a:xfrm>
          <a:prstGeom prst="rect">
            <a:avLst/>
          </a:prstGeom>
          <a:noFill/>
        </p:spPr>
        <p:txBody>
          <a:bodyPr wrap="square">
            <a:spAutoFit/>
          </a:bodyPr>
          <a:lstStyle/>
          <a:p>
            <a:r>
              <a:rPr lang="en-US" altLang="en-US" sz="1100" dirty="0"/>
              <a:t>Courtesy: (1) http://www.cs.cmu.edu/~awm/tutorials</a:t>
            </a:r>
          </a:p>
          <a:p>
            <a:r>
              <a:rPr lang="en-US" altLang="en-US" sz="1100" dirty="0"/>
              <a:t>                   (2) Copyright © 2001, 2003, Andrew W. Moore</a:t>
            </a:r>
            <a:endParaRPr lang="en-IN" dirty="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Rectangle 2">
            <a:extLst>
              <a:ext uri="{FF2B5EF4-FFF2-40B4-BE49-F238E27FC236}">
                <a16:creationId xmlns:a16="http://schemas.microsoft.com/office/drawing/2014/main" id="{49DBE3D5-080E-4537-8FD7-A7A4EF7041FE}"/>
              </a:ext>
            </a:extLst>
          </p:cNvPr>
          <p:cNvSpPr>
            <a:spLocks noGrp="1" noChangeArrowheads="1"/>
          </p:cNvSpPr>
          <p:nvPr>
            <p:ph type="title"/>
          </p:nvPr>
        </p:nvSpPr>
        <p:spPr>
          <a:xfrm>
            <a:off x="2609245" y="-25282"/>
            <a:ext cx="8171275" cy="812562"/>
          </a:xfrm>
        </p:spPr>
        <p:txBody>
          <a:bodyPr/>
          <a:lstStyle/>
          <a:p>
            <a:pPr eaLnBrk="1" hangingPunct="1"/>
            <a:r>
              <a:rPr lang="en-US" altLang="en-US" sz="4000" dirty="0"/>
              <a:t>Specifying a line and margin</a:t>
            </a:r>
          </a:p>
        </p:txBody>
      </p:sp>
      <p:sp>
        <p:nvSpPr>
          <p:cNvPr id="15364" name="Rectangle 3">
            <a:extLst>
              <a:ext uri="{FF2B5EF4-FFF2-40B4-BE49-F238E27FC236}">
                <a16:creationId xmlns:a16="http://schemas.microsoft.com/office/drawing/2014/main" id="{CCAEB310-D92C-4A72-B0D0-CD913DEED71E}"/>
              </a:ext>
            </a:extLst>
          </p:cNvPr>
          <p:cNvSpPr>
            <a:spLocks noGrp="1" noChangeArrowheads="1"/>
          </p:cNvSpPr>
          <p:nvPr>
            <p:ph type="body" idx="1"/>
          </p:nvPr>
        </p:nvSpPr>
        <p:spPr>
          <a:xfrm>
            <a:off x="1808956" y="4039536"/>
            <a:ext cx="8574088" cy="1939925"/>
          </a:xfrm>
        </p:spPr>
        <p:txBody>
          <a:bodyPr/>
          <a:lstStyle/>
          <a:p>
            <a:pPr eaLnBrk="1" hangingPunct="1"/>
            <a:r>
              <a:rPr lang="en-US" altLang="en-US" dirty="0"/>
              <a:t>How do we represent this mathematically?</a:t>
            </a:r>
          </a:p>
          <a:p>
            <a:pPr eaLnBrk="1" hangingPunct="1"/>
            <a:r>
              <a:rPr lang="en-US" altLang="en-US" dirty="0"/>
              <a:t>…in </a:t>
            </a:r>
            <a:r>
              <a:rPr lang="en-US" altLang="en-US" i="1" dirty="0"/>
              <a:t>m</a:t>
            </a:r>
            <a:r>
              <a:rPr lang="en-US" altLang="en-US" dirty="0"/>
              <a:t> input dimensions?</a:t>
            </a:r>
          </a:p>
        </p:txBody>
      </p:sp>
      <p:sp>
        <p:nvSpPr>
          <p:cNvPr id="15365" name="Line 7">
            <a:extLst>
              <a:ext uri="{FF2B5EF4-FFF2-40B4-BE49-F238E27FC236}">
                <a16:creationId xmlns:a16="http://schemas.microsoft.com/office/drawing/2014/main" id="{434DB500-85CD-4741-9898-329120E1B7F8}"/>
              </a:ext>
            </a:extLst>
          </p:cNvPr>
          <p:cNvSpPr>
            <a:spLocks noChangeShapeType="1"/>
          </p:cNvSpPr>
          <p:nvPr/>
        </p:nvSpPr>
        <p:spPr bwMode="auto">
          <a:xfrm rot="20000665">
            <a:off x="3816350" y="1709738"/>
            <a:ext cx="2971800" cy="0"/>
          </a:xfrm>
          <a:prstGeom prst="line">
            <a:avLst/>
          </a:prstGeom>
          <a:noFill/>
          <a:ln w="127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IN"/>
          </a:p>
        </p:txBody>
      </p:sp>
      <p:sp>
        <p:nvSpPr>
          <p:cNvPr id="15366" name="Line 8">
            <a:extLst>
              <a:ext uri="{FF2B5EF4-FFF2-40B4-BE49-F238E27FC236}">
                <a16:creationId xmlns:a16="http://schemas.microsoft.com/office/drawing/2014/main" id="{A4BBC4C1-7BE5-40D9-93C9-0635B4B28CD4}"/>
              </a:ext>
            </a:extLst>
          </p:cNvPr>
          <p:cNvSpPr>
            <a:spLocks noChangeShapeType="1"/>
          </p:cNvSpPr>
          <p:nvPr/>
        </p:nvSpPr>
        <p:spPr bwMode="auto">
          <a:xfrm rot="20000665">
            <a:off x="3962400" y="2000250"/>
            <a:ext cx="29718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IN"/>
          </a:p>
        </p:txBody>
      </p:sp>
      <p:sp>
        <p:nvSpPr>
          <p:cNvPr id="15367" name="Line 9">
            <a:extLst>
              <a:ext uri="{FF2B5EF4-FFF2-40B4-BE49-F238E27FC236}">
                <a16:creationId xmlns:a16="http://schemas.microsoft.com/office/drawing/2014/main" id="{6C22989C-B9B0-4C05-8DC9-8D49B3647C0C}"/>
              </a:ext>
            </a:extLst>
          </p:cNvPr>
          <p:cNvSpPr>
            <a:spLocks noChangeShapeType="1"/>
          </p:cNvSpPr>
          <p:nvPr/>
        </p:nvSpPr>
        <p:spPr bwMode="auto">
          <a:xfrm rot="20000665">
            <a:off x="4106863" y="2289175"/>
            <a:ext cx="2971800" cy="0"/>
          </a:xfrm>
          <a:prstGeom prst="line">
            <a:avLst/>
          </a:prstGeom>
          <a:noFill/>
          <a:ln w="127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IN"/>
          </a:p>
        </p:txBody>
      </p:sp>
      <p:sp>
        <p:nvSpPr>
          <p:cNvPr id="15368" name="Text Box 11">
            <a:extLst>
              <a:ext uri="{FF2B5EF4-FFF2-40B4-BE49-F238E27FC236}">
                <a16:creationId xmlns:a16="http://schemas.microsoft.com/office/drawing/2014/main" id="{544BB74A-59DC-471A-9020-DAFCD803495A}"/>
              </a:ext>
            </a:extLst>
          </p:cNvPr>
          <p:cNvSpPr txBox="1">
            <a:spLocks noChangeArrowheads="1"/>
          </p:cNvSpPr>
          <p:nvPr/>
        </p:nvSpPr>
        <p:spPr bwMode="auto">
          <a:xfrm>
            <a:off x="7086600" y="838201"/>
            <a:ext cx="144780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r>
              <a:rPr lang="en-US" altLang="en-US">
                <a:solidFill>
                  <a:schemeClr val="hlink"/>
                </a:solidFill>
              </a:rPr>
              <a:t>Plus-Plane</a:t>
            </a:r>
          </a:p>
        </p:txBody>
      </p:sp>
      <p:sp>
        <p:nvSpPr>
          <p:cNvPr id="15369" name="Text Box 14">
            <a:extLst>
              <a:ext uri="{FF2B5EF4-FFF2-40B4-BE49-F238E27FC236}">
                <a16:creationId xmlns:a16="http://schemas.microsoft.com/office/drawing/2014/main" id="{80022792-774C-45BC-8478-1EA27E5931F7}"/>
              </a:ext>
            </a:extLst>
          </p:cNvPr>
          <p:cNvSpPr txBox="1">
            <a:spLocks noChangeArrowheads="1"/>
          </p:cNvSpPr>
          <p:nvPr/>
        </p:nvSpPr>
        <p:spPr bwMode="auto">
          <a:xfrm>
            <a:off x="7772400" y="1600201"/>
            <a:ext cx="198120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r>
              <a:rPr lang="en-US" altLang="en-US">
                <a:solidFill>
                  <a:schemeClr val="folHlink"/>
                </a:solidFill>
              </a:rPr>
              <a:t>Minus-Plane</a:t>
            </a:r>
          </a:p>
        </p:txBody>
      </p:sp>
      <p:sp>
        <p:nvSpPr>
          <p:cNvPr id="15370" name="Freeform 15">
            <a:extLst>
              <a:ext uri="{FF2B5EF4-FFF2-40B4-BE49-F238E27FC236}">
                <a16:creationId xmlns:a16="http://schemas.microsoft.com/office/drawing/2014/main" id="{B04A485D-5C59-4C80-A648-F3B1A1159B7A}"/>
              </a:ext>
            </a:extLst>
          </p:cNvPr>
          <p:cNvSpPr>
            <a:spLocks/>
          </p:cNvSpPr>
          <p:nvPr/>
        </p:nvSpPr>
        <p:spPr bwMode="auto">
          <a:xfrm>
            <a:off x="6775450" y="1687513"/>
            <a:ext cx="1055688" cy="369332"/>
          </a:xfrm>
          <a:custGeom>
            <a:avLst/>
            <a:gdLst>
              <a:gd name="T0" fmla="*/ 1055688 w 665"/>
              <a:gd name="T1" fmla="*/ 117475 h 95"/>
              <a:gd name="T2" fmla="*/ 246063 w 665"/>
              <a:gd name="T3" fmla="*/ 130175 h 95"/>
              <a:gd name="T4" fmla="*/ 82550 w 665"/>
              <a:gd name="T5" fmla="*/ 82550 h 95"/>
              <a:gd name="T6" fmla="*/ 12700 w 665"/>
              <a:gd name="T7" fmla="*/ 36512 h 95"/>
              <a:gd name="T8" fmla="*/ 0 w 665"/>
              <a:gd name="T9" fmla="*/ 0 h 9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65" h="95">
                <a:moveTo>
                  <a:pt x="665" y="74"/>
                </a:moveTo>
                <a:cubicBezTo>
                  <a:pt x="347" y="95"/>
                  <a:pt x="517" y="91"/>
                  <a:pt x="155" y="82"/>
                </a:cubicBezTo>
                <a:cubicBezTo>
                  <a:pt x="119" y="74"/>
                  <a:pt x="87" y="63"/>
                  <a:pt x="52" y="52"/>
                </a:cubicBezTo>
                <a:cubicBezTo>
                  <a:pt x="37" y="42"/>
                  <a:pt x="14" y="40"/>
                  <a:pt x="8" y="23"/>
                </a:cubicBezTo>
                <a:cubicBezTo>
                  <a:pt x="5" y="15"/>
                  <a:pt x="0" y="0"/>
                  <a:pt x="0" y="0"/>
                </a:cubicBezTo>
              </a:path>
            </a:pathLst>
          </a:custGeom>
          <a:noFill/>
          <a:ln w="38100" cap="flat" cmpd="sng">
            <a:solidFill>
              <a:schemeClr val="folHlink"/>
            </a:solidFill>
            <a:prstDash val="solid"/>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IN"/>
          </a:p>
        </p:txBody>
      </p:sp>
      <p:sp>
        <p:nvSpPr>
          <p:cNvPr id="15371" name="Freeform 16">
            <a:extLst>
              <a:ext uri="{FF2B5EF4-FFF2-40B4-BE49-F238E27FC236}">
                <a16:creationId xmlns:a16="http://schemas.microsoft.com/office/drawing/2014/main" id="{B2920545-A100-4DBE-8E64-DA59AB94925B}"/>
              </a:ext>
            </a:extLst>
          </p:cNvPr>
          <p:cNvSpPr>
            <a:spLocks/>
          </p:cNvSpPr>
          <p:nvPr/>
        </p:nvSpPr>
        <p:spPr bwMode="auto">
          <a:xfrm>
            <a:off x="6459538" y="1090613"/>
            <a:ext cx="692150" cy="369332"/>
          </a:xfrm>
          <a:custGeom>
            <a:avLst/>
            <a:gdLst>
              <a:gd name="T0" fmla="*/ 692150 w 436"/>
              <a:gd name="T1" fmla="*/ 0 h 81"/>
              <a:gd name="T2" fmla="*/ 585788 w 436"/>
              <a:gd name="T3" fmla="*/ 46037 h 81"/>
              <a:gd name="T4" fmla="*/ 433388 w 436"/>
              <a:gd name="T5" fmla="*/ 104775 h 81"/>
              <a:gd name="T6" fmla="*/ 304800 w 436"/>
              <a:gd name="T7" fmla="*/ 128587 h 81"/>
              <a:gd name="T8" fmla="*/ 93663 w 436"/>
              <a:gd name="T9" fmla="*/ 93662 h 81"/>
              <a:gd name="T10" fmla="*/ 0 w 436"/>
              <a:gd name="T11" fmla="*/ 23812 h 8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36" h="81">
                <a:moveTo>
                  <a:pt x="436" y="0"/>
                </a:moveTo>
                <a:cubicBezTo>
                  <a:pt x="411" y="8"/>
                  <a:pt x="394" y="21"/>
                  <a:pt x="369" y="29"/>
                </a:cubicBezTo>
                <a:cubicBezTo>
                  <a:pt x="340" y="49"/>
                  <a:pt x="308" y="59"/>
                  <a:pt x="273" y="66"/>
                </a:cubicBezTo>
                <a:cubicBezTo>
                  <a:pt x="246" y="71"/>
                  <a:pt x="192" y="81"/>
                  <a:pt x="192" y="81"/>
                </a:cubicBezTo>
                <a:cubicBezTo>
                  <a:pt x="127" y="76"/>
                  <a:pt x="110" y="75"/>
                  <a:pt x="59" y="59"/>
                </a:cubicBezTo>
                <a:cubicBezTo>
                  <a:pt x="38" y="45"/>
                  <a:pt x="23" y="26"/>
                  <a:pt x="0" y="15"/>
                </a:cubicBezTo>
              </a:path>
            </a:pathLst>
          </a:custGeom>
          <a:noFill/>
          <a:ln w="38100" cap="flat" cmpd="sng">
            <a:solidFill>
              <a:schemeClr val="hlink"/>
            </a:solidFill>
            <a:prstDash val="solid"/>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IN"/>
          </a:p>
        </p:txBody>
      </p:sp>
      <p:sp>
        <p:nvSpPr>
          <p:cNvPr id="15372" name="Text Box 18">
            <a:extLst>
              <a:ext uri="{FF2B5EF4-FFF2-40B4-BE49-F238E27FC236}">
                <a16:creationId xmlns:a16="http://schemas.microsoft.com/office/drawing/2014/main" id="{4E602349-BA1F-4C0B-8C62-7FC1320736FE}"/>
              </a:ext>
            </a:extLst>
          </p:cNvPr>
          <p:cNvSpPr txBox="1">
            <a:spLocks noChangeArrowheads="1"/>
          </p:cNvSpPr>
          <p:nvPr/>
        </p:nvSpPr>
        <p:spPr bwMode="auto">
          <a:xfrm>
            <a:off x="8001000" y="1219201"/>
            <a:ext cx="243840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r>
              <a:rPr lang="en-US" altLang="en-US"/>
              <a:t>Classifier Boundary</a:t>
            </a:r>
          </a:p>
        </p:txBody>
      </p:sp>
      <p:sp>
        <p:nvSpPr>
          <p:cNvPr id="15373" name="Freeform 19">
            <a:extLst>
              <a:ext uri="{FF2B5EF4-FFF2-40B4-BE49-F238E27FC236}">
                <a16:creationId xmlns:a16="http://schemas.microsoft.com/office/drawing/2014/main" id="{2BF6D2A6-C533-4580-AC15-5BAE07B921C1}"/>
              </a:ext>
            </a:extLst>
          </p:cNvPr>
          <p:cNvSpPr>
            <a:spLocks/>
          </p:cNvSpPr>
          <p:nvPr/>
        </p:nvSpPr>
        <p:spPr bwMode="auto">
          <a:xfrm>
            <a:off x="6588126" y="1430338"/>
            <a:ext cx="1465263" cy="369332"/>
          </a:xfrm>
          <a:custGeom>
            <a:avLst/>
            <a:gdLst>
              <a:gd name="T0" fmla="*/ 1465263 w 923"/>
              <a:gd name="T1" fmla="*/ 0 h 44"/>
              <a:gd name="T2" fmla="*/ 1125538 w 923"/>
              <a:gd name="T3" fmla="*/ 69850 h 44"/>
              <a:gd name="T4" fmla="*/ 574675 w 923"/>
              <a:gd name="T5" fmla="*/ 58738 h 44"/>
              <a:gd name="T6" fmla="*/ 0 w 923"/>
              <a:gd name="T7" fmla="*/ 11113 h 4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23" h="44">
                <a:moveTo>
                  <a:pt x="923" y="0"/>
                </a:moveTo>
                <a:cubicBezTo>
                  <a:pt x="857" y="34"/>
                  <a:pt x="782" y="37"/>
                  <a:pt x="709" y="44"/>
                </a:cubicBezTo>
                <a:cubicBezTo>
                  <a:pt x="593" y="42"/>
                  <a:pt x="478" y="42"/>
                  <a:pt x="362" y="37"/>
                </a:cubicBezTo>
                <a:cubicBezTo>
                  <a:pt x="241" y="32"/>
                  <a:pt x="122" y="7"/>
                  <a:pt x="0" y="7"/>
                </a:cubicBezTo>
              </a:path>
            </a:pathLst>
          </a:custGeom>
          <a:noFill/>
          <a:ln w="38100" cap="flat"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IN"/>
          </a:p>
        </p:txBody>
      </p:sp>
      <p:sp>
        <p:nvSpPr>
          <p:cNvPr id="15374" name="Text Box 20">
            <a:extLst>
              <a:ext uri="{FF2B5EF4-FFF2-40B4-BE49-F238E27FC236}">
                <a16:creationId xmlns:a16="http://schemas.microsoft.com/office/drawing/2014/main" id="{7931E0C6-1A51-4DC9-8908-76F1292B2632}"/>
              </a:ext>
            </a:extLst>
          </p:cNvPr>
          <p:cNvSpPr txBox="1">
            <a:spLocks noChangeArrowheads="1"/>
          </p:cNvSpPr>
          <p:nvPr/>
        </p:nvSpPr>
        <p:spPr bwMode="auto">
          <a:xfrm rot="20013014">
            <a:off x="3276600" y="1219201"/>
            <a:ext cx="3048000" cy="701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algn="ctr" eaLnBrk="1" hangingPunct="1"/>
            <a:r>
              <a:rPr lang="en-US" altLang="en-US" dirty="0">
                <a:solidFill>
                  <a:schemeClr val="hlink"/>
                </a:solidFill>
              </a:rPr>
              <a:t>“Predict Class = +1” zone</a:t>
            </a:r>
          </a:p>
        </p:txBody>
      </p:sp>
      <p:sp>
        <p:nvSpPr>
          <p:cNvPr id="15375" name="Text Box 21">
            <a:extLst>
              <a:ext uri="{FF2B5EF4-FFF2-40B4-BE49-F238E27FC236}">
                <a16:creationId xmlns:a16="http://schemas.microsoft.com/office/drawing/2014/main" id="{408B5B7A-D7EF-4AD7-9B2E-1168D20B71AF}"/>
              </a:ext>
            </a:extLst>
          </p:cNvPr>
          <p:cNvSpPr txBox="1">
            <a:spLocks noChangeArrowheads="1"/>
          </p:cNvSpPr>
          <p:nvPr/>
        </p:nvSpPr>
        <p:spPr bwMode="auto">
          <a:xfrm rot="20013014">
            <a:off x="4351338" y="2243139"/>
            <a:ext cx="2887662" cy="701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algn="ctr" eaLnBrk="1" hangingPunct="1"/>
            <a:r>
              <a:rPr lang="en-US" altLang="en-US" dirty="0">
                <a:solidFill>
                  <a:schemeClr val="folHlink"/>
                </a:solidFill>
              </a:rPr>
              <a:t>“Predict Class = -1” zone</a:t>
            </a:r>
          </a:p>
        </p:txBody>
      </p:sp>
      <p:pic>
        <p:nvPicPr>
          <p:cNvPr id="16" name="Picture 15">
            <a:extLst>
              <a:ext uri="{FF2B5EF4-FFF2-40B4-BE49-F238E27FC236}">
                <a16:creationId xmlns:a16="http://schemas.microsoft.com/office/drawing/2014/main" id="{288FA6EC-AE19-4CF7-BCC9-01EE5C990A01}"/>
              </a:ext>
            </a:extLst>
          </p:cNvPr>
          <p:cNvPicPr>
            <a:picLocks noChangeAspect="1"/>
          </p:cNvPicPr>
          <p:nvPr/>
        </p:nvPicPr>
        <p:blipFill>
          <a:blip r:embed="rId2"/>
          <a:stretch>
            <a:fillRect/>
          </a:stretch>
        </p:blipFill>
        <p:spPr>
          <a:xfrm>
            <a:off x="0" y="0"/>
            <a:ext cx="1348503" cy="1177781"/>
          </a:xfrm>
          <a:prstGeom prst="rect">
            <a:avLst/>
          </a:prstGeom>
        </p:spPr>
      </p:pic>
      <p:sp>
        <p:nvSpPr>
          <p:cNvPr id="17" name="TextBox 16">
            <a:extLst>
              <a:ext uri="{FF2B5EF4-FFF2-40B4-BE49-F238E27FC236}">
                <a16:creationId xmlns:a16="http://schemas.microsoft.com/office/drawing/2014/main" id="{83E493D4-8B62-4999-A558-D58AD2923528}"/>
              </a:ext>
            </a:extLst>
          </p:cNvPr>
          <p:cNvSpPr txBox="1"/>
          <p:nvPr/>
        </p:nvSpPr>
        <p:spPr>
          <a:xfrm>
            <a:off x="682023" y="6369962"/>
            <a:ext cx="3519054" cy="430887"/>
          </a:xfrm>
          <a:prstGeom prst="rect">
            <a:avLst/>
          </a:prstGeom>
          <a:noFill/>
        </p:spPr>
        <p:txBody>
          <a:bodyPr wrap="square">
            <a:spAutoFit/>
          </a:bodyPr>
          <a:lstStyle/>
          <a:p>
            <a:r>
              <a:rPr lang="en-US" altLang="en-US" sz="1100" dirty="0"/>
              <a:t>Courtesy: (1) http://www.cs.cmu.edu/~awm/tutorials</a:t>
            </a:r>
          </a:p>
          <a:p>
            <a:r>
              <a:rPr lang="en-US" altLang="en-US" sz="1100" dirty="0"/>
              <a:t>                   (2) Copyright © 2001, 2003, Andrew W. Moore</a:t>
            </a:r>
            <a:endParaRPr lang="en-IN" dirty="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2">
            <a:extLst>
              <a:ext uri="{FF2B5EF4-FFF2-40B4-BE49-F238E27FC236}">
                <a16:creationId xmlns:a16="http://schemas.microsoft.com/office/drawing/2014/main" id="{E45E4D0D-C49C-463E-9416-3A1ECDDD2AC0}"/>
              </a:ext>
            </a:extLst>
          </p:cNvPr>
          <p:cNvSpPr>
            <a:spLocks noGrp="1" noChangeArrowheads="1"/>
          </p:cNvSpPr>
          <p:nvPr>
            <p:ph type="title"/>
          </p:nvPr>
        </p:nvSpPr>
        <p:spPr>
          <a:xfrm>
            <a:off x="3462115" y="79136"/>
            <a:ext cx="6470650" cy="685800"/>
          </a:xfrm>
        </p:spPr>
        <p:txBody>
          <a:bodyPr/>
          <a:lstStyle/>
          <a:p>
            <a:pPr eaLnBrk="1" hangingPunct="1"/>
            <a:r>
              <a:rPr lang="en-US" altLang="en-US" sz="4000" dirty="0"/>
              <a:t>Specifying a line and margin</a:t>
            </a:r>
          </a:p>
        </p:txBody>
      </p:sp>
      <p:sp>
        <p:nvSpPr>
          <p:cNvPr id="16388" name="Rectangle 3">
            <a:extLst>
              <a:ext uri="{FF2B5EF4-FFF2-40B4-BE49-F238E27FC236}">
                <a16:creationId xmlns:a16="http://schemas.microsoft.com/office/drawing/2014/main" id="{B50CB481-8AD5-4B8E-8C44-34F56E9D523F}"/>
              </a:ext>
            </a:extLst>
          </p:cNvPr>
          <p:cNvSpPr>
            <a:spLocks noGrp="1" noChangeArrowheads="1"/>
          </p:cNvSpPr>
          <p:nvPr>
            <p:ph type="body" sz="half" idx="1"/>
          </p:nvPr>
        </p:nvSpPr>
        <p:spPr>
          <a:xfrm>
            <a:off x="1828800" y="3429000"/>
            <a:ext cx="8229600" cy="990600"/>
          </a:xfrm>
        </p:spPr>
        <p:txBody>
          <a:bodyPr/>
          <a:lstStyle/>
          <a:p>
            <a:pPr eaLnBrk="1" hangingPunct="1"/>
            <a:r>
              <a:rPr lang="en-US" altLang="en-US" sz="2400"/>
              <a:t>Plus-plane   =    </a:t>
            </a:r>
            <a:r>
              <a:rPr lang="en-US" altLang="en-US" sz="2400" i="1"/>
              <a:t>{ </a:t>
            </a:r>
            <a:r>
              <a:rPr lang="en-US" altLang="en-US" sz="2400" b="1" i="1"/>
              <a:t>x</a:t>
            </a:r>
            <a:r>
              <a:rPr lang="en-US" altLang="en-US" sz="2400" i="1"/>
              <a:t> : </a:t>
            </a:r>
            <a:r>
              <a:rPr lang="en-US" altLang="en-US" sz="2400" b="1" i="1"/>
              <a:t>w</a:t>
            </a:r>
            <a:r>
              <a:rPr lang="en-US" altLang="en-US" sz="2400" i="1"/>
              <a:t> . </a:t>
            </a:r>
            <a:r>
              <a:rPr lang="en-US" altLang="en-US" sz="2400" b="1" i="1"/>
              <a:t>x</a:t>
            </a:r>
            <a:r>
              <a:rPr lang="en-US" altLang="en-US" sz="2400" i="1"/>
              <a:t> + b = +1 }</a:t>
            </a:r>
          </a:p>
          <a:p>
            <a:pPr eaLnBrk="1" hangingPunct="1"/>
            <a:r>
              <a:rPr lang="en-US" altLang="en-US" sz="2400"/>
              <a:t>Minus-plane =   </a:t>
            </a:r>
            <a:r>
              <a:rPr lang="en-US" altLang="en-US" sz="2400" i="1"/>
              <a:t>{ </a:t>
            </a:r>
            <a:r>
              <a:rPr lang="en-US" altLang="en-US" sz="2400" b="1" i="1"/>
              <a:t>x</a:t>
            </a:r>
            <a:r>
              <a:rPr lang="en-US" altLang="en-US" sz="2400" i="1"/>
              <a:t> : </a:t>
            </a:r>
            <a:r>
              <a:rPr lang="en-US" altLang="en-US" sz="2400" b="1" i="1"/>
              <a:t>w</a:t>
            </a:r>
            <a:r>
              <a:rPr lang="en-US" altLang="en-US" sz="2400" i="1"/>
              <a:t> . </a:t>
            </a:r>
            <a:r>
              <a:rPr lang="en-US" altLang="en-US" sz="2400" b="1" i="1"/>
              <a:t>x</a:t>
            </a:r>
            <a:r>
              <a:rPr lang="en-US" altLang="en-US" sz="2400" i="1"/>
              <a:t> + b = -1 }</a:t>
            </a:r>
          </a:p>
          <a:p>
            <a:pPr eaLnBrk="1" hangingPunct="1"/>
            <a:endParaRPr lang="en-US" altLang="en-US" sz="2400" i="1"/>
          </a:p>
        </p:txBody>
      </p:sp>
      <p:sp>
        <p:nvSpPr>
          <p:cNvPr id="16389" name="Line 4">
            <a:extLst>
              <a:ext uri="{FF2B5EF4-FFF2-40B4-BE49-F238E27FC236}">
                <a16:creationId xmlns:a16="http://schemas.microsoft.com/office/drawing/2014/main" id="{158577EF-2CAF-4ED8-84D6-7DD69959E847}"/>
              </a:ext>
            </a:extLst>
          </p:cNvPr>
          <p:cNvSpPr>
            <a:spLocks noChangeShapeType="1"/>
          </p:cNvSpPr>
          <p:nvPr/>
        </p:nvSpPr>
        <p:spPr bwMode="auto">
          <a:xfrm rot="20000665">
            <a:off x="3816350" y="1709738"/>
            <a:ext cx="2971800" cy="0"/>
          </a:xfrm>
          <a:prstGeom prst="line">
            <a:avLst/>
          </a:prstGeom>
          <a:noFill/>
          <a:ln w="127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IN"/>
          </a:p>
        </p:txBody>
      </p:sp>
      <p:sp>
        <p:nvSpPr>
          <p:cNvPr id="16390" name="Line 5">
            <a:extLst>
              <a:ext uri="{FF2B5EF4-FFF2-40B4-BE49-F238E27FC236}">
                <a16:creationId xmlns:a16="http://schemas.microsoft.com/office/drawing/2014/main" id="{C5C8C7F8-07E5-4501-BA4E-D4C3735688D6}"/>
              </a:ext>
            </a:extLst>
          </p:cNvPr>
          <p:cNvSpPr>
            <a:spLocks noChangeShapeType="1"/>
          </p:cNvSpPr>
          <p:nvPr/>
        </p:nvSpPr>
        <p:spPr bwMode="auto">
          <a:xfrm rot="20000665">
            <a:off x="3962400" y="2000250"/>
            <a:ext cx="29718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IN"/>
          </a:p>
        </p:txBody>
      </p:sp>
      <p:sp>
        <p:nvSpPr>
          <p:cNvPr id="16391" name="Line 6">
            <a:extLst>
              <a:ext uri="{FF2B5EF4-FFF2-40B4-BE49-F238E27FC236}">
                <a16:creationId xmlns:a16="http://schemas.microsoft.com/office/drawing/2014/main" id="{53598556-843A-417D-BBDA-0B24036E7EFE}"/>
              </a:ext>
            </a:extLst>
          </p:cNvPr>
          <p:cNvSpPr>
            <a:spLocks noChangeShapeType="1"/>
          </p:cNvSpPr>
          <p:nvPr/>
        </p:nvSpPr>
        <p:spPr bwMode="auto">
          <a:xfrm rot="20000665">
            <a:off x="4106863" y="2289175"/>
            <a:ext cx="2971800" cy="0"/>
          </a:xfrm>
          <a:prstGeom prst="line">
            <a:avLst/>
          </a:prstGeom>
          <a:noFill/>
          <a:ln w="127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IN"/>
          </a:p>
        </p:txBody>
      </p:sp>
      <p:sp>
        <p:nvSpPr>
          <p:cNvPr id="16392" name="Text Box 7">
            <a:extLst>
              <a:ext uri="{FF2B5EF4-FFF2-40B4-BE49-F238E27FC236}">
                <a16:creationId xmlns:a16="http://schemas.microsoft.com/office/drawing/2014/main" id="{498F0B64-5EE2-4906-9788-6283EACB539E}"/>
              </a:ext>
            </a:extLst>
          </p:cNvPr>
          <p:cNvSpPr txBox="1">
            <a:spLocks noChangeArrowheads="1"/>
          </p:cNvSpPr>
          <p:nvPr/>
        </p:nvSpPr>
        <p:spPr bwMode="auto">
          <a:xfrm>
            <a:off x="7086600" y="838201"/>
            <a:ext cx="144780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r>
              <a:rPr lang="en-US" altLang="en-US">
                <a:solidFill>
                  <a:schemeClr val="hlink"/>
                </a:solidFill>
              </a:rPr>
              <a:t>Plus-Plane</a:t>
            </a:r>
          </a:p>
        </p:txBody>
      </p:sp>
      <p:sp>
        <p:nvSpPr>
          <p:cNvPr id="16393" name="Text Box 8">
            <a:extLst>
              <a:ext uri="{FF2B5EF4-FFF2-40B4-BE49-F238E27FC236}">
                <a16:creationId xmlns:a16="http://schemas.microsoft.com/office/drawing/2014/main" id="{014D8798-66F9-4BDB-9818-4DF03F0E65E4}"/>
              </a:ext>
            </a:extLst>
          </p:cNvPr>
          <p:cNvSpPr txBox="1">
            <a:spLocks noChangeArrowheads="1"/>
          </p:cNvSpPr>
          <p:nvPr/>
        </p:nvSpPr>
        <p:spPr bwMode="auto">
          <a:xfrm>
            <a:off x="7772400" y="1600201"/>
            <a:ext cx="198120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r>
              <a:rPr lang="en-US" altLang="en-US">
                <a:solidFill>
                  <a:schemeClr val="folHlink"/>
                </a:solidFill>
              </a:rPr>
              <a:t>Minus-Plane</a:t>
            </a:r>
          </a:p>
        </p:txBody>
      </p:sp>
      <p:sp>
        <p:nvSpPr>
          <p:cNvPr id="16394" name="Freeform 9">
            <a:extLst>
              <a:ext uri="{FF2B5EF4-FFF2-40B4-BE49-F238E27FC236}">
                <a16:creationId xmlns:a16="http://schemas.microsoft.com/office/drawing/2014/main" id="{B036D8B3-69E4-4E28-B0F2-02ECA7EA8F6F}"/>
              </a:ext>
            </a:extLst>
          </p:cNvPr>
          <p:cNvSpPr>
            <a:spLocks/>
          </p:cNvSpPr>
          <p:nvPr/>
        </p:nvSpPr>
        <p:spPr bwMode="auto">
          <a:xfrm>
            <a:off x="6775450" y="1687513"/>
            <a:ext cx="1055688" cy="369332"/>
          </a:xfrm>
          <a:custGeom>
            <a:avLst/>
            <a:gdLst>
              <a:gd name="T0" fmla="*/ 1055688 w 665"/>
              <a:gd name="T1" fmla="*/ 117475 h 95"/>
              <a:gd name="T2" fmla="*/ 246063 w 665"/>
              <a:gd name="T3" fmla="*/ 130175 h 95"/>
              <a:gd name="T4" fmla="*/ 82550 w 665"/>
              <a:gd name="T5" fmla="*/ 82550 h 95"/>
              <a:gd name="T6" fmla="*/ 12700 w 665"/>
              <a:gd name="T7" fmla="*/ 36512 h 95"/>
              <a:gd name="T8" fmla="*/ 0 w 665"/>
              <a:gd name="T9" fmla="*/ 0 h 9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65" h="95">
                <a:moveTo>
                  <a:pt x="665" y="74"/>
                </a:moveTo>
                <a:cubicBezTo>
                  <a:pt x="347" y="95"/>
                  <a:pt x="517" y="91"/>
                  <a:pt x="155" y="82"/>
                </a:cubicBezTo>
                <a:cubicBezTo>
                  <a:pt x="119" y="74"/>
                  <a:pt x="87" y="63"/>
                  <a:pt x="52" y="52"/>
                </a:cubicBezTo>
                <a:cubicBezTo>
                  <a:pt x="37" y="42"/>
                  <a:pt x="14" y="40"/>
                  <a:pt x="8" y="23"/>
                </a:cubicBezTo>
                <a:cubicBezTo>
                  <a:pt x="5" y="15"/>
                  <a:pt x="0" y="0"/>
                  <a:pt x="0" y="0"/>
                </a:cubicBezTo>
              </a:path>
            </a:pathLst>
          </a:custGeom>
          <a:noFill/>
          <a:ln w="38100" cap="flat" cmpd="sng">
            <a:solidFill>
              <a:schemeClr val="folHlink"/>
            </a:solidFill>
            <a:prstDash val="solid"/>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IN"/>
          </a:p>
        </p:txBody>
      </p:sp>
      <p:sp>
        <p:nvSpPr>
          <p:cNvPr id="16395" name="Freeform 10">
            <a:extLst>
              <a:ext uri="{FF2B5EF4-FFF2-40B4-BE49-F238E27FC236}">
                <a16:creationId xmlns:a16="http://schemas.microsoft.com/office/drawing/2014/main" id="{67BD629B-7B3A-49D4-88AE-248C743C7551}"/>
              </a:ext>
            </a:extLst>
          </p:cNvPr>
          <p:cNvSpPr>
            <a:spLocks/>
          </p:cNvSpPr>
          <p:nvPr/>
        </p:nvSpPr>
        <p:spPr bwMode="auto">
          <a:xfrm>
            <a:off x="6459538" y="1090613"/>
            <a:ext cx="692150" cy="369332"/>
          </a:xfrm>
          <a:custGeom>
            <a:avLst/>
            <a:gdLst>
              <a:gd name="T0" fmla="*/ 692150 w 436"/>
              <a:gd name="T1" fmla="*/ 0 h 81"/>
              <a:gd name="T2" fmla="*/ 585788 w 436"/>
              <a:gd name="T3" fmla="*/ 46037 h 81"/>
              <a:gd name="T4" fmla="*/ 433388 w 436"/>
              <a:gd name="T5" fmla="*/ 104775 h 81"/>
              <a:gd name="T6" fmla="*/ 304800 w 436"/>
              <a:gd name="T7" fmla="*/ 128587 h 81"/>
              <a:gd name="T8" fmla="*/ 93663 w 436"/>
              <a:gd name="T9" fmla="*/ 93662 h 81"/>
              <a:gd name="T10" fmla="*/ 0 w 436"/>
              <a:gd name="T11" fmla="*/ 23812 h 8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36" h="81">
                <a:moveTo>
                  <a:pt x="436" y="0"/>
                </a:moveTo>
                <a:cubicBezTo>
                  <a:pt x="411" y="8"/>
                  <a:pt x="394" y="21"/>
                  <a:pt x="369" y="29"/>
                </a:cubicBezTo>
                <a:cubicBezTo>
                  <a:pt x="340" y="49"/>
                  <a:pt x="308" y="59"/>
                  <a:pt x="273" y="66"/>
                </a:cubicBezTo>
                <a:cubicBezTo>
                  <a:pt x="246" y="71"/>
                  <a:pt x="192" y="81"/>
                  <a:pt x="192" y="81"/>
                </a:cubicBezTo>
                <a:cubicBezTo>
                  <a:pt x="127" y="76"/>
                  <a:pt x="110" y="75"/>
                  <a:pt x="59" y="59"/>
                </a:cubicBezTo>
                <a:cubicBezTo>
                  <a:pt x="38" y="45"/>
                  <a:pt x="23" y="26"/>
                  <a:pt x="0" y="15"/>
                </a:cubicBezTo>
              </a:path>
            </a:pathLst>
          </a:custGeom>
          <a:noFill/>
          <a:ln w="38100" cap="flat" cmpd="sng">
            <a:solidFill>
              <a:schemeClr val="hlink"/>
            </a:solidFill>
            <a:prstDash val="solid"/>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IN"/>
          </a:p>
        </p:txBody>
      </p:sp>
      <p:sp>
        <p:nvSpPr>
          <p:cNvPr id="16396" name="Text Box 11">
            <a:extLst>
              <a:ext uri="{FF2B5EF4-FFF2-40B4-BE49-F238E27FC236}">
                <a16:creationId xmlns:a16="http://schemas.microsoft.com/office/drawing/2014/main" id="{BB4C57DC-B4AF-4869-A989-D39156D19248}"/>
              </a:ext>
            </a:extLst>
          </p:cNvPr>
          <p:cNvSpPr txBox="1">
            <a:spLocks noChangeArrowheads="1"/>
          </p:cNvSpPr>
          <p:nvPr/>
        </p:nvSpPr>
        <p:spPr bwMode="auto">
          <a:xfrm>
            <a:off x="8001000" y="1219201"/>
            <a:ext cx="243840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r>
              <a:rPr lang="en-US" altLang="en-US"/>
              <a:t>Classifier Boundary</a:t>
            </a:r>
          </a:p>
        </p:txBody>
      </p:sp>
      <p:sp>
        <p:nvSpPr>
          <p:cNvPr id="16397" name="Freeform 12">
            <a:extLst>
              <a:ext uri="{FF2B5EF4-FFF2-40B4-BE49-F238E27FC236}">
                <a16:creationId xmlns:a16="http://schemas.microsoft.com/office/drawing/2014/main" id="{7270F298-1050-4231-A5BD-0196EB72EA3C}"/>
              </a:ext>
            </a:extLst>
          </p:cNvPr>
          <p:cNvSpPr>
            <a:spLocks/>
          </p:cNvSpPr>
          <p:nvPr/>
        </p:nvSpPr>
        <p:spPr bwMode="auto">
          <a:xfrm>
            <a:off x="6588126" y="1430338"/>
            <a:ext cx="1465263" cy="369332"/>
          </a:xfrm>
          <a:custGeom>
            <a:avLst/>
            <a:gdLst>
              <a:gd name="T0" fmla="*/ 1465263 w 923"/>
              <a:gd name="T1" fmla="*/ 0 h 44"/>
              <a:gd name="T2" fmla="*/ 1125538 w 923"/>
              <a:gd name="T3" fmla="*/ 69850 h 44"/>
              <a:gd name="T4" fmla="*/ 574675 w 923"/>
              <a:gd name="T5" fmla="*/ 58738 h 44"/>
              <a:gd name="T6" fmla="*/ 0 w 923"/>
              <a:gd name="T7" fmla="*/ 11113 h 4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23" h="44">
                <a:moveTo>
                  <a:pt x="923" y="0"/>
                </a:moveTo>
                <a:cubicBezTo>
                  <a:pt x="857" y="34"/>
                  <a:pt x="782" y="37"/>
                  <a:pt x="709" y="44"/>
                </a:cubicBezTo>
                <a:cubicBezTo>
                  <a:pt x="593" y="42"/>
                  <a:pt x="478" y="42"/>
                  <a:pt x="362" y="37"/>
                </a:cubicBezTo>
                <a:cubicBezTo>
                  <a:pt x="241" y="32"/>
                  <a:pt x="122" y="7"/>
                  <a:pt x="0" y="7"/>
                </a:cubicBezTo>
              </a:path>
            </a:pathLst>
          </a:custGeom>
          <a:noFill/>
          <a:ln w="38100" cap="flat"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IN"/>
          </a:p>
        </p:txBody>
      </p:sp>
      <p:sp>
        <p:nvSpPr>
          <p:cNvPr id="16398" name="Text Box 13">
            <a:extLst>
              <a:ext uri="{FF2B5EF4-FFF2-40B4-BE49-F238E27FC236}">
                <a16:creationId xmlns:a16="http://schemas.microsoft.com/office/drawing/2014/main" id="{2A8DEB64-0A0F-46FB-9CF8-5F7C5E942E91}"/>
              </a:ext>
            </a:extLst>
          </p:cNvPr>
          <p:cNvSpPr txBox="1">
            <a:spLocks noChangeArrowheads="1"/>
          </p:cNvSpPr>
          <p:nvPr/>
        </p:nvSpPr>
        <p:spPr bwMode="auto">
          <a:xfrm rot="20013014">
            <a:off x="3276600" y="1219201"/>
            <a:ext cx="3048000" cy="701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algn="ctr" eaLnBrk="1" hangingPunct="1"/>
            <a:r>
              <a:rPr lang="en-US" altLang="en-US">
                <a:solidFill>
                  <a:schemeClr val="hlink"/>
                </a:solidFill>
              </a:rPr>
              <a:t>“Predict Class = +1” zone</a:t>
            </a:r>
          </a:p>
        </p:txBody>
      </p:sp>
      <p:sp>
        <p:nvSpPr>
          <p:cNvPr id="16399" name="Text Box 14">
            <a:extLst>
              <a:ext uri="{FF2B5EF4-FFF2-40B4-BE49-F238E27FC236}">
                <a16:creationId xmlns:a16="http://schemas.microsoft.com/office/drawing/2014/main" id="{D1FA11FD-1396-467E-8188-0D254D1F3187}"/>
              </a:ext>
            </a:extLst>
          </p:cNvPr>
          <p:cNvSpPr txBox="1">
            <a:spLocks noChangeArrowheads="1"/>
          </p:cNvSpPr>
          <p:nvPr/>
        </p:nvSpPr>
        <p:spPr bwMode="auto">
          <a:xfrm rot="20013014">
            <a:off x="4351338" y="2243139"/>
            <a:ext cx="2887662" cy="701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algn="ctr" eaLnBrk="1" hangingPunct="1"/>
            <a:r>
              <a:rPr lang="en-US" altLang="en-US">
                <a:solidFill>
                  <a:schemeClr val="folHlink"/>
                </a:solidFill>
              </a:rPr>
              <a:t>“Predict Class = -1” zone</a:t>
            </a:r>
          </a:p>
        </p:txBody>
      </p:sp>
      <p:graphicFrame>
        <p:nvGraphicFramePr>
          <p:cNvPr id="646254" name="Group 110">
            <a:extLst>
              <a:ext uri="{FF2B5EF4-FFF2-40B4-BE49-F238E27FC236}">
                <a16:creationId xmlns:a16="http://schemas.microsoft.com/office/drawing/2014/main" id="{DFBA5396-FA53-4B65-9CCD-A02205C57327}"/>
              </a:ext>
            </a:extLst>
          </p:cNvPr>
          <p:cNvGraphicFramePr>
            <a:graphicFrameLocks noGrp="1"/>
          </p:cNvGraphicFramePr>
          <p:nvPr>
            <p:ph sz="half" idx="2"/>
          </p:nvPr>
        </p:nvGraphicFramePr>
        <p:xfrm>
          <a:off x="2286000" y="4495800"/>
          <a:ext cx="7278688" cy="1940164"/>
        </p:xfrm>
        <a:graphic>
          <a:graphicData uri="http://schemas.openxmlformats.org/drawingml/2006/table">
            <a:tbl>
              <a:tblPr/>
              <a:tblGrid>
                <a:gridCol w="1819275">
                  <a:extLst>
                    <a:ext uri="{9D8B030D-6E8A-4147-A177-3AD203B41FA5}">
                      <a16:colId xmlns:a16="http://schemas.microsoft.com/office/drawing/2014/main" val="20000"/>
                    </a:ext>
                  </a:extLst>
                </a:gridCol>
                <a:gridCol w="1820863">
                  <a:extLst>
                    <a:ext uri="{9D8B030D-6E8A-4147-A177-3AD203B41FA5}">
                      <a16:colId xmlns:a16="http://schemas.microsoft.com/office/drawing/2014/main" val="20001"/>
                    </a:ext>
                  </a:extLst>
                </a:gridCol>
                <a:gridCol w="627062">
                  <a:extLst>
                    <a:ext uri="{9D8B030D-6E8A-4147-A177-3AD203B41FA5}">
                      <a16:colId xmlns:a16="http://schemas.microsoft.com/office/drawing/2014/main" val="20002"/>
                    </a:ext>
                  </a:extLst>
                </a:gridCol>
                <a:gridCol w="3011488">
                  <a:extLst>
                    <a:ext uri="{9D8B030D-6E8A-4147-A177-3AD203B41FA5}">
                      <a16:colId xmlns:a16="http://schemas.microsoft.com/office/drawing/2014/main" val="20003"/>
                    </a:ext>
                  </a:extLst>
                </a:gridCol>
              </a:tblGrid>
              <a:tr h="558617">
                <a:tc>
                  <a:txBody>
                    <a:bodyPr/>
                    <a:lstStyle>
                      <a:lvl1pPr>
                        <a:spcBef>
                          <a:spcPct val="20000"/>
                        </a:spcBef>
                        <a:defRPr sz="2400">
                          <a:solidFill>
                            <a:schemeClr val="tx1"/>
                          </a:solidFill>
                          <a:latin typeface="Tahoma" panose="020B0604030504040204" pitchFamily="34" charset="0"/>
                        </a:defRPr>
                      </a:lvl1pPr>
                      <a:lvl2pPr>
                        <a:spcBef>
                          <a:spcPct val="20000"/>
                        </a:spcBef>
                        <a:defRPr sz="2400">
                          <a:solidFill>
                            <a:schemeClr val="tx1"/>
                          </a:solidFill>
                          <a:latin typeface="Tahoma" panose="020B0604030504040204" pitchFamily="34" charset="0"/>
                        </a:defRPr>
                      </a:lvl2pPr>
                      <a:lvl3pPr>
                        <a:spcBef>
                          <a:spcPct val="20000"/>
                        </a:spcBef>
                        <a:defRPr sz="2000">
                          <a:solidFill>
                            <a:schemeClr val="tx1"/>
                          </a:solidFill>
                          <a:latin typeface="Tahoma" panose="020B0604030504040204" pitchFamily="34" charset="0"/>
                        </a:defRPr>
                      </a:lvl3pPr>
                      <a:lvl4pPr>
                        <a:spcBef>
                          <a:spcPct val="20000"/>
                        </a:spcBef>
                        <a:defRPr>
                          <a:solidFill>
                            <a:schemeClr val="tx1"/>
                          </a:solidFill>
                          <a:latin typeface="Tahoma" panose="020B0604030504040204" pitchFamily="34" charset="0"/>
                        </a:defRPr>
                      </a:lvl4pPr>
                      <a:lvl5pPr>
                        <a:spcBef>
                          <a:spcPct val="20000"/>
                        </a:spcBef>
                        <a:defRPr>
                          <a:solidFill>
                            <a:schemeClr val="tx1"/>
                          </a:solidFill>
                          <a:latin typeface="Tahoma" panose="020B0604030504040204" pitchFamily="34" charset="0"/>
                        </a:defRPr>
                      </a:lvl5pPr>
                      <a:lvl6pPr fontAlgn="base">
                        <a:spcBef>
                          <a:spcPct val="20000"/>
                        </a:spcBef>
                        <a:spcAft>
                          <a:spcPct val="0"/>
                        </a:spcAft>
                        <a:buClr>
                          <a:schemeClr val="tx1"/>
                        </a:buClr>
                        <a:defRPr>
                          <a:solidFill>
                            <a:schemeClr val="tx1"/>
                          </a:solidFill>
                          <a:latin typeface="Tahoma" panose="020B0604030504040204" pitchFamily="34" charset="0"/>
                        </a:defRPr>
                      </a:lvl6pPr>
                      <a:lvl7pPr fontAlgn="base">
                        <a:spcBef>
                          <a:spcPct val="20000"/>
                        </a:spcBef>
                        <a:spcAft>
                          <a:spcPct val="0"/>
                        </a:spcAft>
                        <a:buClr>
                          <a:schemeClr val="tx1"/>
                        </a:buClr>
                        <a:defRPr>
                          <a:solidFill>
                            <a:schemeClr val="tx1"/>
                          </a:solidFill>
                          <a:latin typeface="Tahoma" panose="020B0604030504040204" pitchFamily="34" charset="0"/>
                        </a:defRPr>
                      </a:lvl7pPr>
                      <a:lvl8pPr fontAlgn="base">
                        <a:spcBef>
                          <a:spcPct val="20000"/>
                        </a:spcBef>
                        <a:spcAft>
                          <a:spcPct val="0"/>
                        </a:spcAft>
                        <a:buClr>
                          <a:schemeClr val="tx1"/>
                        </a:buClr>
                        <a:defRPr>
                          <a:solidFill>
                            <a:schemeClr val="tx1"/>
                          </a:solidFill>
                          <a:latin typeface="Tahoma" panose="020B0604030504040204" pitchFamily="34" charset="0"/>
                        </a:defRPr>
                      </a:lvl8pPr>
                      <a:lvl9pPr fontAlgn="base">
                        <a:spcBef>
                          <a:spcPct val="20000"/>
                        </a:spcBef>
                        <a:spcAft>
                          <a:spcPct val="0"/>
                        </a:spcAft>
                        <a:buClr>
                          <a:schemeClr val="tx1"/>
                        </a:buClr>
                        <a:defRPr>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
                          <a:schemeClr val="tx1"/>
                        </a:buClr>
                        <a:buSzTx/>
                        <a:buFontTx/>
                        <a:buNone/>
                        <a:tabLst/>
                      </a:pPr>
                      <a:r>
                        <a:rPr kumimoji="0" lang="en-US" altLang="en-US" sz="2400" b="0" i="0" u="none" strike="noStrike" cap="none" normalizeH="0" baseline="0">
                          <a:ln>
                            <a:noFill/>
                          </a:ln>
                          <a:solidFill>
                            <a:schemeClr val="tx1"/>
                          </a:solidFill>
                          <a:effectLst/>
                          <a:latin typeface="Tahoma" panose="020B0604030504040204" pitchFamily="34" charset="0"/>
                        </a:rPr>
                        <a:t>Classify as..</a:t>
                      </a:r>
                    </a:p>
                  </a:txBody>
                  <a:tcPr marT="45705" marB="45705" horzOverflow="overflow">
                    <a:lnL cap="flat">
                      <a:noFill/>
                    </a:lnL>
                    <a:lnR>
                      <a:noFill/>
                    </a:lnR>
                    <a:lnT cap="flat">
                      <a:noFill/>
                    </a:lnT>
                    <a:lnB>
                      <a:noFill/>
                    </a:lnB>
                    <a:lnTlToBr>
                      <a:noFill/>
                    </a:lnTlToBr>
                    <a:lnBlToTr>
                      <a:noFill/>
                    </a:lnBlToTr>
                    <a:noFill/>
                  </a:tcPr>
                </a:tc>
                <a:tc>
                  <a:txBody>
                    <a:bodyPr/>
                    <a:lstStyle>
                      <a:lvl1pPr>
                        <a:spcBef>
                          <a:spcPct val="20000"/>
                        </a:spcBef>
                        <a:defRPr sz="2400">
                          <a:solidFill>
                            <a:schemeClr val="tx1"/>
                          </a:solidFill>
                          <a:latin typeface="Tahoma" panose="020B0604030504040204" pitchFamily="34" charset="0"/>
                        </a:defRPr>
                      </a:lvl1pPr>
                      <a:lvl2pPr>
                        <a:spcBef>
                          <a:spcPct val="20000"/>
                        </a:spcBef>
                        <a:defRPr sz="2400">
                          <a:solidFill>
                            <a:schemeClr val="tx1"/>
                          </a:solidFill>
                          <a:latin typeface="Tahoma" panose="020B0604030504040204" pitchFamily="34" charset="0"/>
                        </a:defRPr>
                      </a:lvl2pPr>
                      <a:lvl3pPr>
                        <a:spcBef>
                          <a:spcPct val="20000"/>
                        </a:spcBef>
                        <a:defRPr sz="2000">
                          <a:solidFill>
                            <a:schemeClr val="tx1"/>
                          </a:solidFill>
                          <a:latin typeface="Tahoma" panose="020B0604030504040204" pitchFamily="34" charset="0"/>
                        </a:defRPr>
                      </a:lvl3pPr>
                      <a:lvl4pPr>
                        <a:spcBef>
                          <a:spcPct val="20000"/>
                        </a:spcBef>
                        <a:defRPr>
                          <a:solidFill>
                            <a:schemeClr val="tx1"/>
                          </a:solidFill>
                          <a:latin typeface="Tahoma" panose="020B0604030504040204" pitchFamily="34" charset="0"/>
                        </a:defRPr>
                      </a:lvl4pPr>
                      <a:lvl5pPr>
                        <a:spcBef>
                          <a:spcPct val="20000"/>
                        </a:spcBef>
                        <a:defRPr>
                          <a:solidFill>
                            <a:schemeClr val="tx1"/>
                          </a:solidFill>
                          <a:latin typeface="Tahoma" panose="020B0604030504040204" pitchFamily="34" charset="0"/>
                        </a:defRPr>
                      </a:lvl5pPr>
                      <a:lvl6pPr fontAlgn="base">
                        <a:spcBef>
                          <a:spcPct val="20000"/>
                        </a:spcBef>
                        <a:spcAft>
                          <a:spcPct val="0"/>
                        </a:spcAft>
                        <a:buClr>
                          <a:schemeClr val="tx1"/>
                        </a:buClr>
                        <a:defRPr>
                          <a:solidFill>
                            <a:schemeClr val="tx1"/>
                          </a:solidFill>
                          <a:latin typeface="Tahoma" panose="020B0604030504040204" pitchFamily="34" charset="0"/>
                        </a:defRPr>
                      </a:lvl6pPr>
                      <a:lvl7pPr fontAlgn="base">
                        <a:spcBef>
                          <a:spcPct val="20000"/>
                        </a:spcBef>
                        <a:spcAft>
                          <a:spcPct val="0"/>
                        </a:spcAft>
                        <a:buClr>
                          <a:schemeClr val="tx1"/>
                        </a:buClr>
                        <a:defRPr>
                          <a:solidFill>
                            <a:schemeClr val="tx1"/>
                          </a:solidFill>
                          <a:latin typeface="Tahoma" panose="020B0604030504040204" pitchFamily="34" charset="0"/>
                        </a:defRPr>
                      </a:lvl7pPr>
                      <a:lvl8pPr fontAlgn="base">
                        <a:spcBef>
                          <a:spcPct val="20000"/>
                        </a:spcBef>
                        <a:spcAft>
                          <a:spcPct val="0"/>
                        </a:spcAft>
                        <a:buClr>
                          <a:schemeClr val="tx1"/>
                        </a:buClr>
                        <a:defRPr>
                          <a:solidFill>
                            <a:schemeClr val="tx1"/>
                          </a:solidFill>
                          <a:latin typeface="Tahoma" panose="020B0604030504040204" pitchFamily="34" charset="0"/>
                        </a:defRPr>
                      </a:lvl8pPr>
                      <a:lvl9pPr fontAlgn="base">
                        <a:spcBef>
                          <a:spcPct val="20000"/>
                        </a:spcBef>
                        <a:spcAft>
                          <a:spcPct val="0"/>
                        </a:spcAft>
                        <a:buClr>
                          <a:schemeClr val="tx1"/>
                        </a:buClr>
                        <a:defRPr>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
                          <a:schemeClr val="tx1"/>
                        </a:buClr>
                        <a:buSzTx/>
                        <a:buFontTx/>
                        <a:buNone/>
                        <a:tabLst/>
                      </a:pPr>
                      <a:r>
                        <a:rPr kumimoji="0" lang="en-US" altLang="en-US" sz="2400" b="0" i="0" u="none" strike="noStrike" cap="none" normalizeH="0" baseline="0">
                          <a:ln>
                            <a:noFill/>
                          </a:ln>
                          <a:solidFill>
                            <a:schemeClr val="hlink"/>
                          </a:solidFill>
                          <a:effectLst/>
                          <a:latin typeface="Tahoma" panose="020B0604030504040204" pitchFamily="34" charset="0"/>
                        </a:rPr>
                        <a:t>+1</a:t>
                      </a:r>
                    </a:p>
                  </a:txBody>
                  <a:tcPr marT="45705" marB="45705" horzOverflow="overflow">
                    <a:lnL>
                      <a:noFill/>
                    </a:lnL>
                    <a:lnR>
                      <a:noFill/>
                    </a:lnR>
                    <a:lnT cap="flat">
                      <a:noFill/>
                    </a:lnT>
                    <a:lnB>
                      <a:noFill/>
                    </a:lnB>
                    <a:lnTlToBr>
                      <a:noFill/>
                    </a:lnTlToBr>
                    <a:lnBlToTr>
                      <a:noFill/>
                    </a:lnBlToTr>
                    <a:noFill/>
                  </a:tcPr>
                </a:tc>
                <a:tc>
                  <a:txBody>
                    <a:bodyPr/>
                    <a:lstStyle>
                      <a:lvl1pPr>
                        <a:spcBef>
                          <a:spcPct val="20000"/>
                        </a:spcBef>
                        <a:defRPr sz="2400">
                          <a:solidFill>
                            <a:schemeClr val="tx1"/>
                          </a:solidFill>
                          <a:latin typeface="Tahoma" panose="020B0604030504040204" pitchFamily="34" charset="0"/>
                        </a:defRPr>
                      </a:lvl1pPr>
                      <a:lvl2pPr>
                        <a:spcBef>
                          <a:spcPct val="20000"/>
                        </a:spcBef>
                        <a:defRPr sz="2400">
                          <a:solidFill>
                            <a:schemeClr val="tx1"/>
                          </a:solidFill>
                          <a:latin typeface="Tahoma" panose="020B0604030504040204" pitchFamily="34" charset="0"/>
                        </a:defRPr>
                      </a:lvl2pPr>
                      <a:lvl3pPr>
                        <a:spcBef>
                          <a:spcPct val="20000"/>
                        </a:spcBef>
                        <a:defRPr sz="2000">
                          <a:solidFill>
                            <a:schemeClr val="tx1"/>
                          </a:solidFill>
                          <a:latin typeface="Tahoma" panose="020B0604030504040204" pitchFamily="34" charset="0"/>
                        </a:defRPr>
                      </a:lvl3pPr>
                      <a:lvl4pPr>
                        <a:spcBef>
                          <a:spcPct val="20000"/>
                        </a:spcBef>
                        <a:defRPr>
                          <a:solidFill>
                            <a:schemeClr val="tx1"/>
                          </a:solidFill>
                          <a:latin typeface="Tahoma" panose="020B0604030504040204" pitchFamily="34" charset="0"/>
                        </a:defRPr>
                      </a:lvl4pPr>
                      <a:lvl5pPr>
                        <a:spcBef>
                          <a:spcPct val="20000"/>
                        </a:spcBef>
                        <a:defRPr>
                          <a:solidFill>
                            <a:schemeClr val="tx1"/>
                          </a:solidFill>
                          <a:latin typeface="Tahoma" panose="020B0604030504040204" pitchFamily="34" charset="0"/>
                        </a:defRPr>
                      </a:lvl5pPr>
                      <a:lvl6pPr fontAlgn="base">
                        <a:spcBef>
                          <a:spcPct val="20000"/>
                        </a:spcBef>
                        <a:spcAft>
                          <a:spcPct val="0"/>
                        </a:spcAft>
                        <a:buClr>
                          <a:schemeClr val="tx1"/>
                        </a:buClr>
                        <a:defRPr>
                          <a:solidFill>
                            <a:schemeClr val="tx1"/>
                          </a:solidFill>
                          <a:latin typeface="Tahoma" panose="020B0604030504040204" pitchFamily="34" charset="0"/>
                        </a:defRPr>
                      </a:lvl6pPr>
                      <a:lvl7pPr fontAlgn="base">
                        <a:spcBef>
                          <a:spcPct val="20000"/>
                        </a:spcBef>
                        <a:spcAft>
                          <a:spcPct val="0"/>
                        </a:spcAft>
                        <a:buClr>
                          <a:schemeClr val="tx1"/>
                        </a:buClr>
                        <a:defRPr>
                          <a:solidFill>
                            <a:schemeClr val="tx1"/>
                          </a:solidFill>
                          <a:latin typeface="Tahoma" panose="020B0604030504040204" pitchFamily="34" charset="0"/>
                        </a:defRPr>
                      </a:lvl7pPr>
                      <a:lvl8pPr fontAlgn="base">
                        <a:spcBef>
                          <a:spcPct val="20000"/>
                        </a:spcBef>
                        <a:spcAft>
                          <a:spcPct val="0"/>
                        </a:spcAft>
                        <a:buClr>
                          <a:schemeClr val="tx1"/>
                        </a:buClr>
                        <a:defRPr>
                          <a:solidFill>
                            <a:schemeClr val="tx1"/>
                          </a:solidFill>
                          <a:latin typeface="Tahoma" panose="020B0604030504040204" pitchFamily="34" charset="0"/>
                        </a:defRPr>
                      </a:lvl8pPr>
                      <a:lvl9pPr fontAlgn="base">
                        <a:spcBef>
                          <a:spcPct val="20000"/>
                        </a:spcBef>
                        <a:spcAft>
                          <a:spcPct val="0"/>
                        </a:spcAft>
                        <a:buClr>
                          <a:schemeClr val="tx1"/>
                        </a:buClr>
                        <a:defRPr>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
                          <a:schemeClr val="tx1"/>
                        </a:buClr>
                        <a:buSzTx/>
                        <a:buFontTx/>
                        <a:buNone/>
                        <a:tabLst/>
                      </a:pPr>
                      <a:r>
                        <a:rPr kumimoji="0" lang="en-US" altLang="en-US" sz="2400" b="0" i="0" u="none" strike="noStrike" cap="none" normalizeH="0" baseline="0">
                          <a:ln>
                            <a:noFill/>
                          </a:ln>
                          <a:solidFill>
                            <a:schemeClr val="hlink"/>
                          </a:solidFill>
                          <a:effectLst/>
                          <a:latin typeface="Tahoma" panose="020B0604030504040204" pitchFamily="34" charset="0"/>
                        </a:rPr>
                        <a:t>if</a:t>
                      </a:r>
                    </a:p>
                  </a:txBody>
                  <a:tcPr marT="45705" marB="45705" horzOverflow="overflow">
                    <a:lnL>
                      <a:noFill/>
                    </a:lnL>
                    <a:lnR>
                      <a:noFill/>
                    </a:lnR>
                    <a:lnT cap="flat">
                      <a:noFill/>
                    </a:lnT>
                    <a:lnB>
                      <a:noFill/>
                    </a:lnB>
                    <a:lnTlToBr>
                      <a:noFill/>
                    </a:lnTlToBr>
                    <a:lnBlToTr>
                      <a:noFill/>
                    </a:lnBlToTr>
                    <a:noFill/>
                  </a:tcPr>
                </a:tc>
                <a:tc>
                  <a:txBody>
                    <a:bodyPr/>
                    <a:lstStyle>
                      <a:lvl1pPr>
                        <a:spcBef>
                          <a:spcPct val="20000"/>
                        </a:spcBef>
                        <a:defRPr sz="2400">
                          <a:solidFill>
                            <a:schemeClr val="tx1"/>
                          </a:solidFill>
                          <a:latin typeface="Tahoma" panose="020B0604030504040204" pitchFamily="34" charset="0"/>
                        </a:defRPr>
                      </a:lvl1pPr>
                      <a:lvl2pPr>
                        <a:spcBef>
                          <a:spcPct val="20000"/>
                        </a:spcBef>
                        <a:defRPr sz="2400">
                          <a:solidFill>
                            <a:schemeClr val="tx1"/>
                          </a:solidFill>
                          <a:latin typeface="Tahoma" panose="020B0604030504040204" pitchFamily="34" charset="0"/>
                        </a:defRPr>
                      </a:lvl2pPr>
                      <a:lvl3pPr>
                        <a:spcBef>
                          <a:spcPct val="20000"/>
                        </a:spcBef>
                        <a:defRPr sz="2000">
                          <a:solidFill>
                            <a:schemeClr val="tx1"/>
                          </a:solidFill>
                          <a:latin typeface="Tahoma" panose="020B0604030504040204" pitchFamily="34" charset="0"/>
                        </a:defRPr>
                      </a:lvl3pPr>
                      <a:lvl4pPr>
                        <a:spcBef>
                          <a:spcPct val="20000"/>
                        </a:spcBef>
                        <a:defRPr>
                          <a:solidFill>
                            <a:schemeClr val="tx1"/>
                          </a:solidFill>
                          <a:latin typeface="Tahoma" panose="020B0604030504040204" pitchFamily="34" charset="0"/>
                        </a:defRPr>
                      </a:lvl4pPr>
                      <a:lvl5pPr>
                        <a:spcBef>
                          <a:spcPct val="20000"/>
                        </a:spcBef>
                        <a:defRPr>
                          <a:solidFill>
                            <a:schemeClr val="tx1"/>
                          </a:solidFill>
                          <a:latin typeface="Tahoma" panose="020B0604030504040204" pitchFamily="34" charset="0"/>
                        </a:defRPr>
                      </a:lvl5pPr>
                      <a:lvl6pPr fontAlgn="base">
                        <a:spcBef>
                          <a:spcPct val="20000"/>
                        </a:spcBef>
                        <a:spcAft>
                          <a:spcPct val="0"/>
                        </a:spcAft>
                        <a:buClr>
                          <a:schemeClr val="tx1"/>
                        </a:buClr>
                        <a:defRPr>
                          <a:solidFill>
                            <a:schemeClr val="tx1"/>
                          </a:solidFill>
                          <a:latin typeface="Tahoma" panose="020B0604030504040204" pitchFamily="34" charset="0"/>
                        </a:defRPr>
                      </a:lvl6pPr>
                      <a:lvl7pPr fontAlgn="base">
                        <a:spcBef>
                          <a:spcPct val="20000"/>
                        </a:spcBef>
                        <a:spcAft>
                          <a:spcPct val="0"/>
                        </a:spcAft>
                        <a:buClr>
                          <a:schemeClr val="tx1"/>
                        </a:buClr>
                        <a:defRPr>
                          <a:solidFill>
                            <a:schemeClr val="tx1"/>
                          </a:solidFill>
                          <a:latin typeface="Tahoma" panose="020B0604030504040204" pitchFamily="34" charset="0"/>
                        </a:defRPr>
                      </a:lvl7pPr>
                      <a:lvl8pPr fontAlgn="base">
                        <a:spcBef>
                          <a:spcPct val="20000"/>
                        </a:spcBef>
                        <a:spcAft>
                          <a:spcPct val="0"/>
                        </a:spcAft>
                        <a:buClr>
                          <a:schemeClr val="tx1"/>
                        </a:buClr>
                        <a:defRPr>
                          <a:solidFill>
                            <a:schemeClr val="tx1"/>
                          </a:solidFill>
                          <a:latin typeface="Tahoma" panose="020B0604030504040204" pitchFamily="34" charset="0"/>
                        </a:defRPr>
                      </a:lvl8pPr>
                      <a:lvl9pPr fontAlgn="base">
                        <a:spcBef>
                          <a:spcPct val="20000"/>
                        </a:spcBef>
                        <a:spcAft>
                          <a:spcPct val="0"/>
                        </a:spcAft>
                        <a:buClr>
                          <a:schemeClr val="tx1"/>
                        </a:buClr>
                        <a:defRPr>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
                          <a:schemeClr val="tx1"/>
                        </a:buClr>
                        <a:buSzTx/>
                        <a:buFontTx/>
                        <a:buNone/>
                        <a:tabLst/>
                      </a:pPr>
                      <a:r>
                        <a:rPr kumimoji="0" lang="en-US" altLang="en-US" sz="2400" b="1" i="1" u="none" strike="noStrike" cap="none" normalizeH="0" baseline="0">
                          <a:ln>
                            <a:noFill/>
                          </a:ln>
                          <a:solidFill>
                            <a:schemeClr val="hlink"/>
                          </a:solidFill>
                          <a:effectLst/>
                          <a:latin typeface="Tahoma" panose="020B0604030504040204" pitchFamily="34" charset="0"/>
                        </a:rPr>
                        <a:t>w</a:t>
                      </a:r>
                      <a:r>
                        <a:rPr kumimoji="0" lang="en-US" altLang="en-US" sz="2400" b="0" i="1" u="none" strike="noStrike" cap="none" normalizeH="0" baseline="0">
                          <a:ln>
                            <a:noFill/>
                          </a:ln>
                          <a:solidFill>
                            <a:schemeClr val="hlink"/>
                          </a:solidFill>
                          <a:effectLst/>
                          <a:latin typeface="Tahoma" panose="020B0604030504040204" pitchFamily="34" charset="0"/>
                        </a:rPr>
                        <a:t> . </a:t>
                      </a:r>
                      <a:r>
                        <a:rPr kumimoji="0" lang="en-US" altLang="en-US" sz="2400" b="1" i="1" u="none" strike="noStrike" cap="none" normalizeH="0" baseline="0">
                          <a:ln>
                            <a:noFill/>
                          </a:ln>
                          <a:solidFill>
                            <a:schemeClr val="hlink"/>
                          </a:solidFill>
                          <a:effectLst/>
                          <a:latin typeface="Tahoma" panose="020B0604030504040204" pitchFamily="34" charset="0"/>
                        </a:rPr>
                        <a:t>x</a:t>
                      </a:r>
                      <a:r>
                        <a:rPr kumimoji="0" lang="en-US" altLang="en-US" sz="2400" b="0" i="1" u="none" strike="noStrike" cap="none" normalizeH="0" baseline="0">
                          <a:ln>
                            <a:noFill/>
                          </a:ln>
                          <a:solidFill>
                            <a:schemeClr val="hlink"/>
                          </a:solidFill>
                          <a:effectLst/>
                          <a:latin typeface="Tahoma" panose="020B0604030504040204" pitchFamily="34" charset="0"/>
                        </a:rPr>
                        <a:t> + b &gt;= 1</a:t>
                      </a:r>
                    </a:p>
                  </a:txBody>
                  <a:tcPr marT="45705" marB="45705"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558617">
                <a:tc>
                  <a:txBody>
                    <a:bodyPr/>
                    <a:lstStyle>
                      <a:lvl1pPr>
                        <a:spcBef>
                          <a:spcPct val="20000"/>
                        </a:spcBef>
                        <a:defRPr sz="2400">
                          <a:solidFill>
                            <a:schemeClr val="tx1"/>
                          </a:solidFill>
                          <a:latin typeface="Tahoma" panose="020B0604030504040204" pitchFamily="34" charset="0"/>
                        </a:defRPr>
                      </a:lvl1pPr>
                      <a:lvl2pPr>
                        <a:spcBef>
                          <a:spcPct val="20000"/>
                        </a:spcBef>
                        <a:defRPr sz="2400">
                          <a:solidFill>
                            <a:schemeClr val="tx1"/>
                          </a:solidFill>
                          <a:latin typeface="Tahoma" panose="020B0604030504040204" pitchFamily="34" charset="0"/>
                        </a:defRPr>
                      </a:lvl2pPr>
                      <a:lvl3pPr>
                        <a:spcBef>
                          <a:spcPct val="20000"/>
                        </a:spcBef>
                        <a:defRPr sz="2000">
                          <a:solidFill>
                            <a:schemeClr val="tx1"/>
                          </a:solidFill>
                          <a:latin typeface="Tahoma" panose="020B0604030504040204" pitchFamily="34" charset="0"/>
                        </a:defRPr>
                      </a:lvl3pPr>
                      <a:lvl4pPr>
                        <a:spcBef>
                          <a:spcPct val="20000"/>
                        </a:spcBef>
                        <a:defRPr>
                          <a:solidFill>
                            <a:schemeClr val="tx1"/>
                          </a:solidFill>
                          <a:latin typeface="Tahoma" panose="020B0604030504040204" pitchFamily="34" charset="0"/>
                        </a:defRPr>
                      </a:lvl4pPr>
                      <a:lvl5pPr>
                        <a:spcBef>
                          <a:spcPct val="20000"/>
                        </a:spcBef>
                        <a:defRPr>
                          <a:solidFill>
                            <a:schemeClr val="tx1"/>
                          </a:solidFill>
                          <a:latin typeface="Tahoma" panose="020B0604030504040204" pitchFamily="34" charset="0"/>
                        </a:defRPr>
                      </a:lvl5pPr>
                      <a:lvl6pPr fontAlgn="base">
                        <a:spcBef>
                          <a:spcPct val="20000"/>
                        </a:spcBef>
                        <a:spcAft>
                          <a:spcPct val="0"/>
                        </a:spcAft>
                        <a:buClr>
                          <a:schemeClr val="tx1"/>
                        </a:buClr>
                        <a:defRPr>
                          <a:solidFill>
                            <a:schemeClr val="tx1"/>
                          </a:solidFill>
                          <a:latin typeface="Tahoma" panose="020B0604030504040204" pitchFamily="34" charset="0"/>
                        </a:defRPr>
                      </a:lvl6pPr>
                      <a:lvl7pPr fontAlgn="base">
                        <a:spcBef>
                          <a:spcPct val="20000"/>
                        </a:spcBef>
                        <a:spcAft>
                          <a:spcPct val="0"/>
                        </a:spcAft>
                        <a:buClr>
                          <a:schemeClr val="tx1"/>
                        </a:buClr>
                        <a:defRPr>
                          <a:solidFill>
                            <a:schemeClr val="tx1"/>
                          </a:solidFill>
                          <a:latin typeface="Tahoma" panose="020B0604030504040204" pitchFamily="34" charset="0"/>
                        </a:defRPr>
                      </a:lvl7pPr>
                      <a:lvl8pPr fontAlgn="base">
                        <a:spcBef>
                          <a:spcPct val="20000"/>
                        </a:spcBef>
                        <a:spcAft>
                          <a:spcPct val="0"/>
                        </a:spcAft>
                        <a:buClr>
                          <a:schemeClr val="tx1"/>
                        </a:buClr>
                        <a:defRPr>
                          <a:solidFill>
                            <a:schemeClr val="tx1"/>
                          </a:solidFill>
                          <a:latin typeface="Tahoma" panose="020B0604030504040204" pitchFamily="34" charset="0"/>
                        </a:defRPr>
                      </a:lvl8pPr>
                      <a:lvl9pPr fontAlgn="base">
                        <a:spcBef>
                          <a:spcPct val="20000"/>
                        </a:spcBef>
                        <a:spcAft>
                          <a:spcPct val="0"/>
                        </a:spcAft>
                        <a:buClr>
                          <a:schemeClr val="tx1"/>
                        </a:buClr>
                        <a:defRPr>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
                          <a:schemeClr val="tx1"/>
                        </a:buClr>
                        <a:buSzTx/>
                        <a:buFontTx/>
                        <a:buNone/>
                        <a:tabLst/>
                      </a:pPr>
                      <a:endParaRPr kumimoji="0" lang="en-US" altLang="en-US" sz="2400" b="0" i="0" u="none" strike="noStrike" cap="none" normalizeH="0" baseline="0">
                        <a:ln>
                          <a:noFill/>
                        </a:ln>
                        <a:solidFill>
                          <a:schemeClr val="tx1"/>
                        </a:solidFill>
                        <a:effectLst/>
                        <a:latin typeface="Tahoma" panose="020B0604030504040204" pitchFamily="34" charset="0"/>
                      </a:endParaRPr>
                    </a:p>
                  </a:txBody>
                  <a:tcPr marT="45705" marB="45705" horzOverflow="overflow">
                    <a:lnL cap="flat">
                      <a:noFill/>
                    </a:lnL>
                    <a:lnR>
                      <a:noFill/>
                    </a:lnR>
                    <a:lnT>
                      <a:noFill/>
                    </a:lnT>
                    <a:lnB>
                      <a:noFill/>
                    </a:lnB>
                    <a:lnTlToBr>
                      <a:noFill/>
                    </a:lnTlToBr>
                    <a:lnBlToTr>
                      <a:noFill/>
                    </a:lnBlToTr>
                    <a:noFill/>
                  </a:tcPr>
                </a:tc>
                <a:tc>
                  <a:txBody>
                    <a:bodyPr/>
                    <a:lstStyle>
                      <a:lvl1pPr>
                        <a:spcBef>
                          <a:spcPct val="20000"/>
                        </a:spcBef>
                        <a:defRPr sz="2400">
                          <a:solidFill>
                            <a:schemeClr val="tx1"/>
                          </a:solidFill>
                          <a:latin typeface="Tahoma" panose="020B0604030504040204" pitchFamily="34" charset="0"/>
                        </a:defRPr>
                      </a:lvl1pPr>
                      <a:lvl2pPr>
                        <a:spcBef>
                          <a:spcPct val="20000"/>
                        </a:spcBef>
                        <a:defRPr sz="2400">
                          <a:solidFill>
                            <a:schemeClr val="tx1"/>
                          </a:solidFill>
                          <a:latin typeface="Tahoma" panose="020B0604030504040204" pitchFamily="34" charset="0"/>
                        </a:defRPr>
                      </a:lvl2pPr>
                      <a:lvl3pPr>
                        <a:spcBef>
                          <a:spcPct val="20000"/>
                        </a:spcBef>
                        <a:defRPr sz="2000">
                          <a:solidFill>
                            <a:schemeClr val="tx1"/>
                          </a:solidFill>
                          <a:latin typeface="Tahoma" panose="020B0604030504040204" pitchFamily="34" charset="0"/>
                        </a:defRPr>
                      </a:lvl3pPr>
                      <a:lvl4pPr>
                        <a:spcBef>
                          <a:spcPct val="20000"/>
                        </a:spcBef>
                        <a:defRPr>
                          <a:solidFill>
                            <a:schemeClr val="tx1"/>
                          </a:solidFill>
                          <a:latin typeface="Tahoma" panose="020B0604030504040204" pitchFamily="34" charset="0"/>
                        </a:defRPr>
                      </a:lvl4pPr>
                      <a:lvl5pPr>
                        <a:spcBef>
                          <a:spcPct val="20000"/>
                        </a:spcBef>
                        <a:defRPr>
                          <a:solidFill>
                            <a:schemeClr val="tx1"/>
                          </a:solidFill>
                          <a:latin typeface="Tahoma" panose="020B0604030504040204" pitchFamily="34" charset="0"/>
                        </a:defRPr>
                      </a:lvl5pPr>
                      <a:lvl6pPr fontAlgn="base">
                        <a:spcBef>
                          <a:spcPct val="20000"/>
                        </a:spcBef>
                        <a:spcAft>
                          <a:spcPct val="0"/>
                        </a:spcAft>
                        <a:buClr>
                          <a:schemeClr val="tx1"/>
                        </a:buClr>
                        <a:defRPr>
                          <a:solidFill>
                            <a:schemeClr val="tx1"/>
                          </a:solidFill>
                          <a:latin typeface="Tahoma" panose="020B0604030504040204" pitchFamily="34" charset="0"/>
                        </a:defRPr>
                      </a:lvl6pPr>
                      <a:lvl7pPr fontAlgn="base">
                        <a:spcBef>
                          <a:spcPct val="20000"/>
                        </a:spcBef>
                        <a:spcAft>
                          <a:spcPct val="0"/>
                        </a:spcAft>
                        <a:buClr>
                          <a:schemeClr val="tx1"/>
                        </a:buClr>
                        <a:defRPr>
                          <a:solidFill>
                            <a:schemeClr val="tx1"/>
                          </a:solidFill>
                          <a:latin typeface="Tahoma" panose="020B0604030504040204" pitchFamily="34" charset="0"/>
                        </a:defRPr>
                      </a:lvl7pPr>
                      <a:lvl8pPr fontAlgn="base">
                        <a:spcBef>
                          <a:spcPct val="20000"/>
                        </a:spcBef>
                        <a:spcAft>
                          <a:spcPct val="0"/>
                        </a:spcAft>
                        <a:buClr>
                          <a:schemeClr val="tx1"/>
                        </a:buClr>
                        <a:defRPr>
                          <a:solidFill>
                            <a:schemeClr val="tx1"/>
                          </a:solidFill>
                          <a:latin typeface="Tahoma" panose="020B0604030504040204" pitchFamily="34" charset="0"/>
                        </a:defRPr>
                      </a:lvl8pPr>
                      <a:lvl9pPr fontAlgn="base">
                        <a:spcBef>
                          <a:spcPct val="20000"/>
                        </a:spcBef>
                        <a:spcAft>
                          <a:spcPct val="0"/>
                        </a:spcAft>
                        <a:buClr>
                          <a:schemeClr val="tx1"/>
                        </a:buClr>
                        <a:defRPr>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
                          <a:schemeClr val="tx1"/>
                        </a:buClr>
                        <a:buSzTx/>
                        <a:buFontTx/>
                        <a:buNone/>
                        <a:tabLst/>
                      </a:pPr>
                      <a:r>
                        <a:rPr kumimoji="0" lang="en-US" altLang="en-US" sz="2400" b="0" i="0" u="none" strike="noStrike" cap="none" normalizeH="0" baseline="0">
                          <a:ln>
                            <a:noFill/>
                          </a:ln>
                          <a:solidFill>
                            <a:schemeClr val="folHlink"/>
                          </a:solidFill>
                          <a:effectLst/>
                          <a:latin typeface="Tahoma" panose="020B0604030504040204" pitchFamily="34" charset="0"/>
                        </a:rPr>
                        <a:t>-1</a:t>
                      </a:r>
                    </a:p>
                  </a:txBody>
                  <a:tcPr marT="45705" marB="45705" horzOverflow="overflow">
                    <a:lnL>
                      <a:noFill/>
                    </a:lnL>
                    <a:lnR>
                      <a:noFill/>
                    </a:lnR>
                    <a:lnT>
                      <a:noFill/>
                    </a:lnT>
                    <a:lnB>
                      <a:noFill/>
                    </a:lnB>
                    <a:lnTlToBr>
                      <a:noFill/>
                    </a:lnTlToBr>
                    <a:lnBlToTr>
                      <a:noFill/>
                    </a:lnBlToTr>
                    <a:noFill/>
                  </a:tcPr>
                </a:tc>
                <a:tc>
                  <a:txBody>
                    <a:bodyPr/>
                    <a:lstStyle>
                      <a:lvl1pPr>
                        <a:spcBef>
                          <a:spcPct val="20000"/>
                        </a:spcBef>
                        <a:defRPr sz="2400">
                          <a:solidFill>
                            <a:schemeClr val="tx1"/>
                          </a:solidFill>
                          <a:latin typeface="Tahoma" panose="020B0604030504040204" pitchFamily="34" charset="0"/>
                        </a:defRPr>
                      </a:lvl1pPr>
                      <a:lvl2pPr>
                        <a:spcBef>
                          <a:spcPct val="20000"/>
                        </a:spcBef>
                        <a:defRPr sz="2400">
                          <a:solidFill>
                            <a:schemeClr val="tx1"/>
                          </a:solidFill>
                          <a:latin typeface="Tahoma" panose="020B0604030504040204" pitchFamily="34" charset="0"/>
                        </a:defRPr>
                      </a:lvl2pPr>
                      <a:lvl3pPr>
                        <a:spcBef>
                          <a:spcPct val="20000"/>
                        </a:spcBef>
                        <a:defRPr sz="2000">
                          <a:solidFill>
                            <a:schemeClr val="tx1"/>
                          </a:solidFill>
                          <a:latin typeface="Tahoma" panose="020B0604030504040204" pitchFamily="34" charset="0"/>
                        </a:defRPr>
                      </a:lvl3pPr>
                      <a:lvl4pPr>
                        <a:spcBef>
                          <a:spcPct val="20000"/>
                        </a:spcBef>
                        <a:defRPr>
                          <a:solidFill>
                            <a:schemeClr val="tx1"/>
                          </a:solidFill>
                          <a:latin typeface="Tahoma" panose="020B0604030504040204" pitchFamily="34" charset="0"/>
                        </a:defRPr>
                      </a:lvl4pPr>
                      <a:lvl5pPr>
                        <a:spcBef>
                          <a:spcPct val="20000"/>
                        </a:spcBef>
                        <a:defRPr>
                          <a:solidFill>
                            <a:schemeClr val="tx1"/>
                          </a:solidFill>
                          <a:latin typeface="Tahoma" panose="020B0604030504040204" pitchFamily="34" charset="0"/>
                        </a:defRPr>
                      </a:lvl5pPr>
                      <a:lvl6pPr fontAlgn="base">
                        <a:spcBef>
                          <a:spcPct val="20000"/>
                        </a:spcBef>
                        <a:spcAft>
                          <a:spcPct val="0"/>
                        </a:spcAft>
                        <a:buClr>
                          <a:schemeClr val="tx1"/>
                        </a:buClr>
                        <a:defRPr>
                          <a:solidFill>
                            <a:schemeClr val="tx1"/>
                          </a:solidFill>
                          <a:latin typeface="Tahoma" panose="020B0604030504040204" pitchFamily="34" charset="0"/>
                        </a:defRPr>
                      </a:lvl6pPr>
                      <a:lvl7pPr fontAlgn="base">
                        <a:spcBef>
                          <a:spcPct val="20000"/>
                        </a:spcBef>
                        <a:spcAft>
                          <a:spcPct val="0"/>
                        </a:spcAft>
                        <a:buClr>
                          <a:schemeClr val="tx1"/>
                        </a:buClr>
                        <a:defRPr>
                          <a:solidFill>
                            <a:schemeClr val="tx1"/>
                          </a:solidFill>
                          <a:latin typeface="Tahoma" panose="020B0604030504040204" pitchFamily="34" charset="0"/>
                        </a:defRPr>
                      </a:lvl7pPr>
                      <a:lvl8pPr fontAlgn="base">
                        <a:spcBef>
                          <a:spcPct val="20000"/>
                        </a:spcBef>
                        <a:spcAft>
                          <a:spcPct val="0"/>
                        </a:spcAft>
                        <a:buClr>
                          <a:schemeClr val="tx1"/>
                        </a:buClr>
                        <a:defRPr>
                          <a:solidFill>
                            <a:schemeClr val="tx1"/>
                          </a:solidFill>
                          <a:latin typeface="Tahoma" panose="020B0604030504040204" pitchFamily="34" charset="0"/>
                        </a:defRPr>
                      </a:lvl8pPr>
                      <a:lvl9pPr fontAlgn="base">
                        <a:spcBef>
                          <a:spcPct val="20000"/>
                        </a:spcBef>
                        <a:spcAft>
                          <a:spcPct val="0"/>
                        </a:spcAft>
                        <a:buClr>
                          <a:schemeClr val="tx1"/>
                        </a:buClr>
                        <a:defRPr>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
                          <a:schemeClr val="tx1"/>
                        </a:buClr>
                        <a:buSzTx/>
                        <a:buFontTx/>
                        <a:buNone/>
                        <a:tabLst/>
                      </a:pPr>
                      <a:r>
                        <a:rPr kumimoji="0" lang="en-US" altLang="en-US" sz="2400" b="0" i="0" u="none" strike="noStrike" cap="none" normalizeH="0" baseline="0">
                          <a:ln>
                            <a:noFill/>
                          </a:ln>
                          <a:solidFill>
                            <a:schemeClr val="folHlink"/>
                          </a:solidFill>
                          <a:effectLst/>
                          <a:latin typeface="Tahoma" panose="020B0604030504040204" pitchFamily="34" charset="0"/>
                        </a:rPr>
                        <a:t>if</a:t>
                      </a:r>
                    </a:p>
                  </a:txBody>
                  <a:tcPr marT="45705" marB="45705" horzOverflow="overflow">
                    <a:lnL>
                      <a:noFill/>
                    </a:lnL>
                    <a:lnR>
                      <a:noFill/>
                    </a:lnR>
                    <a:lnT>
                      <a:noFill/>
                    </a:lnT>
                    <a:lnB>
                      <a:noFill/>
                    </a:lnB>
                    <a:lnTlToBr>
                      <a:noFill/>
                    </a:lnTlToBr>
                    <a:lnBlToTr>
                      <a:noFill/>
                    </a:lnBlToTr>
                    <a:noFill/>
                  </a:tcPr>
                </a:tc>
                <a:tc>
                  <a:txBody>
                    <a:bodyPr/>
                    <a:lstStyle>
                      <a:lvl1pPr>
                        <a:spcBef>
                          <a:spcPct val="20000"/>
                        </a:spcBef>
                        <a:defRPr sz="2400">
                          <a:solidFill>
                            <a:schemeClr val="tx1"/>
                          </a:solidFill>
                          <a:latin typeface="Tahoma" panose="020B0604030504040204" pitchFamily="34" charset="0"/>
                        </a:defRPr>
                      </a:lvl1pPr>
                      <a:lvl2pPr>
                        <a:spcBef>
                          <a:spcPct val="20000"/>
                        </a:spcBef>
                        <a:defRPr sz="2400">
                          <a:solidFill>
                            <a:schemeClr val="tx1"/>
                          </a:solidFill>
                          <a:latin typeface="Tahoma" panose="020B0604030504040204" pitchFamily="34" charset="0"/>
                        </a:defRPr>
                      </a:lvl2pPr>
                      <a:lvl3pPr>
                        <a:spcBef>
                          <a:spcPct val="20000"/>
                        </a:spcBef>
                        <a:defRPr sz="2000">
                          <a:solidFill>
                            <a:schemeClr val="tx1"/>
                          </a:solidFill>
                          <a:latin typeface="Tahoma" panose="020B0604030504040204" pitchFamily="34" charset="0"/>
                        </a:defRPr>
                      </a:lvl3pPr>
                      <a:lvl4pPr>
                        <a:spcBef>
                          <a:spcPct val="20000"/>
                        </a:spcBef>
                        <a:defRPr>
                          <a:solidFill>
                            <a:schemeClr val="tx1"/>
                          </a:solidFill>
                          <a:latin typeface="Tahoma" panose="020B0604030504040204" pitchFamily="34" charset="0"/>
                        </a:defRPr>
                      </a:lvl4pPr>
                      <a:lvl5pPr>
                        <a:spcBef>
                          <a:spcPct val="20000"/>
                        </a:spcBef>
                        <a:defRPr>
                          <a:solidFill>
                            <a:schemeClr val="tx1"/>
                          </a:solidFill>
                          <a:latin typeface="Tahoma" panose="020B0604030504040204" pitchFamily="34" charset="0"/>
                        </a:defRPr>
                      </a:lvl5pPr>
                      <a:lvl6pPr fontAlgn="base">
                        <a:spcBef>
                          <a:spcPct val="20000"/>
                        </a:spcBef>
                        <a:spcAft>
                          <a:spcPct val="0"/>
                        </a:spcAft>
                        <a:buClr>
                          <a:schemeClr val="tx1"/>
                        </a:buClr>
                        <a:defRPr>
                          <a:solidFill>
                            <a:schemeClr val="tx1"/>
                          </a:solidFill>
                          <a:latin typeface="Tahoma" panose="020B0604030504040204" pitchFamily="34" charset="0"/>
                        </a:defRPr>
                      </a:lvl6pPr>
                      <a:lvl7pPr fontAlgn="base">
                        <a:spcBef>
                          <a:spcPct val="20000"/>
                        </a:spcBef>
                        <a:spcAft>
                          <a:spcPct val="0"/>
                        </a:spcAft>
                        <a:buClr>
                          <a:schemeClr val="tx1"/>
                        </a:buClr>
                        <a:defRPr>
                          <a:solidFill>
                            <a:schemeClr val="tx1"/>
                          </a:solidFill>
                          <a:latin typeface="Tahoma" panose="020B0604030504040204" pitchFamily="34" charset="0"/>
                        </a:defRPr>
                      </a:lvl7pPr>
                      <a:lvl8pPr fontAlgn="base">
                        <a:spcBef>
                          <a:spcPct val="20000"/>
                        </a:spcBef>
                        <a:spcAft>
                          <a:spcPct val="0"/>
                        </a:spcAft>
                        <a:buClr>
                          <a:schemeClr val="tx1"/>
                        </a:buClr>
                        <a:defRPr>
                          <a:solidFill>
                            <a:schemeClr val="tx1"/>
                          </a:solidFill>
                          <a:latin typeface="Tahoma" panose="020B0604030504040204" pitchFamily="34" charset="0"/>
                        </a:defRPr>
                      </a:lvl8pPr>
                      <a:lvl9pPr fontAlgn="base">
                        <a:spcBef>
                          <a:spcPct val="20000"/>
                        </a:spcBef>
                        <a:spcAft>
                          <a:spcPct val="0"/>
                        </a:spcAft>
                        <a:buClr>
                          <a:schemeClr val="tx1"/>
                        </a:buClr>
                        <a:defRPr>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
                          <a:schemeClr val="tx1"/>
                        </a:buClr>
                        <a:buSzTx/>
                        <a:buFontTx/>
                        <a:buNone/>
                        <a:tabLst/>
                      </a:pPr>
                      <a:r>
                        <a:rPr kumimoji="0" lang="en-US" altLang="en-US" sz="2400" b="1" i="1" u="none" strike="noStrike" cap="none" normalizeH="0" baseline="0">
                          <a:ln>
                            <a:noFill/>
                          </a:ln>
                          <a:solidFill>
                            <a:schemeClr val="folHlink"/>
                          </a:solidFill>
                          <a:effectLst/>
                          <a:latin typeface="Tahoma" panose="020B0604030504040204" pitchFamily="34" charset="0"/>
                        </a:rPr>
                        <a:t>w</a:t>
                      </a:r>
                      <a:r>
                        <a:rPr kumimoji="0" lang="en-US" altLang="en-US" sz="2400" b="0" i="1" u="none" strike="noStrike" cap="none" normalizeH="0" baseline="0">
                          <a:ln>
                            <a:noFill/>
                          </a:ln>
                          <a:solidFill>
                            <a:schemeClr val="folHlink"/>
                          </a:solidFill>
                          <a:effectLst/>
                          <a:latin typeface="Tahoma" panose="020B0604030504040204" pitchFamily="34" charset="0"/>
                        </a:rPr>
                        <a:t> . </a:t>
                      </a:r>
                      <a:r>
                        <a:rPr kumimoji="0" lang="en-US" altLang="en-US" sz="2400" b="1" i="1" u="none" strike="noStrike" cap="none" normalizeH="0" baseline="0">
                          <a:ln>
                            <a:noFill/>
                          </a:ln>
                          <a:solidFill>
                            <a:schemeClr val="folHlink"/>
                          </a:solidFill>
                          <a:effectLst/>
                          <a:latin typeface="Tahoma" panose="020B0604030504040204" pitchFamily="34" charset="0"/>
                        </a:rPr>
                        <a:t>x</a:t>
                      </a:r>
                      <a:r>
                        <a:rPr kumimoji="0" lang="en-US" altLang="en-US" sz="2400" b="0" i="1" u="none" strike="noStrike" cap="none" normalizeH="0" baseline="0">
                          <a:ln>
                            <a:noFill/>
                          </a:ln>
                          <a:solidFill>
                            <a:schemeClr val="folHlink"/>
                          </a:solidFill>
                          <a:effectLst/>
                          <a:latin typeface="Tahoma" panose="020B0604030504040204" pitchFamily="34" charset="0"/>
                        </a:rPr>
                        <a:t> + b &lt;= -1</a:t>
                      </a:r>
                    </a:p>
                  </a:txBody>
                  <a:tcPr marT="45705" marB="45705"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1"/>
                  </a:ext>
                </a:extLst>
              </a:tr>
              <a:tr h="822691">
                <a:tc>
                  <a:txBody>
                    <a:bodyPr/>
                    <a:lstStyle>
                      <a:lvl1pPr>
                        <a:spcBef>
                          <a:spcPct val="20000"/>
                        </a:spcBef>
                        <a:defRPr sz="2400">
                          <a:solidFill>
                            <a:schemeClr val="tx1"/>
                          </a:solidFill>
                          <a:latin typeface="Tahoma" panose="020B0604030504040204" pitchFamily="34" charset="0"/>
                        </a:defRPr>
                      </a:lvl1pPr>
                      <a:lvl2pPr>
                        <a:spcBef>
                          <a:spcPct val="20000"/>
                        </a:spcBef>
                        <a:defRPr sz="2400">
                          <a:solidFill>
                            <a:schemeClr val="tx1"/>
                          </a:solidFill>
                          <a:latin typeface="Tahoma" panose="020B0604030504040204" pitchFamily="34" charset="0"/>
                        </a:defRPr>
                      </a:lvl2pPr>
                      <a:lvl3pPr>
                        <a:spcBef>
                          <a:spcPct val="20000"/>
                        </a:spcBef>
                        <a:defRPr sz="2000">
                          <a:solidFill>
                            <a:schemeClr val="tx1"/>
                          </a:solidFill>
                          <a:latin typeface="Tahoma" panose="020B0604030504040204" pitchFamily="34" charset="0"/>
                        </a:defRPr>
                      </a:lvl3pPr>
                      <a:lvl4pPr>
                        <a:spcBef>
                          <a:spcPct val="20000"/>
                        </a:spcBef>
                        <a:defRPr>
                          <a:solidFill>
                            <a:schemeClr val="tx1"/>
                          </a:solidFill>
                          <a:latin typeface="Tahoma" panose="020B0604030504040204" pitchFamily="34" charset="0"/>
                        </a:defRPr>
                      </a:lvl4pPr>
                      <a:lvl5pPr>
                        <a:spcBef>
                          <a:spcPct val="20000"/>
                        </a:spcBef>
                        <a:defRPr>
                          <a:solidFill>
                            <a:schemeClr val="tx1"/>
                          </a:solidFill>
                          <a:latin typeface="Tahoma" panose="020B0604030504040204" pitchFamily="34" charset="0"/>
                        </a:defRPr>
                      </a:lvl5pPr>
                      <a:lvl6pPr fontAlgn="base">
                        <a:spcBef>
                          <a:spcPct val="20000"/>
                        </a:spcBef>
                        <a:spcAft>
                          <a:spcPct val="0"/>
                        </a:spcAft>
                        <a:buClr>
                          <a:schemeClr val="tx1"/>
                        </a:buClr>
                        <a:defRPr>
                          <a:solidFill>
                            <a:schemeClr val="tx1"/>
                          </a:solidFill>
                          <a:latin typeface="Tahoma" panose="020B0604030504040204" pitchFamily="34" charset="0"/>
                        </a:defRPr>
                      </a:lvl6pPr>
                      <a:lvl7pPr fontAlgn="base">
                        <a:spcBef>
                          <a:spcPct val="20000"/>
                        </a:spcBef>
                        <a:spcAft>
                          <a:spcPct val="0"/>
                        </a:spcAft>
                        <a:buClr>
                          <a:schemeClr val="tx1"/>
                        </a:buClr>
                        <a:defRPr>
                          <a:solidFill>
                            <a:schemeClr val="tx1"/>
                          </a:solidFill>
                          <a:latin typeface="Tahoma" panose="020B0604030504040204" pitchFamily="34" charset="0"/>
                        </a:defRPr>
                      </a:lvl7pPr>
                      <a:lvl8pPr fontAlgn="base">
                        <a:spcBef>
                          <a:spcPct val="20000"/>
                        </a:spcBef>
                        <a:spcAft>
                          <a:spcPct val="0"/>
                        </a:spcAft>
                        <a:buClr>
                          <a:schemeClr val="tx1"/>
                        </a:buClr>
                        <a:defRPr>
                          <a:solidFill>
                            <a:schemeClr val="tx1"/>
                          </a:solidFill>
                          <a:latin typeface="Tahoma" panose="020B0604030504040204" pitchFamily="34" charset="0"/>
                        </a:defRPr>
                      </a:lvl8pPr>
                      <a:lvl9pPr fontAlgn="base">
                        <a:spcBef>
                          <a:spcPct val="20000"/>
                        </a:spcBef>
                        <a:spcAft>
                          <a:spcPct val="0"/>
                        </a:spcAft>
                        <a:buClr>
                          <a:schemeClr val="tx1"/>
                        </a:buClr>
                        <a:defRPr>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
                          <a:schemeClr val="tx1"/>
                        </a:buClr>
                        <a:buSzTx/>
                        <a:buFontTx/>
                        <a:buNone/>
                        <a:tabLst/>
                      </a:pPr>
                      <a:endParaRPr kumimoji="0" lang="en-US" altLang="en-US" sz="2400" b="0" i="0" u="none" strike="noStrike" cap="none" normalizeH="0" baseline="0">
                        <a:ln>
                          <a:noFill/>
                        </a:ln>
                        <a:solidFill>
                          <a:schemeClr val="tx1"/>
                        </a:solidFill>
                        <a:effectLst/>
                        <a:latin typeface="Tahoma" panose="020B0604030504040204" pitchFamily="34" charset="0"/>
                      </a:endParaRPr>
                    </a:p>
                  </a:txBody>
                  <a:tcPr marT="45705" marB="45705" horzOverflow="overflow">
                    <a:lnL cap="flat">
                      <a:noFill/>
                    </a:lnL>
                    <a:lnR>
                      <a:noFill/>
                    </a:lnR>
                    <a:lnT>
                      <a:noFill/>
                    </a:lnT>
                    <a:lnB cap="flat">
                      <a:noFill/>
                    </a:lnB>
                    <a:lnTlToBr>
                      <a:noFill/>
                    </a:lnTlToBr>
                    <a:lnBlToTr>
                      <a:noFill/>
                    </a:lnBlToTr>
                    <a:noFill/>
                  </a:tcPr>
                </a:tc>
                <a:tc>
                  <a:txBody>
                    <a:bodyPr/>
                    <a:lstStyle>
                      <a:lvl1pPr>
                        <a:spcBef>
                          <a:spcPct val="20000"/>
                        </a:spcBef>
                        <a:defRPr sz="2400">
                          <a:solidFill>
                            <a:schemeClr val="tx1"/>
                          </a:solidFill>
                          <a:latin typeface="Tahoma" panose="020B0604030504040204" pitchFamily="34" charset="0"/>
                        </a:defRPr>
                      </a:lvl1pPr>
                      <a:lvl2pPr>
                        <a:spcBef>
                          <a:spcPct val="20000"/>
                        </a:spcBef>
                        <a:defRPr sz="2400">
                          <a:solidFill>
                            <a:schemeClr val="tx1"/>
                          </a:solidFill>
                          <a:latin typeface="Tahoma" panose="020B0604030504040204" pitchFamily="34" charset="0"/>
                        </a:defRPr>
                      </a:lvl2pPr>
                      <a:lvl3pPr>
                        <a:spcBef>
                          <a:spcPct val="20000"/>
                        </a:spcBef>
                        <a:defRPr sz="2000">
                          <a:solidFill>
                            <a:schemeClr val="tx1"/>
                          </a:solidFill>
                          <a:latin typeface="Tahoma" panose="020B0604030504040204" pitchFamily="34" charset="0"/>
                        </a:defRPr>
                      </a:lvl3pPr>
                      <a:lvl4pPr>
                        <a:spcBef>
                          <a:spcPct val="20000"/>
                        </a:spcBef>
                        <a:defRPr>
                          <a:solidFill>
                            <a:schemeClr val="tx1"/>
                          </a:solidFill>
                          <a:latin typeface="Tahoma" panose="020B0604030504040204" pitchFamily="34" charset="0"/>
                        </a:defRPr>
                      </a:lvl4pPr>
                      <a:lvl5pPr>
                        <a:spcBef>
                          <a:spcPct val="20000"/>
                        </a:spcBef>
                        <a:defRPr>
                          <a:solidFill>
                            <a:schemeClr val="tx1"/>
                          </a:solidFill>
                          <a:latin typeface="Tahoma" panose="020B0604030504040204" pitchFamily="34" charset="0"/>
                        </a:defRPr>
                      </a:lvl5pPr>
                      <a:lvl6pPr fontAlgn="base">
                        <a:spcBef>
                          <a:spcPct val="20000"/>
                        </a:spcBef>
                        <a:spcAft>
                          <a:spcPct val="0"/>
                        </a:spcAft>
                        <a:buClr>
                          <a:schemeClr val="tx1"/>
                        </a:buClr>
                        <a:defRPr>
                          <a:solidFill>
                            <a:schemeClr val="tx1"/>
                          </a:solidFill>
                          <a:latin typeface="Tahoma" panose="020B0604030504040204" pitchFamily="34" charset="0"/>
                        </a:defRPr>
                      </a:lvl6pPr>
                      <a:lvl7pPr fontAlgn="base">
                        <a:spcBef>
                          <a:spcPct val="20000"/>
                        </a:spcBef>
                        <a:spcAft>
                          <a:spcPct val="0"/>
                        </a:spcAft>
                        <a:buClr>
                          <a:schemeClr val="tx1"/>
                        </a:buClr>
                        <a:defRPr>
                          <a:solidFill>
                            <a:schemeClr val="tx1"/>
                          </a:solidFill>
                          <a:latin typeface="Tahoma" panose="020B0604030504040204" pitchFamily="34" charset="0"/>
                        </a:defRPr>
                      </a:lvl7pPr>
                      <a:lvl8pPr fontAlgn="base">
                        <a:spcBef>
                          <a:spcPct val="20000"/>
                        </a:spcBef>
                        <a:spcAft>
                          <a:spcPct val="0"/>
                        </a:spcAft>
                        <a:buClr>
                          <a:schemeClr val="tx1"/>
                        </a:buClr>
                        <a:defRPr>
                          <a:solidFill>
                            <a:schemeClr val="tx1"/>
                          </a:solidFill>
                          <a:latin typeface="Tahoma" panose="020B0604030504040204" pitchFamily="34" charset="0"/>
                        </a:defRPr>
                      </a:lvl8pPr>
                      <a:lvl9pPr fontAlgn="base">
                        <a:spcBef>
                          <a:spcPct val="20000"/>
                        </a:spcBef>
                        <a:spcAft>
                          <a:spcPct val="0"/>
                        </a:spcAft>
                        <a:buClr>
                          <a:schemeClr val="tx1"/>
                        </a:buClr>
                        <a:defRPr>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
                          <a:schemeClr val="tx1"/>
                        </a:buClr>
                        <a:buSzTx/>
                        <a:buFontTx/>
                        <a:buNone/>
                        <a:tabLst/>
                      </a:pPr>
                      <a:r>
                        <a:rPr kumimoji="0" lang="en-US" altLang="en-US" sz="2400" b="0" i="0" u="none" strike="noStrike" cap="none" normalizeH="0" baseline="0">
                          <a:ln>
                            <a:noFill/>
                          </a:ln>
                          <a:solidFill>
                            <a:schemeClr val="tx1"/>
                          </a:solidFill>
                          <a:effectLst/>
                          <a:latin typeface="Tahoma" panose="020B0604030504040204" pitchFamily="34" charset="0"/>
                        </a:rPr>
                        <a:t>Universe explodes</a:t>
                      </a:r>
                    </a:p>
                  </a:txBody>
                  <a:tcPr marT="45705" marB="45705" horzOverflow="overflow">
                    <a:lnL>
                      <a:noFill/>
                    </a:lnL>
                    <a:lnR>
                      <a:noFill/>
                    </a:lnR>
                    <a:lnT>
                      <a:noFill/>
                    </a:lnT>
                    <a:lnB cap="flat">
                      <a:noFill/>
                    </a:lnB>
                    <a:lnTlToBr>
                      <a:noFill/>
                    </a:lnTlToBr>
                    <a:lnBlToTr>
                      <a:noFill/>
                    </a:lnBlToTr>
                    <a:noFill/>
                  </a:tcPr>
                </a:tc>
                <a:tc>
                  <a:txBody>
                    <a:bodyPr/>
                    <a:lstStyle>
                      <a:lvl1pPr>
                        <a:spcBef>
                          <a:spcPct val="20000"/>
                        </a:spcBef>
                        <a:defRPr sz="2400">
                          <a:solidFill>
                            <a:schemeClr val="tx1"/>
                          </a:solidFill>
                          <a:latin typeface="Tahoma" panose="020B0604030504040204" pitchFamily="34" charset="0"/>
                        </a:defRPr>
                      </a:lvl1pPr>
                      <a:lvl2pPr>
                        <a:spcBef>
                          <a:spcPct val="20000"/>
                        </a:spcBef>
                        <a:defRPr sz="2400">
                          <a:solidFill>
                            <a:schemeClr val="tx1"/>
                          </a:solidFill>
                          <a:latin typeface="Tahoma" panose="020B0604030504040204" pitchFamily="34" charset="0"/>
                        </a:defRPr>
                      </a:lvl2pPr>
                      <a:lvl3pPr>
                        <a:spcBef>
                          <a:spcPct val="20000"/>
                        </a:spcBef>
                        <a:defRPr sz="2000">
                          <a:solidFill>
                            <a:schemeClr val="tx1"/>
                          </a:solidFill>
                          <a:latin typeface="Tahoma" panose="020B0604030504040204" pitchFamily="34" charset="0"/>
                        </a:defRPr>
                      </a:lvl3pPr>
                      <a:lvl4pPr>
                        <a:spcBef>
                          <a:spcPct val="20000"/>
                        </a:spcBef>
                        <a:defRPr>
                          <a:solidFill>
                            <a:schemeClr val="tx1"/>
                          </a:solidFill>
                          <a:latin typeface="Tahoma" panose="020B0604030504040204" pitchFamily="34" charset="0"/>
                        </a:defRPr>
                      </a:lvl4pPr>
                      <a:lvl5pPr>
                        <a:spcBef>
                          <a:spcPct val="20000"/>
                        </a:spcBef>
                        <a:defRPr>
                          <a:solidFill>
                            <a:schemeClr val="tx1"/>
                          </a:solidFill>
                          <a:latin typeface="Tahoma" panose="020B0604030504040204" pitchFamily="34" charset="0"/>
                        </a:defRPr>
                      </a:lvl5pPr>
                      <a:lvl6pPr fontAlgn="base">
                        <a:spcBef>
                          <a:spcPct val="20000"/>
                        </a:spcBef>
                        <a:spcAft>
                          <a:spcPct val="0"/>
                        </a:spcAft>
                        <a:buClr>
                          <a:schemeClr val="tx1"/>
                        </a:buClr>
                        <a:defRPr>
                          <a:solidFill>
                            <a:schemeClr val="tx1"/>
                          </a:solidFill>
                          <a:latin typeface="Tahoma" panose="020B0604030504040204" pitchFamily="34" charset="0"/>
                        </a:defRPr>
                      </a:lvl6pPr>
                      <a:lvl7pPr fontAlgn="base">
                        <a:spcBef>
                          <a:spcPct val="20000"/>
                        </a:spcBef>
                        <a:spcAft>
                          <a:spcPct val="0"/>
                        </a:spcAft>
                        <a:buClr>
                          <a:schemeClr val="tx1"/>
                        </a:buClr>
                        <a:defRPr>
                          <a:solidFill>
                            <a:schemeClr val="tx1"/>
                          </a:solidFill>
                          <a:latin typeface="Tahoma" panose="020B0604030504040204" pitchFamily="34" charset="0"/>
                        </a:defRPr>
                      </a:lvl7pPr>
                      <a:lvl8pPr fontAlgn="base">
                        <a:spcBef>
                          <a:spcPct val="20000"/>
                        </a:spcBef>
                        <a:spcAft>
                          <a:spcPct val="0"/>
                        </a:spcAft>
                        <a:buClr>
                          <a:schemeClr val="tx1"/>
                        </a:buClr>
                        <a:defRPr>
                          <a:solidFill>
                            <a:schemeClr val="tx1"/>
                          </a:solidFill>
                          <a:latin typeface="Tahoma" panose="020B0604030504040204" pitchFamily="34" charset="0"/>
                        </a:defRPr>
                      </a:lvl8pPr>
                      <a:lvl9pPr fontAlgn="base">
                        <a:spcBef>
                          <a:spcPct val="20000"/>
                        </a:spcBef>
                        <a:spcAft>
                          <a:spcPct val="0"/>
                        </a:spcAft>
                        <a:buClr>
                          <a:schemeClr val="tx1"/>
                        </a:buClr>
                        <a:defRPr>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
                          <a:schemeClr val="tx1"/>
                        </a:buClr>
                        <a:buSzTx/>
                        <a:buFontTx/>
                        <a:buNone/>
                        <a:tabLst/>
                      </a:pPr>
                      <a:r>
                        <a:rPr kumimoji="0" lang="en-US" altLang="en-US" sz="2400" b="0" i="0" u="none" strike="noStrike" cap="none" normalizeH="0" baseline="0" dirty="0">
                          <a:ln>
                            <a:noFill/>
                          </a:ln>
                          <a:solidFill>
                            <a:schemeClr val="tx1"/>
                          </a:solidFill>
                          <a:effectLst/>
                          <a:latin typeface="Tahoma" panose="020B0604030504040204" pitchFamily="34" charset="0"/>
                        </a:rPr>
                        <a:t>if</a:t>
                      </a:r>
                    </a:p>
                  </a:txBody>
                  <a:tcPr marT="45705" marB="45705" horzOverflow="overflow">
                    <a:lnL>
                      <a:noFill/>
                    </a:lnL>
                    <a:lnR>
                      <a:noFill/>
                    </a:lnR>
                    <a:lnT>
                      <a:noFill/>
                    </a:lnT>
                    <a:lnB cap="flat">
                      <a:noFill/>
                    </a:lnB>
                    <a:lnTlToBr>
                      <a:noFill/>
                    </a:lnTlToBr>
                    <a:lnBlToTr>
                      <a:noFill/>
                    </a:lnBlToTr>
                    <a:noFill/>
                  </a:tcPr>
                </a:tc>
                <a:tc>
                  <a:txBody>
                    <a:bodyPr/>
                    <a:lstStyle>
                      <a:lvl1pPr>
                        <a:spcBef>
                          <a:spcPct val="20000"/>
                        </a:spcBef>
                        <a:defRPr sz="2400">
                          <a:solidFill>
                            <a:schemeClr val="tx1"/>
                          </a:solidFill>
                          <a:latin typeface="Tahoma" panose="020B0604030504040204" pitchFamily="34" charset="0"/>
                        </a:defRPr>
                      </a:lvl1pPr>
                      <a:lvl2pPr>
                        <a:spcBef>
                          <a:spcPct val="20000"/>
                        </a:spcBef>
                        <a:defRPr sz="2400">
                          <a:solidFill>
                            <a:schemeClr val="tx1"/>
                          </a:solidFill>
                          <a:latin typeface="Tahoma" panose="020B0604030504040204" pitchFamily="34" charset="0"/>
                        </a:defRPr>
                      </a:lvl2pPr>
                      <a:lvl3pPr>
                        <a:spcBef>
                          <a:spcPct val="20000"/>
                        </a:spcBef>
                        <a:defRPr sz="2000">
                          <a:solidFill>
                            <a:schemeClr val="tx1"/>
                          </a:solidFill>
                          <a:latin typeface="Tahoma" panose="020B0604030504040204" pitchFamily="34" charset="0"/>
                        </a:defRPr>
                      </a:lvl3pPr>
                      <a:lvl4pPr>
                        <a:spcBef>
                          <a:spcPct val="20000"/>
                        </a:spcBef>
                        <a:defRPr>
                          <a:solidFill>
                            <a:schemeClr val="tx1"/>
                          </a:solidFill>
                          <a:latin typeface="Tahoma" panose="020B0604030504040204" pitchFamily="34" charset="0"/>
                        </a:defRPr>
                      </a:lvl4pPr>
                      <a:lvl5pPr>
                        <a:spcBef>
                          <a:spcPct val="20000"/>
                        </a:spcBef>
                        <a:defRPr>
                          <a:solidFill>
                            <a:schemeClr val="tx1"/>
                          </a:solidFill>
                          <a:latin typeface="Tahoma" panose="020B0604030504040204" pitchFamily="34" charset="0"/>
                        </a:defRPr>
                      </a:lvl5pPr>
                      <a:lvl6pPr fontAlgn="base">
                        <a:spcBef>
                          <a:spcPct val="20000"/>
                        </a:spcBef>
                        <a:spcAft>
                          <a:spcPct val="0"/>
                        </a:spcAft>
                        <a:buClr>
                          <a:schemeClr val="tx1"/>
                        </a:buClr>
                        <a:defRPr>
                          <a:solidFill>
                            <a:schemeClr val="tx1"/>
                          </a:solidFill>
                          <a:latin typeface="Tahoma" panose="020B0604030504040204" pitchFamily="34" charset="0"/>
                        </a:defRPr>
                      </a:lvl6pPr>
                      <a:lvl7pPr fontAlgn="base">
                        <a:spcBef>
                          <a:spcPct val="20000"/>
                        </a:spcBef>
                        <a:spcAft>
                          <a:spcPct val="0"/>
                        </a:spcAft>
                        <a:buClr>
                          <a:schemeClr val="tx1"/>
                        </a:buClr>
                        <a:defRPr>
                          <a:solidFill>
                            <a:schemeClr val="tx1"/>
                          </a:solidFill>
                          <a:latin typeface="Tahoma" panose="020B0604030504040204" pitchFamily="34" charset="0"/>
                        </a:defRPr>
                      </a:lvl7pPr>
                      <a:lvl8pPr fontAlgn="base">
                        <a:spcBef>
                          <a:spcPct val="20000"/>
                        </a:spcBef>
                        <a:spcAft>
                          <a:spcPct val="0"/>
                        </a:spcAft>
                        <a:buClr>
                          <a:schemeClr val="tx1"/>
                        </a:buClr>
                        <a:defRPr>
                          <a:solidFill>
                            <a:schemeClr val="tx1"/>
                          </a:solidFill>
                          <a:latin typeface="Tahoma" panose="020B0604030504040204" pitchFamily="34" charset="0"/>
                        </a:defRPr>
                      </a:lvl8pPr>
                      <a:lvl9pPr fontAlgn="base">
                        <a:spcBef>
                          <a:spcPct val="20000"/>
                        </a:spcBef>
                        <a:spcAft>
                          <a:spcPct val="0"/>
                        </a:spcAft>
                        <a:buClr>
                          <a:schemeClr val="tx1"/>
                        </a:buClr>
                        <a:defRPr>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
                          <a:schemeClr val="tx1"/>
                        </a:buClr>
                        <a:buSzTx/>
                        <a:buFontTx/>
                        <a:buNone/>
                        <a:tabLst/>
                      </a:pPr>
                      <a:r>
                        <a:rPr kumimoji="0" lang="en-US" altLang="en-US" sz="2400" b="0" i="1" u="none" strike="noStrike" cap="none" normalizeH="0" baseline="0" dirty="0">
                          <a:ln>
                            <a:noFill/>
                          </a:ln>
                          <a:solidFill>
                            <a:schemeClr val="tx1"/>
                          </a:solidFill>
                          <a:effectLst/>
                          <a:latin typeface="Tahoma" panose="020B0604030504040204" pitchFamily="34" charset="0"/>
                        </a:rPr>
                        <a:t>-1 &lt; </a:t>
                      </a:r>
                      <a:r>
                        <a:rPr kumimoji="0" lang="en-US" altLang="en-US" sz="2400" b="1" i="1" u="none" strike="noStrike" cap="none" normalizeH="0" baseline="0" dirty="0">
                          <a:ln>
                            <a:noFill/>
                          </a:ln>
                          <a:solidFill>
                            <a:schemeClr val="tx1"/>
                          </a:solidFill>
                          <a:effectLst/>
                          <a:latin typeface="Tahoma" panose="020B0604030504040204" pitchFamily="34" charset="0"/>
                        </a:rPr>
                        <a:t>w</a:t>
                      </a:r>
                      <a:r>
                        <a:rPr kumimoji="0" lang="en-US" altLang="en-US" sz="2400" b="0" i="1" u="none" strike="noStrike" cap="none" normalizeH="0" baseline="0" dirty="0">
                          <a:ln>
                            <a:noFill/>
                          </a:ln>
                          <a:solidFill>
                            <a:schemeClr val="tx1"/>
                          </a:solidFill>
                          <a:effectLst/>
                          <a:latin typeface="Tahoma" panose="020B0604030504040204" pitchFamily="34" charset="0"/>
                        </a:rPr>
                        <a:t> . </a:t>
                      </a:r>
                      <a:r>
                        <a:rPr kumimoji="0" lang="en-US" altLang="en-US" sz="2400" b="1" i="1" u="none" strike="noStrike" cap="none" normalizeH="0" baseline="0" dirty="0">
                          <a:ln>
                            <a:noFill/>
                          </a:ln>
                          <a:solidFill>
                            <a:schemeClr val="tx1"/>
                          </a:solidFill>
                          <a:effectLst/>
                          <a:latin typeface="Tahoma" panose="020B0604030504040204" pitchFamily="34" charset="0"/>
                        </a:rPr>
                        <a:t>x</a:t>
                      </a:r>
                      <a:r>
                        <a:rPr kumimoji="0" lang="en-US" altLang="en-US" sz="2400" b="0" i="1" u="none" strike="noStrike" cap="none" normalizeH="0" baseline="0" dirty="0">
                          <a:ln>
                            <a:noFill/>
                          </a:ln>
                          <a:solidFill>
                            <a:schemeClr val="tx1"/>
                          </a:solidFill>
                          <a:effectLst/>
                          <a:latin typeface="Tahoma" panose="020B0604030504040204" pitchFamily="34" charset="0"/>
                        </a:rPr>
                        <a:t> + b &lt; 1</a:t>
                      </a:r>
                    </a:p>
                  </a:txBody>
                  <a:tcPr marT="45705" marB="45705"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2"/>
                  </a:ext>
                </a:extLst>
              </a:tr>
            </a:tbl>
          </a:graphicData>
        </a:graphic>
      </p:graphicFrame>
      <p:sp>
        <p:nvSpPr>
          <p:cNvPr id="16413" name="Text Box 111">
            <a:extLst>
              <a:ext uri="{FF2B5EF4-FFF2-40B4-BE49-F238E27FC236}">
                <a16:creationId xmlns:a16="http://schemas.microsoft.com/office/drawing/2014/main" id="{5C2703E7-8817-4AB3-B6DE-0BD3460F6549}"/>
              </a:ext>
            </a:extLst>
          </p:cNvPr>
          <p:cNvSpPr txBox="1">
            <a:spLocks noChangeArrowheads="1"/>
          </p:cNvSpPr>
          <p:nvPr/>
        </p:nvSpPr>
        <p:spPr bwMode="auto">
          <a:xfrm rot="19822108">
            <a:off x="3124200" y="2438400"/>
            <a:ext cx="9906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algn="ctr" eaLnBrk="1" hangingPunct="1"/>
            <a:r>
              <a:rPr lang="en-US" altLang="en-US" sz="1400">
                <a:solidFill>
                  <a:schemeClr val="hlink"/>
                </a:solidFill>
              </a:rPr>
              <a:t>wx+b=1</a:t>
            </a:r>
          </a:p>
        </p:txBody>
      </p:sp>
      <p:sp>
        <p:nvSpPr>
          <p:cNvPr id="16414" name="Text Box 112">
            <a:extLst>
              <a:ext uri="{FF2B5EF4-FFF2-40B4-BE49-F238E27FC236}">
                <a16:creationId xmlns:a16="http://schemas.microsoft.com/office/drawing/2014/main" id="{FEF9EF4B-C44D-495A-9ABB-A29F141276D6}"/>
              </a:ext>
            </a:extLst>
          </p:cNvPr>
          <p:cNvSpPr txBox="1">
            <a:spLocks noChangeArrowheads="1"/>
          </p:cNvSpPr>
          <p:nvPr/>
        </p:nvSpPr>
        <p:spPr bwMode="auto">
          <a:xfrm rot="19822108">
            <a:off x="3278188" y="2708275"/>
            <a:ext cx="9906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algn="ctr" eaLnBrk="1" hangingPunct="1"/>
            <a:r>
              <a:rPr lang="en-US" altLang="en-US" sz="1400"/>
              <a:t>wx+b=0</a:t>
            </a:r>
          </a:p>
        </p:txBody>
      </p:sp>
      <p:sp>
        <p:nvSpPr>
          <p:cNvPr id="16415" name="Text Box 113">
            <a:extLst>
              <a:ext uri="{FF2B5EF4-FFF2-40B4-BE49-F238E27FC236}">
                <a16:creationId xmlns:a16="http://schemas.microsoft.com/office/drawing/2014/main" id="{4037D594-E346-4BA8-B5B5-55C177412E00}"/>
              </a:ext>
            </a:extLst>
          </p:cNvPr>
          <p:cNvSpPr txBox="1">
            <a:spLocks noChangeArrowheads="1"/>
          </p:cNvSpPr>
          <p:nvPr/>
        </p:nvSpPr>
        <p:spPr bwMode="auto">
          <a:xfrm rot="19822108">
            <a:off x="3429000" y="2952750"/>
            <a:ext cx="9906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algn="ctr" eaLnBrk="1" hangingPunct="1"/>
            <a:r>
              <a:rPr lang="en-US" altLang="en-US" sz="1400">
                <a:solidFill>
                  <a:schemeClr val="folHlink"/>
                </a:solidFill>
              </a:rPr>
              <a:t>wx+b=-1</a:t>
            </a:r>
          </a:p>
        </p:txBody>
      </p:sp>
      <p:pic>
        <p:nvPicPr>
          <p:cNvPr id="20" name="Picture 19">
            <a:extLst>
              <a:ext uri="{FF2B5EF4-FFF2-40B4-BE49-F238E27FC236}">
                <a16:creationId xmlns:a16="http://schemas.microsoft.com/office/drawing/2014/main" id="{1CA64ACF-75A7-45AD-9808-26339E22320A}"/>
              </a:ext>
            </a:extLst>
          </p:cNvPr>
          <p:cNvPicPr>
            <a:picLocks noChangeAspect="1"/>
          </p:cNvPicPr>
          <p:nvPr/>
        </p:nvPicPr>
        <p:blipFill>
          <a:blip r:embed="rId2"/>
          <a:stretch>
            <a:fillRect/>
          </a:stretch>
        </p:blipFill>
        <p:spPr>
          <a:xfrm>
            <a:off x="0" y="0"/>
            <a:ext cx="1348503" cy="1177781"/>
          </a:xfrm>
          <a:prstGeom prst="rect">
            <a:avLst/>
          </a:prstGeom>
        </p:spPr>
      </p:pic>
      <p:sp>
        <p:nvSpPr>
          <p:cNvPr id="21" name="TextBox 20">
            <a:extLst>
              <a:ext uri="{FF2B5EF4-FFF2-40B4-BE49-F238E27FC236}">
                <a16:creationId xmlns:a16="http://schemas.microsoft.com/office/drawing/2014/main" id="{82970E87-F0F9-46B3-ABB3-778F7FBC240D}"/>
              </a:ext>
            </a:extLst>
          </p:cNvPr>
          <p:cNvSpPr txBox="1"/>
          <p:nvPr/>
        </p:nvSpPr>
        <p:spPr>
          <a:xfrm>
            <a:off x="540322" y="6337756"/>
            <a:ext cx="3519054" cy="430887"/>
          </a:xfrm>
          <a:prstGeom prst="rect">
            <a:avLst/>
          </a:prstGeom>
          <a:noFill/>
        </p:spPr>
        <p:txBody>
          <a:bodyPr wrap="square">
            <a:spAutoFit/>
          </a:bodyPr>
          <a:lstStyle/>
          <a:p>
            <a:r>
              <a:rPr lang="en-US" altLang="en-US" sz="1100" dirty="0"/>
              <a:t>Courtesy: (1) http://www.cs.cmu.edu/~awm/tutorials</a:t>
            </a:r>
          </a:p>
          <a:p>
            <a:r>
              <a:rPr lang="en-US" altLang="en-US" sz="1100" dirty="0"/>
              <a:t>                   (2) Copyright © 2001, 2003, Andrew W. Moore</a:t>
            </a:r>
            <a:endParaRPr lang="en-IN" dirty="0"/>
          </a:p>
        </p:txBody>
      </p:sp>
    </p:spTree>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Rectangle 2">
            <a:extLst>
              <a:ext uri="{FF2B5EF4-FFF2-40B4-BE49-F238E27FC236}">
                <a16:creationId xmlns:a16="http://schemas.microsoft.com/office/drawing/2014/main" id="{459CF7F5-FF93-44EA-9BD6-6E46E8DDB5D1}"/>
              </a:ext>
            </a:extLst>
          </p:cNvPr>
          <p:cNvSpPr>
            <a:spLocks noGrp="1" noChangeArrowheads="1"/>
          </p:cNvSpPr>
          <p:nvPr>
            <p:ph type="title"/>
          </p:nvPr>
        </p:nvSpPr>
        <p:spPr>
          <a:xfrm>
            <a:off x="304800" y="76200"/>
            <a:ext cx="8986982" cy="685800"/>
          </a:xfrm>
        </p:spPr>
        <p:txBody>
          <a:bodyPr/>
          <a:lstStyle/>
          <a:p>
            <a:pPr eaLnBrk="1" hangingPunct="1"/>
            <a:r>
              <a:rPr lang="en-US" altLang="en-US" sz="4000"/>
              <a:t>Computing the margin width</a:t>
            </a:r>
          </a:p>
        </p:txBody>
      </p:sp>
      <p:sp>
        <p:nvSpPr>
          <p:cNvPr id="17412" name="Rectangle 3">
            <a:extLst>
              <a:ext uri="{FF2B5EF4-FFF2-40B4-BE49-F238E27FC236}">
                <a16:creationId xmlns:a16="http://schemas.microsoft.com/office/drawing/2014/main" id="{268CD824-863A-479D-80F5-E41361071260}"/>
              </a:ext>
            </a:extLst>
          </p:cNvPr>
          <p:cNvSpPr>
            <a:spLocks noGrp="1" noChangeArrowheads="1"/>
          </p:cNvSpPr>
          <p:nvPr>
            <p:ph type="body" sz="half" idx="1"/>
          </p:nvPr>
        </p:nvSpPr>
        <p:spPr>
          <a:xfrm>
            <a:off x="1828800" y="3429000"/>
            <a:ext cx="8686800" cy="3048000"/>
          </a:xfrm>
        </p:spPr>
        <p:txBody>
          <a:bodyPr/>
          <a:lstStyle/>
          <a:p>
            <a:pPr eaLnBrk="1" hangingPunct="1"/>
            <a:r>
              <a:rPr lang="en-US" altLang="en-US" sz="2400"/>
              <a:t>Plus-plane   =    </a:t>
            </a:r>
            <a:r>
              <a:rPr lang="en-US" altLang="en-US" sz="2400" i="1"/>
              <a:t>{ </a:t>
            </a:r>
            <a:r>
              <a:rPr lang="en-US" altLang="en-US" sz="2400" b="1" i="1"/>
              <a:t>x</a:t>
            </a:r>
            <a:r>
              <a:rPr lang="en-US" altLang="en-US" sz="2400" i="1"/>
              <a:t> : </a:t>
            </a:r>
            <a:r>
              <a:rPr lang="en-US" altLang="en-US" sz="2400" b="1" i="1"/>
              <a:t>w</a:t>
            </a:r>
            <a:r>
              <a:rPr lang="en-US" altLang="en-US" sz="2400" i="1"/>
              <a:t> . </a:t>
            </a:r>
            <a:r>
              <a:rPr lang="en-US" altLang="en-US" sz="2400" b="1" i="1"/>
              <a:t>x</a:t>
            </a:r>
            <a:r>
              <a:rPr lang="en-US" altLang="en-US" sz="2400" i="1"/>
              <a:t> + b = +1 }</a:t>
            </a:r>
          </a:p>
          <a:p>
            <a:pPr eaLnBrk="1" hangingPunct="1"/>
            <a:r>
              <a:rPr lang="en-US" altLang="en-US" sz="2400"/>
              <a:t>Minus-plane =   </a:t>
            </a:r>
            <a:r>
              <a:rPr lang="en-US" altLang="en-US" sz="2400" i="1"/>
              <a:t>{ </a:t>
            </a:r>
            <a:r>
              <a:rPr lang="en-US" altLang="en-US" sz="2400" b="1" i="1"/>
              <a:t>x</a:t>
            </a:r>
            <a:r>
              <a:rPr lang="en-US" altLang="en-US" sz="2400" i="1"/>
              <a:t> : </a:t>
            </a:r>
            <a:r>
              <a:rPr lang="en-US" altLang="en-US" sz="2400" b="1" i="1"/>
              <a:t>w</a:t>
            </a:r>
            <a:r>
              <a:rPr lang="en-US" altLang="en-US" sz="2400" i="1"/>
              <a:t> . </a:t>
            </a:r>
            <a:r>
              <a:rPr lang="en-US" altLang="en-US" sz="2400" b="1" i="1"/>
              <a:t>x</a:t>
            </a:r>
            <a:r>
              <a:rPr lang="en-US" altLang="en-US" sz="2400" i="1"/>
              <a:t> + b = -1 }</a:t>
            </a:r>
          </a:p>
          <a:p>
            <a:pPr eaLnBrk="1" hangingPunct="1">
              <a:buFontTx/>
              <a:buNone/>
            </a:pPr>
            <a:r>
              <a:rPr lang="en-US" altLang="en-US" sz="2400">
                <a:solidFill>
                  <a:srgbClr val="00CC00"/>
                </a:solidFill>
              </a:rPr>
              <a:t>Claim:</a:t>
            </a:r>
            <a:r>
              <a:rPr lang="en-US" altLang="en-US" sz="2400"/>
              <a:t> The vector </a:t>
            </a:r>
            <a:r>
              <a:rPr lang="en-US" altLang="en-US" sz="2400" b="1"/>
              <a:t>w</a:t>
            </a:r>
            <a:r>
              <a:rPr lang="en-US" altLang="en-US" sz="2400"/>
              <a:t> is perpendicular to the Plus Plane. </a:t>
            </a:r>
            <a:r>
              <a:rPr lang="en-US" altLang="en-US" sz="2400">
                <a:solidFill>
                  <a:srgbClr val="00CC00"/>
                </a:solidFill>
              </a:rPr>
              <a:t>Why?</a:t>
            </a:r>
          </a:p>
          <a:p>
            <a:pPr eaLnBrk="1" hangingPunct="1"/>
            <a:endParaRPr lang="en-US" altLang="en-US" sz="2400"/>
          </a:p>
        </p:txBody>
      </p:sp>
      <p:sp>
        <p:nvSpPr>
          <p:cNvPr id="17413" name="Line 4">
            <a:extLst>
              <a:ext uri="{FF2B5EF4-FFF2-40B4-BE49-F238E27FC236}">
                <a16:creationId xmlns:a16="http://schemas.microsoft.com/office/drawing/2014/main" id="{1A871B10-26C8-47CC-8903-AED2782103EA}"/>
              </a:ext>
            </a:extLst>
          </p:cNvPr>
          <p:cNvSpPr>
            <a:spLocks noChangeShapeType="1"/>
          </p:cNvSpPr>
          <p:nvPr/>
        </p:nvSpPr>
        <p:spPr bwMode="auto">
          <a:xfrm rot="20000665">
            <a:off x="3816350" y="1709738"/>
            <a:ext cx="2971800" cy="0"/>
          </a:xfrm>
          <a:prstGeom prst="line">
            <a:avLst/>
          </a:prstGeom>
          <a:noFill/>
          <a:ln w="127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IN"/>
          </a:p>
        </p:txBody>
      </p:sp>
      <p:sp>
        <p:nvSpPr>
          <p:cNvPr id="17414" name="Line 5">
            <a:extLst>
              <a:ext uri="{FF2B5EF4-FFF2-40B4-BE49-F238E27FC236}">
                <a16:creationId xmlns:a16="http://schemas.microsoft.com/office/drawing/2014/main" id="{D587C9E2-14A4-4E68-9ABD-6B8C7BBDF493}"/>
              </a:ext>
            </a:extLst>
          </p:cNvPr>
          <p:cNvSpPr>
            <a:spLocks noChangeShapeType="1"/>
          </p:cNvSpPr>
          <p:nvPr/>
        </p:nvSpPr>
        <p:spPr bwMode="auto">
          <a:xfrm rot="20000665">
            <a:off x="3962400" y="2000250"/>
            <a:ext cx="29718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IN"/>
          </a:p>
        </p:txBody>
      </p:sp>
      <p:sp>
        <p:nvSpPr>
          <p:cNvPr id="17415" name="Line 6">
            <a:extLst>
              <a:ext uri="{FF2B5EF4-FFF2-40B4-BE49-F238E27FC236}">
                <a16:creationId xmlns:a16="http://schemas.microsoft.com/office/drawing/2014/main" id="{86485E30-8BA5-4403-9AC8-C6D6BC585CCC}"/>
              </a:ext>
            </a:extLst>
          </p:cNvPr>
          <p:cNvSpPr>
            <a:spLocks noChangeShapeType="1"/>
          </p:cNvSpPr>
          <p:nvPr/>
        </p:nvSpPr>
        <p:spPr bwMode="auto">
          <a:xfrm rot="20000665">
            <a:off x="4106863" y="2289175"/>
            <a:ext cx="2971800" cy="0"/>
          </a:xfrm>
          <a:prstGeom prst="line">
            <a:avLst/>
          </a:prstGeom>
          <a:noFill/>
          <a:ln w="127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IN"/>
          </a:p>
        </p:txBody>
      </p:sp>
      <p:sp>
        <p:nvSpPr>
          <p:cNvPr id="17416" name="Text Box 7">
            <a:extLst>
              <a:ext uri="{FF2B5EF4-FFF2-40B4-BE49-F238E27FC236}">
                <a16:creationId xmlns:a16="http://schemas.microsoft.com/office/drawing/2014/main" id="{D98D8396-96C3-448F-B225-5F58C8D519C4}"/>
              </a:ext>
            </a:extLst>
          </p:cNvPr>
          <p:cNvSpPr txBox="1">
            <a:spLocks noChangeArrowheads="1"/>
          </p:cNvSpPr>
          <p:nvPr/>
        </p:nvSpPr>
        <p:spPr bwMode="auto">
          <a:xfrm rot="20013014">
            <a:off x="3276600" y="1219201"/>
            <a:ext cx="3048000" cy="701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algn="ctr" eaLnBrk="1" hangingPunct="1"/>
            <a:r>
              <a:rPr lang="en-US" altLang="en-US">
                <a:solidFill>
                  <a:schemeClr val="hlink"/>
                </a:solidFill>
              </a:rPr>
              <a:t>“Predict Class = +1” zone</a:t>
            </a:r>
          </a:p>
        </p:txBody>
      </p:sp>
      <p:sp>
        <p:nvSpPr>
          <p:cNvPr id="17417" name="Text Box 8">
            <a:extLst>
              <a:ext uri="{FF2B5EF4-FFF2-40B4-BE49-F238E27FC236}">
                <a16:creationId xmlns:a16="http://schemas.microsoft.com/office/drawing/2014/main" id="{E71C505B-6506-47C6-AB7A-BD8CBE7EAFD5}"/>
              </a:ext>
            </a:extLst>
          </p:cNvPr>
          <p:cNvSpPr txBox="1">
            <a:spLocks noChangeArrowheads="1"/>
          </p:cNvSpPr>
          <p:nvPr/>
        </p:nvSpPr>
        <p:spPr bwMode="auto">
          <a:xfrm rot="20013014">
            <a:off x="4351338" y="2243139"/>
            <a:ext cx="2887662" cy="701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algn="ctr" eaLnBrk="1" hangingPunct="1"/>
            <a:r>
              <a:rPr lang="en-US" altLang="en-US">
                <a:solidFill>
                  <a:schemeClr val="folHlink"/>
                </a:solidFill>
              </a:rPr>
              <a:t>“Predict Class = -1” zone</a:t>
            </a:r>
          </a:p>
        </p:txBody>
      </p:sp>
      <p:sp>
        <p:nvSpPr>
          <p:cNvPr id="17418" name="Text Box 9">
            <a:extLst>
              <a:ext uri="{FF2B5EF4-FFF2-40B4-BE49-F238E27FC236}">
                <a16:creationId xmlns:a16="http://schemas.microsoft.com/office/drawing/2014/main" id="{EAF2DC32-002A-40E4-A191-0EF821EFE36F}"/>
              </a:ext>
            </a:extLst>
          </p:cNvPr>
          <p:cNvSpPr txBox="1">
            <a:spLocks noChangeArrowheads="1"/>
          </p:cNvSpPr>
          <p:nvPr/>
        </p:nvSpPr>
        <p:spPr bwMode="auto">
          <a:xfrm rot="19822108">
            <a:off x="3124200" y="2438400"/>
            <a:ext cx="9906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algn="ctr" eaLnBrk="1" hangingPunct="1"/>
            <a:r>
              <a:rPr lang="en-US" altLang="en-US" sz="1400">
                <a:solidFill>
                  <a:schemeClr val="hlink"/>
                </a:solidFill>
              </a:rPr>
              <a:t>wx+b=1</a:t>
            </a:r>
          </a:p>
        </p:txBody>
      </p:sp>
      <p:sp>
        <p:nvSpPr>
          <p:cNvPr id="17419" name="Text Box 10">
            <a:extLst>
              <a:ext uri="{FF2B5EF4-FFF2-40B4-BE49-F238E27FC236}">
                <a16:creationId xmlns:a16="http://schemas.microsoft.com/office/drawing/2014/main" id="{C87276E4-9356-4A4C-A2FE-8C8C895E4BAA}"/>
              </a:ext>
            </a:extLst>
          </p:cNvPr>
          <p:cNvSpPr txBox="1">
            <a:spLocks noChangeArrowheads="1"/>
          </p:cNvSpPr>
          <p:nvPr/>
        </p:nvSpPr>
        <p:spPr bwMode="auto">
          <a:xfrm rot="19822108">
            <a:off x="3278188" y="2708275"/>
            <a:ext cx="9906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algn="ctr" eaLnBrk="1" hangingPunct="1"/>
            <a:r>
              <a:rPr lang="en-US" altLang="en-US" sz="1400"/>
              <a:t>wx+b=0</a:t>
            </a:r>
          </a:p>
        </p:txBody>
      </p:sp>
      <p:sp>
        <p:nvSpPr>
          <p:cNvPr id="17420" name="Text Box 11">
            <a:extLst>
              <a:ext uri="{FF2B5EF4-FFF2-40B4-BE49-F238E27FC236}">
                <a16:creationId xmlns:a16="http://schemas.microsoft.com/office/drawing/2014/main" id="{C31C2446-92B1-4A34-B783-78B137FA37E4}"/>
              </a:ext>
            </a:extLst>
          </p:cNvPr>
          <p:cNvSpPr txBox="1">
            <a:spLocks noChangeArrowheads="1"/>
          </p:cNvSpPr>
          <p:nvPr/>
        </p:nvSpPr>
        <p:spPr bwMode="auto">
          <a:xfrm rot="19822108">
            <a:off x="3429000" y="2952750"/>
            <a:ext cx="9906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algn="ctr" eaLnBrk="1" hangingPunct="1"/>
            <a:r>
              <a:rPr lang="en-US" altLang="en-US" sz="1400">
                <a:solidFill>
                  <a:schemeClr val="folHlink"/>
                </a:solidFill>
              </a:rPr>
              <a:t>wx+b=-1</a:t>
            </a:r>
          </a:p>
        </p:txBody>
      </p:sp>
      <p:sp>
        <p:nvSpPr>
          <p:cNvPr id="17421" name="Line 12">
            <a:extLst>
              <a:ext uri="{FF2B5EF4-FFF2-40B4-BE49-F238E27FC236}">
                <a16:creationId xmlns:a16="http://schemas.microsoft.com/office/drawing/2014/main" id="{E13F0287-1F1E-4E62-BD2E-12868BD157DD}"/>
              </a:ext>
            </a:extLst>
          </p:cNvPr>
          <p:cNvSpPr>
            <a:spLocks noChangeShapeType="1"/>
          </p:cNvSpPr>
          <p:nvPr/>
        </p:nvSpPr>
        <p:spPr bwMode="auto">
          <a:xfrm>
            <a:off x="6694489" y="1019175"/>
            <a:ext cx="327025" cy="598488"/>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IN"/>
          </a:p>
        </p:txBody>
      </p:sp>
      <p:sp>
        <p:nvSpPr>
          <p:cNvPr id="17422" name="Text Box 13">
            <a:extLst>
              <a:ext uri="{FF2B5EF4-FFF2-40B4-BE49-F238E27FC236}">
                <a16:creationId xmlns:a16="http://schemas.microsoft.com/office/drawing/2014/main" id="{D95AA0CB-9278-4446-81D8-C91DDA9E01BE}"/>
              </a:ext>
            </a:extLst>
          </p:cNvPr>
          <p:cNvSpPr txBox="1">
            <a:spLocks noChangeArrowheads="1"/>
          </p:cNvSpPr>
          <p:nvPr/>
        </p:nvSpPr>
        <p:spPr bwMode="auto">
          <a:xfrm>
            <a:off x="6810375" y="973139"/>
            <a:ext cx="2592388"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r>
              <a:rPr lang="en-US" altLang="en-US" i="1"/>
              <a:t>M =</a:t>
            </a:r>
            <a:r>
              <a:rPr lang="en-US" altLang="en-US"/>
              <a:t> Margin Width</a:t>
            </a:r>
          </a:p>
        </p:txBody>
      </p:sp>
      <p:sp>
        <p:nvSpPr>
          <p:cNvPr id="17423" name="Text Box 14">
            <a:extLst>
              <a:ext uri="{FF2B5EF4-FFF2-40B4-BE49-F238E27FC236}">
                <a16:creationId xmlns:a16="http://schemas.microsoft.com/office/drawing/2014/main" id="{DD8FA9D2-CBC6-443C-8F86-EA6D053A885A}"/>
              </a:ext>
            </a:extLst>
          </p:cNvPr>
          <p:cNvSpPr txBox="1">
            <a:spLocks noChangeArrowheads="1"/>
          </p:cNvSpPr>
          <p:nvPr/>
        </p:nvSpPr>
        <p:spPr bwMode="auto">
          <a:xfrm>
            <a:off x="6905625" y="1758950"/>
            <a:ext cx="3621088" cy="13731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r>
              <a:rPr lang="en-US" altLang="en-US" sz="2800"/>
              <a:t>How do we compute </a:t>
            </a:r>
            <a:r>
              <a:rPr lang="en-US" altLang="en-US" sz="2800" i="1"/>
              <a:t>M</a:t>
            </a:r>
            <a:r>
              <a:rPr lang="en-US" altLang="en-US" sz="2800"/>
              <a:t> in terms of </a:t>
            </a:r>
            <a:r>
              <a:rPr lang="en-US" altLang="en-US" sz="2800" b="1" i="1"/>
              <a:t>w</a:t>
            </a:r>
            <a:r>
              <a:rPr lang="en-US" altLang="en-US" sz="2800"/>
              <a:t> and </a:t>
            </a:r>
            <a:r>
              <a:rPr lang="en-US" altLang="en-US" sz="2800" i="1"/>
              <a:t>b</a:t>
            </a:r>
            <a:r>
              <a:rPr lang="en-US" altLang="en-US" sz="2800"/>
              <a:t>?</a:t>
            </a:r>
          </a:p>
        </p:txBody>
      </p:sp>
      <p:pic>
        <p:nvPicPr>
          <p:cNvPr id="16" name="Picture 15">
            <a:extLst>
              <a:ext uri="{FF2B5EF4-FFF2-40B4-BE49-F238E27FC236}">
                <a16:creationId xmlns:a16="http://schemas.microsoft.com/office/drawing/2014/main" id="{BAC1CCBD-F1D1-4F22-898B-004A7904C814}"/>
              </a:ext>
            </a:extLst>
          </p:cNvPr>
          <p:cNvPicPr>
            <a:picLocks noChangeAspect="1"/>
          </p:cNvPicPr>
          <p:nvPr/>
        </p:nvPicPr>
        <p:blipFill>
          <a:blip r:embed="rId2"/>
          <a:stretch>
            <a:fillRect/>
          </a:stretch>
        </p:blipFill>
        <p:spPr>
          <a:xfrm>
            <a:off x="10843497" y="21648"/>
            <a:ext cx="1348503" cy="1177781"/>
          </a:xfrm>
          <a:prstGeom prst="rect">
            <a:avLst/>
          </a:prstGeom>
        </p:spPr>
      </p:pic>
      <p:sp>
        <p:nvSpPr>
          <p:cNvPr id="17" name="TextBox 16">
            <a:extLst>
              <a:ext uri="{FF2B5EF4-FFF2-40B4-BE49-F238E27FC236}">
                <a16:creationId xmlns:a16="http://schemas.microsoft.com/office/drawing/2014/main" id="{91FC254D-FBB0-465B-94AB-CE2C486E1415}"/>
              </a:ext>
            </a:extLst>
          </p:cNvPr>
          <p:cNvSpPr txBox="1"/>
          <p:nvPr/>
        </p:nvSpPr>
        <p:spPr>
          <a:xfrm>
            <a:off x="540322" y="6337756"/>
            <a:ext cx="3519054" cy="430887"/>
          </a:xfrm>
          <a:prstGeom prst="rect">
            <a:avLst/>
          </a:prstGeom>
          <a:noFill/>
        </p:spPr>
        <p:txBody>
          <a:bodyPr wrap="square">
            <a:spAutoFit/>
          </a:bodyPr>
          <a:lstStyle/>
          <a:p>
            <a:r>
              <a:rPr lang="en-US" altLang="en-US" sz="1100" dirty="0"/>
              <a:t>Courtesy: (1) http://www.cs.cmu.edu/~awm/tutorials</a:t>
            </a:r>
          </a:p>
          <a:p>
            <a:r>
              <a:rPr lang="en-US" altLang="en-US" sz="1100" dirty="0"/>
              <a:t>                   (2) Copyright © 2001, 2003, Andrew W. Moore</a:t>
            </a:r>
            <a:endParaRPr lang="en-IN" dirty="0"/>
          </a:p>
        </p:txBody>
      </p:sp>
    </p:spTree>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2">
            <a:extLst>
              <a:ext uri="{FF2B5EF4-FFF2-40B4-BE49-F238E27FC236}">
                <a16:creationId xmlns:a16="http://schemas.microsoft.com/office/drawing/2014/main" id="{7A4CFDA1-C5CE-4319-9FD0-40A95E9D03B8}"/>
              </a:ext>
            </a:extLst>
          </p:cNvPr>
          <p:cNvSpPr>
            <a:spLocks noGrp="1" noChangeArrowheads="1"/>
          </p:cNvSpPr>
          <p:nvPr>
            <p:ph type="title"/>
          </p:nvPr>
        </p:nvSpPr>
        <p:spPr/>
        <p:txBody>
          <a:bodyPr/>
          <a:lstStyle/>
          <a:p>
            <a:pPr eaLnBrk="1" hangingPunct="1"/>
            <a:r>
              <a:rPr lang="en-US" altLang="en-US" sz="4000"/>
              <a:t>Computing the margin width</a:t>
            </a:r>
          </a:p>
        </p:txBody>
      </p:sp>
      <p:sp>
        <p:nvSpPr>
          <p:cNvPr id="18436" name="Rectangle 3">
            <a:extLst>
              <a:ext uri="{FF2B5EF4-FFF2-40B4-BE49-F238E27FC236}">
                <a16:creationId xmlns:a16="http://schemas.microsoft.com/office/drawing/2014/main" id="{AEC5E48A-6098-47F3-84DA-85B2189C4A5D}"/>
              </a:ext>
            </a:extLst>
          </p:cNvPr>
          <p:cNvSpPr>
            <a:spLocks noGrp="1" noChangeArrowheads="1"/>
          </p:cNvSpPr>
          <p:nvPr>
            <p:ph type="body" sz="half" idx="1"/>
          </p:nvPr>
        </p:nvSpPr>
        <p:spPr>
          <a:xfrm>
            <a:off x="1828800" y="3429000"/>
            <a:ext cx="8686800" cy="3048000"/>
          </a:xfrm>
        </p:spPr>
        <p:txBody>
          <a:bodyPr/>
          <a:lstStyle/>
          <a:p>
            <a:pPr eaLnBrk="1" hangingPunct="1"/>
            <a:r>
              <a:rPr lang="en-US" altLang="en-US" sz="2400"/>
              <a:t>Plus-plane   =    </a:t>
            </a:r>
            <a:r>
              <a:rPr lang="en-US" altLang="en-US" sz="2400" i="1"/>
              <a:t>{ </a:t>
            </a:r>
            <a:r>
              <a:rPr lang="en-US" altLang="en-US" sz="2400" b="1" i="1"/>
              <a:t>x</a:t>
            </a:r>
            <a:r>
              <a:rPr lang="en-US" altLang="en-US" sz="2400" i="1"/>
              <a:t> : </a:t>
            </a:r>
            <a:r>
              <a:rPr lang="en-US" altLang="en-US" sz="2400" b="1" i="1"/>
              <a:t>w</a:t>
            </a:r>
            <a:r>
              <a:rPr lang="en-US" altLang="en-US" sz="2400" i="1"/>
              <a:t> . </a:t>
            </a:r>
            <a:r>
              <a:rPr lang="en-US" altLang="en-US" sz="2400" b="1" i="1"/>
              <a:t>x</a:t>
            </a:r>
            <a:r>
              <a:rPr lang="en-US" altLang="en-US" sz="2400" i="1"/>
              <a:t> + b = +1 }</a:t>
            </a:r>
          </a:p>
          <a:p>
            <a:pPr eaLnBrk="1" hangingPunct="1"/>
            <a:r>
              <a:rPr lang="en-US" altLang="en-US" sz="2400"/>
              <a:t>Minus-plane =   </a:t>
            </a:r>
            <a:r>
              <a:rPr lang="en-US" altLang="en-US" sz="2400" i="1"/>
              <a:t>{ </a:t>
            </a:r>
            <a:r>
              <a:rPr lang="en-US" altLang="en-US" sz="2400" b="1" i="1"/>
              <a:t>x</a:t>
            </a:r>
            <a:r>
              <a:rPr lang="en-US" altLang="en-US" sz="2400" i="1"/>
              <a:t> : </a:t>
            </a:r>
            <a:r>
              <a:rPr lang="en-US" altLang="en-US" sz="2400" b="1" i="1"/>
              <a:t>w</a:t>
            </a:r>
            <a:r>
              <a:rPr lang="en-US" altLang="en-US" sz="2400" i="1"/>
              <a:t> . </a:t>
            </a:r>
            <a:r>
              <a:rPr lang="en-US" altLang="en-US" sz="2400" b="1" i="1"/>
              <a:t>x</a:t>
            </a:r>
            <a:r>
              <a:rPr lang="en-US" altLang="en-US" sz="2400" i="1"/>
              <a:t> + b = -1 }</a:t>
            </a:r>
          </a:p>
          <a:p>
            <a:pPr eaLnBrk="1" hangingPunct="1">
              <a:buFontTx/>
              <a:buNone/>
            </a:pPr>
            <a:r>
              <a:rPr lang="en-US" altLang="en-US" sz="2400">
                <a:solidFill>
                  <a:srgbClr val="00CC00"/>
                </a:solidFill>
              </a:rPr>
              <a:t>Claim:</a:t>
            </a:r>
            <a:r>
              <a:rPr lang="en-US" altLang="en-US" sz="2400"/>
              <a:t> The vector </a:t>
            </a:r>
            <a:r>
              <a:rPr lang="en-US" altLang="en-US" sz="2400" b="1"/>
              <a:t>w</a:t>
            </a:r>
            <a:r>
              <a:rPr lang="en-US" altLang="en-US" sz="2400"/>
              <a:t> is perpendicular to the Plus Plane. </a:t>
            </a:r>
            <a:r>
              <a:rPr lang="en-US" altLang="en-US" sz="2400">
                <a:solidFill>
                  <a:srgbClr val="00CC00"/>
                </a:solidFill>
              </a:rPr>
              <a:t>Why?</a:t>
            </a:r>
          </a:p>
          <a:p>
            <a:pPr eaLnBrk="1" hangingPunct="1"/>
            <a:endParaRPr lang="en-US" altLang="en-US" sz="2400"/>
          </a:p>
        </p:txBody>
      </p:sp>
      <p:sp>
        <p:nvSpPr>
          <p:cNvPr id="18437" name="Line 4">
            <a:extLst>
              <a:ext uri="{FF2B5EF4-FFF2-40B4-BE49-F238E27FC236}">
                <a16:creationId xmlns:a16="http://schemas.microsoft.com/office/drawing/2014/main" id="{EECC31DB-9291-4FD0-B7A3-12D94C46EE6C}"/>
              </a:ext>
            </a:extLst>
          </p:cNvPr>
          <p:cNvSpPr>
            <a:spLocks noChangeShapeType="1"/>
          </p:cNvSpPr>
          <p:nvPr/>
        </p:nvSpPr>
        <p:spPr bwMode="auto">
          <a:xfrm rot="20000665">
            <a:off x="3816350" y="1709738"/>
            <a:ext cx="2971800" cy="0"/>
          </a:xfrm>
          <a:prstGeom prst="line">
            <a:avLst/>
          </a:prstGeom>
          <a:noFill/>
          <a:ln w="127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IN"/>
          </a:p>
        </p:txBody>
      </p:sp>
      <p:sp>
        <p:nvSpPr>
          <p:cNvPr id="18438" name="Line 5">
            <a:extLst>
              <a:ext uri="{FF2B5EF4-FFF2-40B4-BE49-F238E27FC236}">
                <a16:creationId xmlns:a16="http://schemas.microsoft.com/office/drawing/2014/main" id="{39536A67-1012-4E79-B734-8AE3DC91F089}"/>
              </a:ext>
            </a:extLst>
          </p:cNvPr>
          <p:cNvSpPr>
            <a:spLocks noChangeShapeType="1"/>
          </p:cNvSpPr>
          <p:nvPr/>
        </p:nvSpPr>
        <p:spPr bwMode="auto">
          <a:xfrm rot="20000665">
            <a:off x="3962400" y="2000250"/>
            <a:ext cx="29718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IN"/>
          </a:p>
        </p:txBody>
      </p:sp>
      <p:sp>
        <p:nvSpPr>
          <p:cNvPr id="18439" name="Line 6">
            <a:extLst>
              <a:ext uri="{FF2B5EF4-FFF2-40B4-BE49-F238E27FC236}">
                <a16:creationId xmlns:a16="http://schemas.microsoft.com/office/drawing/2014/main" id="{0AE84308-9877-46D3-A479-595CD4630CB6}"/>
              </a:ext>
            </a:extLst>
          </p:cNvPr>
          <p:cNvSpPr>
            <a:spLocks noChangeShapeType="1"/>
          </p:cNvSpPr>
          <p:nvPr/>
        </p:nvSpPr>
        <p:spPr bwMode="auto">
          <a:xfrm rot="20000665">
            <a:off x="4106863" y="2289175"/>
            <a:ext cx="2971800" cy="0"/>
          </a:xfrm>
          <a:prstGeom prst="line">
            <a:avLst/>
          </a:prstGeom>
          <a:noFill/>
          <a:ln w="127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IN"/>
          </a:p>
        </p:txBody>
      </p:sp>
      <p:sp>
        <p:nvSpPr>
          <p:cNvPr id="18440" name="Text Box 13">
            <a:extLst>
              <a:ext uri="{FF2B5EF4-FFF2-40B4-BE49-F238E27FC236}">
                <a16:creationId xmlns:a16="http://schemas.microsoft.com/office/drawing/2014/main" id="{04ECD03B-16DE-4E9A-9224-161B2C6B65CC}"/>
              </a:ext>
            </a:extLst>
          </p:cNvPr>
          <p:cNvSpPr txBox="1">
            <a:spLocks noChangeArrowheads="1"/>
          </p:cNvSpPr>
          <p:nvPr/>
        </p:nvSpPr>
        <p:spPr bwMode="auto">
          <a:xfrm rot="20013014">
            <a:off x="3276600" y="1219201"/>
            <a:ext cx="3048000" cy="701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algn="ctr" eaLnBrk="1" hangingPunct="1"/>
            <a:r>
              <a:rPr lang="en-US" altLang="en-US">
                <a:solidFill>
                  <a:schemeClr val="hlink"/>
                </a:solidFill>
              </a:rPr>
              <a:t>“Predict Class = +1” zone</a:t>
            </a:r>
          </a:p>
        </p:txBody>
      </p:sp>
      <p:sp>
        <p:nvSpPr>
          <p:cNvPr id="18441" name="Text Box 14">
            <a:extLst>
              <a:ext uri="{FF2B5EF4-FFF2-40B4-BE49-F238E27FC236}">
                <a16:creationId xmlns:a16="http://schemas.microsoft.com/office/drawing/2014/main" id="{8EBDBB84-4EB5-4A65-B521-05757A58AB81}"/>
              </a:ext>
            </a:extLst>
          </p:cNvPr>
          <p:cNvSpPr txBox="1">
            <a:spLocks noChangeArrowheads="1"/>
          </p:cNvSpPr>
          <p:nvPr/>
        </p:nvSpPr>
        <p:spPr bwMode="auto">
          <a:xfrm rot="20013014">
            <a:off x="4351338" y="2243139"/>
            <a:ext cx="2887662" cy="701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algn="ctr" eaLnBrk="1" hangingPunct="1"/>
            <a:r>
              <a:rPr lang="en-US" altLang="en-US">
                <a:solidFill>
                  <a:schemeClr val="folHlink"/>
                </a:solidFill>
              </a:rPr>
              <a:t>“Predict Class = -1” zone</a:t>
            </a:r>
          </a:p>
        </p:txBody>
      </p:sp>
      <p:sp>
        <p:nvSpPr>
          <p:cNvPr id="18442" name="Text Box 42">
            <a:extLst>
              <a:ext uri="{FF2B5EF4-FFF2-40B4-BE49-F238E27FC236}">
                <a16:creationId xmlns:a16="http://schemas.microsoft.com/office/drawing/2014/main" id="{632DB727-6B3F-4ADD-A78C-81CB423907AD}"/>
              </a:ext>
            </a:extLst>
          </p:cNvPr>
          <p:cNvSpPr txBox="1">
            <a:spLocks noChangeArrowheads="1"/>
          </p:cNvSpPr>
          <p:nvPr/>
        </p:nvSpPr>
        <p:spPr bwMode="auto">
          <a:xfrm rot="19822108">
            <a:off x="3124200" y="2438400"/>
            <a:ext cx="9906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algn="ctr" eaLnBrk="1" hangingPunct="1"/>
            <a:r>
              <a:rPr lang="en-US" altLang="en-US" sz="1400">
                <a:solidFill>
                  <a:schemeClr val="hlink"/>
                </a:solidFill>
              </a:rPr>
              <a:t>wx+b=1</a:t>
            </a:r>
          </a:p>
        </p:txBody>
      </p:sp>
      <p:sp>
        <p:nvSpPr>
          <p:cNvPr id="18443" name="Text Box 43">
            <a:extLst>
              <a:ext uri="{FF2B5EF4-FFF2-40B4-BE49-F238E27FC236}">
                <a16:creationId xmlns:a16="http://schemas.microsoft.com/office/drawing/2014/main" id="{CF771CFC-053E-4525-9922-7F3DCAFBB7F7}"/>
              </a:ext>
            </a:extLst>
          </p:cNvPr>
          <p:cNvSpPr txBox="1">
            <a:spLocks noChangeArrowheads="1"/>
          </p:cNvSpPr>
          <p:nvPr/>
        </p:nvSpPr>
        <p:spPr bwMode="auto">
          <a:xfrm rot="19822108">
            <a:off x="3278188" y="2708275"/>
            <a:ext cx="9906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algn="ctr" eaLnBrk="1" hangingPunct="1"/>
            <a:r>
              <a:rPr lang="en-US" altLang="en-US" sz="1400"/>
              <a:t>wx+b=0</a:t>
            </a:r>
          </a:p>
        </p:txBody>
      </p:sp>
      <p:sp>
        <p:nvSpPr>
          <p:cNvPr id="18444" name="Text Box 44">
            <a:extLst>
              <a:ext uri="{FF2B5EF4-FFF2-40B4-BE49-F238E27FC236}">
                <a16:creationId xmlns:a16="http://schemas.microsoft.com/office/drawing/2014/main" id="{5D34212B-7247-4D5B-90EE-8C431FB9FDD8}"/>
              </a:ext>
            </a:extLst>
          </p:cNvPr>
          <p:cNvSpPr txBox="1">
            <a:spLocks noChangeArrowheads="1"/>
          </p:cNvSpPr>
          <p:nvPr/>
        </p:nvSpPr>
        <p:spPr bwMode="auto">
          <a:xfrm rot="19822108">
            <a:off x="3429000" y="2952750"/>
            <a:ext cx="9906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algn="ctr" eaLnBrk="1" hangingPunct="1"/>
            <a:r>
              <a:rPr lang="en-US" altLang="en-US" sz="1400">
                <a:solidFill>
                  <a:schemeClr val="folHlink"/>
                </a:solidFill>
              </a:rPr>
              <a:t>wx+b=-1</a:t>
            </a:r>
          </a:p>
        </p:txBody>
      </p:sp>
      <p:sp>
        <p:nvSpPr>
          <p:cNvPr id="18445" name="Line 45">
            <a:extLst>
              <a:ext uri="{FF2B5EF4-FFF2-40B4-BE49-F238E27FC236}">
                <a16:creationId xmlns:a16="http://schemas.microsoft.com/office/drawing/2014/main" id="{7E826681-2BCA-4B0B-8446-D9837E0C1FAB}"/>
              </a:ext>
            </a:extLst>
          </p:cNvPr>
          <p:cNvSpPr>
            <a:spLocks noChangeShapeType="1"/>
          </p:cNvSpPr>
          <p:nvPr/>
        </p:nvSpPr>
        <p:spPr bwMode="auto">
          <a:xfrm>
            <a:off x="6694489" y="1019175"/>
            <a:ext cx="327025" cy="598488"/>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IN"/>
          </a:p>
        </p:txBody>
      </p:sp>
      <p:sp>
        <p:nvSpPr>
          <p:cNvPr id="18446" name="Text Box 46">
            <a:extLst>
              <a:ext uri="{FF2B5EF4-FFF2-40B4-BE49-F238E27FC236}">
                <a16:creationId xmlns:a16="http://schemas.microsoft.com/office/drawing/2014/main" id="{E33DAE87-011D-4C6F-BA16-01057A04A978}"/>
              </a:ext>
            </a:extLst>
          </p:cNvPr>
          <p:cNvSpPr txBox="1">
            <a:spLocks noChangeArrowheads="1"/>
          </p:cNvSpPr>
          <p:nvPr/>
        </p:nvSpPr>
        <p:spPr bwMode="auto">
          <a:xfrm>
            <a:off x="6810375" y="973139"/>
            <a:ext cx="2592388"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r>
              <a:rPr lang="en-US" altLang="en-US" i="1"/>
              <a:t>M =</a:t>
            </a:r>
            <a:r>
              <a:rPr lang="en-US" altLang="en-US"/>
              <a:t> Margin Width</a:t>
            </a:r>
          </a:p>
        </p:txBody>
      </p:sp>
      <p:sp>
        <p:nvSpPr>
          <p:cNvPr id="18447" name="Text Box 47">
            <a:extLst>
              <a:ext uri="{FF2B5EF4-FFF2-40B4-BE49-F238E27FC236}">
                <a16:creationId xmlns:a16="http://schemas.microsoft.com/office/drawing/2014/main" id="{ACE6B92F-1805-45F6-AD38-0430EBA3627B}"/>
              </a:ext>
            </a:extLst>
          </p:cNvPr>
          <p:cNvSpPr txBox="1">
            <a:spLocks noChangeArrowheads="1"/>
          </p:cNvSpPr>
          <p:nvPr/>
        </p:nvSpPr>
        <p:spPr bwMode="auto">
          <a:xfrm>
            <a:off x="6905625" y="1758950"/>
            <a:ext cx="3621088" cy="13731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r>
              <a:rPr lang="en-US" altLang="en-US" sz="2800"/>
              <a:t>How do we compute </a:t>
            </a:r>
            <a:r>
              <a:rPr lang="en-US" altLang="en-US" sz="2800" i="1"/>
              <a:t>M</a:t>
            </a:r>
            <a:r>
              <a:rPr lang="en-US" altLang="en-US" sz="2800"/>
              <a:t> in terms of </a:t>
            </a:r>
            <a:r>
              <a:rPr lang="en-US" altLang="en-US" sz="2800" b="1" i="1"/>
              <a:t>w</a:t>
            </a:r>
            <a:r>
              <a:rPr lang="en-US" altLang="en-US" sz="2800"/>
              <a:t> and </a:t>
            </a:r>
            <a:r>
              <a:rPr lang="en-US" altLang="en-US" sz="2800" i="1"/>
              <a:t>b</a:t>
            </a:r>
            <a:r>
              <a:rPr lang="en-US" altLang="en-US" sz="2800"/>
              <a:t>?</a:t>
            </a:r>
          </a:p>
        </p:txBody>
      </p:sp>
      <p:sp>
        <p:nvSpPr>
          <p:cNvPr id="18448" name="AutoShape 49">
            <a:extLst>
              <a:ext uri="{FF2B5EF4-FFF2-40B4-BE49-F238E27FC236}">
                <a16:creationId xmlns:a16="http://schemas.microsoft.com/office/drawing/2014/main" id="{1B4F277C-47F8-499F-859E-BD8D3BD97C82}"/>
              </a:ext>
            </a:extLst>
          </p:cNvPr>
          <p:cNvSpPr>
            <a:spLocks noChangeArrowheads="1"/>
          </p:cNvSpPr>
          <p:nvPr/>
        </p:nvSpPr>
        <p:spPr bwMode="auto">
          <a:xfrm>
            <a:off x="5486400" y="4876800"/>
            <a:ext cx="4419600" cy="762000"/>
          </a:xfrm>
          <a:prstGeom prst="wedgeRectCallout">
            <a:avLst>
              <a:gd name="adj1" fmla="val 43069"/>
              <a:gd name="adj2" fmla="val -73958"/>
            </a:avLst>
          </a:prstGeom>
          <a:solidFill>
            <a:srgbClr val="FFFFCC"/>
          </a:solidFill>
          <a:ln w="1905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spcBef>
                <a:spcPct val="20000"/>
              </a:spcBef>
            </a:pPr>
            <a:r>
              <a:rPr lang="en-US" altLang="en-US"/>
              <a:t>Let </a:t>
            </a:r>
            <a:r>
              <a:rPr lang="en-US" altLang="en-US" b="1"/>
              <a:t>u</a:t>
            </a:r>
            <a:r>
              <a:rPr lang="en-US" altLang="en-US"/>
              <a:t> and </a:t>
            </a:r>
            <a:r>
              <a:rPr lang="en-US" altLang="en-US" b="1"/>
              <a:t>v</a:t>
            </a:r>
            <a:r>
              <a:rPr lang="en-US" altLang="en-US"/>
              <a:t> be two vectors on the Plus Plane. What is </a:t>
            </a:r>
            <a:r>
              <a:rPr lang="en-US" altLang="en-US" b="1" i="1"/>
              <a:t>w</a:t>
            </a:r>
            <a:r>
              <a:rPr lang="en-US" altLang="en-US" i="1"/>
              <a:t> . ( </a:t>
            </a:r>
            <a:r>
              <a:rPr lang="en-US" altLang="en-US" b="1" i="1"/>
              <a:t>u</a:t>
            </a:r>
            <a:r>
              <a:rPr lang="en-US" altLang="en-US" i="1"/>
              <a:t> – </a:t>
            </a:r>
            <a:r>
              <a:rPr lang="en-US" altLang="en-US" b="1" i="1"/>
              <a:t>v</a:t>
            </a:r>
            <a:r>
              <a:rPr lang="en-US" altLang="en-US" i="1"/>
              <a:t> ) </a:t>
            </a:r>
            <a:r>
              <a:rPr lang="en-US" altLang="en-US"/>
              <a:t>?</a:t>
            </a:r>
          </a:p>
          <a:p>
            <a:pPr algn="ctr" eaLnBrk="1" hangingPunct="1"/>
            <a:endParaRPr lang="en-US" altLang="en-US"/>
          </a:p>
        </p:txBody>
      </p:sp>
      <p:sp>
        <p:nvSpPr>
          <p:cNvPr id="18449" name="AutoShape 50">
            <a:extLst>
              <a:ext uri="{FF2B5EF4-FFF2-40B4-BE49-F238E27FC236}">
                <a16:creationId xmlns:a16="http://schemas.microsoft.com/office/drawing/2014/main" id="{B0DF0220-07FA-4F53-AC06-B731BFFD8806}"/>
              </a:ext>
            </a:extLst>
          </p:cNvPr>
          <p:cNvSpPr>
            <a:spLocks noChangeArrowheads="1"/>
          </p:cNvSpPr>
          <p:nvPr/>
        </p:nvSpPr>
        <p:spPr bwMode="auto">
          <a:xfrm>
            <a:off x="1676400" y="5715000"/>
            <a:ext cx="4419600" cy="762000"/>
          </a:xfrm>
          <a:prstGeom prst="wedgeRectCallout">
            <a:avLst>
              <a:gd name="adj1" fmla="val -1472"/>
              <a:gd name="adj2" fmla="val -91458"/>
            </a:avLst>
          </a:prstGeom>
          <a:solidFill>
            <a:srgbClr val="CCFFCC"/>
          </a:solidFill>
          <a:ln w="1905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r>
              <a:rPr lang="en-US" altLang="en-US"/>
              <a:t>And so of course the vector </a:t>
            </a:r>
            <a:r>
              <a:rPr lang="en-US" altLang="en-US" b="1"/>
              <a:t>w</a:t>
            </a:r>
            <a:r>
              <a:rPr lang="en-US" altLang="en-US"/>
              <a:t> is also perpendicular to the Minus Plane</a:t>
            </a:r>
          </a:p>
        </p:txBody>
      </p:sp>
      <p:pic>
        <p:nvPicPr>
          <p:cNvPr id="18" name="Picture 17">
            <a:extLst>
              <a:ext uri="{FF2B5EF4-FFF2-40B4-BE49-F238E27FC236}">
                <a16:creationId xmlns:a16="http://schemas.microsoft.com/office/drawing/2014/main" id="{C12A25C9-4A2D-41DF-90E3-DFB6EB1533C3}"/>
              </a:ext>
            </a:extLst>
          </p:cNvPr>
          <p:cNvPicPr>
            <a:picLocks noChangeAspect="1"/>
          </p:cNvPicPr>
          <p:nvPr/>
        </p:nvPicPr>
        <p:blipFill>
          <a:blip r:embed="rId2"/>
          <a:stretch>
            <a:fillRect/>
          </a:stretch>
        </p:blipFill>
        <p:spPr>
          <a:xfrm>
            <a:off x="10824528" y="21648"/>
            <a:ext cx="1348503" cy="1177781"/>
          </a:xfrm>
          <a:prstGeom prst="rect">
            <a:avLst/>
          </a:prstGeom>
        </p:spPr>
      </p:pic>
      <p:sp>
        <p:nvSpPr>
          <p:cNvPr id="19" name="TextBox 18">
            <a:extLst>
              <a:ext uri="{FF2B5EF4-FFF2-40B4-BE49-F238E27FC236}">
                <a16:creationId xmlns:a16="http://schemas.microsoft.com/office/drawing/2014/main" id="{6B3C7963-92F9-4822-B655-24B9FADA340A}"/>
              </a:ext>
            </a:extLst>
          </p:cNvPr>
          <p:cNvSpPr txBox="1"/>
          <p:nvPr/>
        </p:nvSpPr>
        <p:spPr>
          <a:xfrm>
            <a:off x="7979725" y="6353222"/>
            <a:ext cx="3519054" cy="430887"/>
          </a:xfrm>
          <a:prstGeom prst="rect">
            <a:avLst/>
          </a:prstGeom>
          <a:noFill/>
        </p:spPr>
        <p:txBody>
          <a:bodyPr wrap="square">
            <a:spAutoFit/>
          </a:bodyPr>
          <a:lstStyle/>
          <a:p>
            <a:r>
              <a:rPr lang="en-US" altLang="en-US" sz="1100" dirty="0"/>
              <a:t>Courtesy: (1) http://www.cs.cmu.edu/~awm/tutorials</a:t>
            </a:r>
          </a:p>
          <a:p>
            <a:r>
              <a:rPr lang="en-US" altLang="en-US" sz="1100" dirty="0"/>
              <a:t>                   (2) Copyright © 2001, 2003, Andrew W. Moore</a:t>
            </a:r>
            <a:endParaRPr lang="en-IN" dirty="0"/>
          </a:p>
        </p:txBody>
      </p:sp>
    </p:spTree>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Rectangle 2">
            <a:extLst>
              <a:ext uri="{FF2B5EF4-FFF2-40B4-BE49-F238E27FC236}">
                <a16:creationId xmlns:a16="http://schemas.microsoft.com/office/drawing/2014/main" id="{70239391-D031-4277-9093-8295360273EF}"/>
              </a:ext>
            </a:extLst>
          </p:cNvPr>
          <p:cNvSpPr>
            <a:spLocks noGrp="1" noChangeArrowheads="1"/>
          </p:cNvSpPr>
          <p:nvPr>
            <p:ph type="title"/>
          </p:nvPr>
        </p:nvSpPr>
        <p:spPr/>
        <p:txBody>
          <a:bodyPr/>
          <a:lstStyle/>
          <a:p>
            <a:pPr eaLnBrk="1" hangingPunct="1"/>
            <a:r>
              <a:rPr lang="en-US" altLang="en-US" sz="4000"/>
              <a:t>Computing the margin width</a:t>
            </a:r>
          </a:p>
        </p:txBody>
      </p:sp>
      <p:sp>
        <p:nvSpPr>
          <p:cNvPr id="19460" name="Rectangle 3">
            <a:extLst>
              <a:ext uri="{FF2B5EF4-FFF2-40B4-BE49-F238E27FC236}">
                <a16:creationId xmlns:a16="http://schemas.microsoft.com/office/drawing/2014/main" id="{580A93CE-8345-40EC-846C-376C0048DEE7}"/>
              </a:ext>
            </a:extLst>
          </p:cNvPr>
          <p:cNvSpPr>
            <a:spLocks noGrp="1" noChangeArrowheads="1"/>
          </p:cNvSpPr>
          <p:nvPr>
            <p:ph type="body" sz="half" idx="1"/>
          </p:nvPr>
        </p:nvSpPr>
        <p:spPr>
          <a:xfrm>
            <a:off x="1828800" y="3429000"/>
            <a:ext cx="8686800" cy="3048000"/>
          </a:xfrm>
        </p:spPr>
        <p:txBody>
          <a:bodyPr/>
          <a:lstStyle/>
          <a:p>
            <a:pPr eaLnBrk="1" hangingPunct="1"/>
            <a:r>
              <a:rPr lang="en-US" altLang="en-US" sz="2400"/>
              <a:t>Plus-plane   =    </a:t>
            </a:r>
            <a:r>
              <a:rPr lang="en-US" altLang="en-US" sz="2400" i="1"/>
              <a:t>{ </a:t>
            </a:r>
            <a:r>
              <a:rPr lang="en-US" altLang="en-US" sz="2400" b="1" i="1"/>
              <a:t>x</a:t>
            </a:r>
            <a:r>
              <a:rPr lang="en-US" altLang="en-US" sz="2400" i="1"/>
              <a:t> : </a:t>
            </a:r>
            <a:r>
              <a:rPr lang="en-US" altLang="en-US" sz="2400" b="1" i="1"/>
              <a:t>w</a:t>
            </a:r>
            <a:r>
              <a:rPr lang="en-US" altLang="en-US" sz="2400" i="1"/>
              <a:t> . </a:t>
            </a:r>
            <a:r>
              <a:rPr lang="en-US" altLang="en-US" sz="2400" b="1" i="1"/>
              <a:t>x</a:t>
            </a:r>
            <a:r>
              <a:rPr lang="en-US" altLang="en-US" sz="2400" i="1"/>
              <a:t> + b = +1 }</a:t>
            </a:r>
          </a:p>
          <a:p>
            <a:pPr eaLnBrk="1" hangingPunct="1"/>
            <a:r>
              <a:rPr lang="en-US" altLang="en-US" sz="2400"/>
              <a:t>Minus-plane =   </a:t>
            </a:r>
            <a:r>
              <a:rPr lang="en-US" altLang="en-US" sz="2400" i="1"/>
              <a:t>{ </a:t>
            </a:r>
            <a:r>
              <a:rPr lang="en-US" altLang="en-US" sz="2400" b="1" i="1"/>
              <a:t>x</a:t>
            </a:r>
            <a:r>
              <a:rPr lang="en-US" altLang="en-US" sz="2400" i="1"/>
              <a:t> : </a:t>
            </a:r>
            <a:r>
              <a:rPr lang="en-US" altLang="en-US" sz="2400" b="1" i="1"/>
              <a:t>w</a:t>
            </a:r>
            <a:r>
              <a:rPr lang="en-US" altLang="en-US" sz="2400" i="1"/>
              <a:t> . </a:t>
            </a:r>
            <a:r>
              <a:rPr lang="en-US" altLang="en-US" sz="2400" b="1" i="1"/>
              <a:t>x</a:t>
            </a:r>
            <a:r>
              <a:rPr lang="en-US" altLang="en-US" sz="2400" i="1"/>
              <a:t> + b = -1 }</a:t>
            </a:r>
          </a:p>
          <a:p>
            <a:pPr eaLnBrk="1" hangingPunct="1"/>
            <a:r>
              <a:rPr lang="en-US" altLang="en-US" sz="2400"/>
              <a:t>The vector </a:t>
            </a:r>
            <a:r>
              <a:rPr lang="en-US" altLang="en-US" sz="2400" b="1"/>
              <a:t>w</a:t>
            </a:r>
            <a:r>
              <a:rPr lang="en-US" altLang="en-US" sz="2400"/>
              <a:t> is perpendicular to the Plus Plane</a:t>
            </a:r>
          </a:p>
          <a:p>
            <a:pPr eaLnBrk="1" hangingPunct="1"/>
            <a:r>
              <a:rPr lang="en-US" altLang="en-US" sz="2400"/>
              <a:t>Let </a:t>
            </a:r>
            <a:r>
              <a:rPr lang="en-US" altLang="en-US" sz="2400" b="1" i="1"/>
              <a:t>x</a:t>
            </a:r>
            <a:r>
              <a:rPr lang="en-US" altLang="en-US" sz="2400" b="1" i="1" baseline="30000"/>
              <a:t>-</a:t>
            </a:r>
            <a:r>
              <a:rPr lang="en-US" altLang="en-US" sz="2400"/>
              <a:t> be any point on the minus plane</a:t>
            </a:r>
          </a:p>
          <a:p>
            <a:pPr eaLnBrk="1" hangingPunct="1"/>
            <a:r>
              <a:rPr lang="en-US" altLang="en-US" sz="2400"/>
              <a:t>Let </a:t>
            </a:r>
            <a:r>
              <a:rPr lang="en-US" altLang="en-US" sz="2400" b="1" i="1"/>
              <a:t>x</a:t>
            </a:r>
            <a:r>
              <a:rPr lang="en-US" altLang="en-US" sz="2400" b="1" i="1" baseline="30000"/>
              <a:t>+</a:t>
            </a:r>
            <a:r>
              <a:rPr lang="en-US" altLang="en-US" sz="2400"/>
              <a:t> be the closest plus-plane-point to </a:t>
            </a:r>
            <a:r>
              <a:rPr lang="en-US" altLang="en-US" sz="2400" b="1" i="1"/>
              <a:t>x</a:t>
            </a:r>
            <a:r>
              <a:rPr lang="en-US" altLang="en-US" sz="2400" b="1" i="1" baseline="30000"/>
              <a:t>-</a:t>
            </a:r>
            <a:r>
              <a:rPr lang="en-US" altLang="en-US" sz="2400"/>
              <a:t>.</a:t>
            </a:r>
          </a:p>
        </p:txBody>
      </p:sp>
      <p:sp>
        <p:nvSpPr>
          <p:cNvPr id="19461" name="Line 4">
            <a:extLst>
              <a:ext uri="{FF2B5EF4-FFF2-40B4-BE49-F238E27FC236}">
                <a16:creationId xmlns:a16="http://schemas.microsoft.com/office/drawing/2014/main" id="{C228E0D7-CA49-43B4-8F47-23A683BA1CAF}"/>
              </a:ext>
            </a:extLst>
          </p:cNvPr>
          <p:cNvSpPr>
            <a:spLocks noChangeShapeType="1"/>
          </p:cNvSpPr>
          <p:nvPr/>
        </p:nvSpPr>
        <p:spPr bwMode="auto">
          <a:xfrm rot="20000665">
            <a:off x="3816350" y="1709738"/>
            <a:ext cx="2971800" cy="0"/>
          </a:xfrm>
          <a:prstGeom prst="line">
            <a:avLst/>
          </a:prstGeom>
          <a:noFill/>
          <a:ln w="127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IN"/>
          </a:p>
        </p:txBody>
      </p:sp>
      <p:sp>
        <p:nvSpPr>
          <p:cNvPr id="19462" name="Line 5">
            <a:extLst>
              <a:ext uri="{FF2B5EF4-FFF2-40B4-BE49-F238E27FC236}">
                <a16:creationId xmlns:a16="http://schemas.microsoft.com/office/drawing/2014/main" id="{B2A69897-DCDF-4B3C-B0E3-68C98004FE21}"/>
              </a:ext>
            </a:extLst>
          </p:cNvPr>
          <p:cNvSpPr>
            <a:spLocks noChangeShapeType="1"/>
          </p:cNvSpPr>
          <p:nvPr/>
        </p:nvSpPr>
        <p:spPr bwMode="auto">
          <a:xfrm rot="20000665">
            <a:off x="3962400" y="2000250"/>
            <a:ext cx="29718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IN"/>
          </a:p>
        </p:txBody>
      </p:sp>
      <p:sp>
        <p:nvSpPr>
          <p:cNvPr id="19463" name="Line 6">
            <a:extLst>
              <a:ext uri="{FF2B5EF4-FFF2-40B4-BE49-F238E27FC236}">
                <a16:creationId xmlns:a16="http://schemas.microsoft.com/office/drawing/2014/main" id="{73D7A33C-312E-4FA3-8BFC-EB63AA9D05BE}"/>
              </a:ext>
            </a:extLst>
          </p:cNvPr>
          <p:cNvSpPr>
            <a:spLocks noChangeShapeType="1"/>
          </p:cNvSpPr>
          <p:nvPr/>
        </p:nvSpPr>
        <p:spPr bwMode="auto">
          <a:xfrm rot="20000665">
            <a:off x="4106863" y="2289175"/>
            <a:ext cx="2971800" cy="0"/>
          </a:xfrm>
          <a:prstGeom prst="line">
            <a:avLst/>
          </a:prstGeom>
          <a:noFill/>
          <a:ln w="127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IN"/>
          </a:p>
        </p:txBody>
      </p:sp>
      <p:sp>
        <p:nvSpPr>
          <p:cNvPr id="19464" name="Text Box 7">
            <a:extLst>
              <a:ext uri="{FF2B5EF4-FFF2-40B4-BE49-F238E27FC236}">
                <a16:creationId xmlns:a16="http://schemas.microsoft.com/office/drawing/2014/main" id="{F54583EB-1BB9-4DF7-8740-B03C69028258}"/>
              </a:ext>
            </a:extLst>
          </p:cNvPr>
          <p:cNvSpPr txBox="1">
            <a:spLocks noChangeArrowheads="1"/>
          </p:cNvSpPr>
          <p:nvPr/>
        </p:nvSpPr>
        <p:spPr bwMode="auto">
          <a:xfrm rot="20013014">
            <a:off x="3276600" y="1219201"/>
            <a:ext cx="3048000" cy="701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algn="ctr" eaLnBrk="1" hangingPunct="1"/>
            <a:r>
              <a:rPr lang="en-US" altLang="en-US">
                <a:solidFill>
                  <a:schemeClr val="hlink"/>
                </a:solidFill>
              </a:rPr>
              <a:t>“Predict Class = +1” zone</a:t>
            </a:r>
          </a:p>
        </p:txBody>
      </p:sp>
      <p:sp>
        <p:nvSpPr>
          <p:cNvPr id="19465" name="Text Box 8">
            <a:extLst>
              <a:ext uri="{FF2B5EF4-FFF2-40B4-BE49-F238E27FC236}">
                <a16:creationId xmlns:a16="http://schemas.microsoft.com/office/drawing/2014/main" id="{CB33A88C-7BCF-4E7C-A74F-7BF5EBBCD760}"/>
              </a:ext>
            </a:extLst>
          </p:cNvPr>
          <p:cNvSpPr txBox="1">
            <a:spLocks noChangeArrowheads="1"/>
          </p:cNvSpPr>
          <p:nvPr/>
        </p:nvSpPr>
        <p:spPr bwMode="auto">
          <a:xfrm rot="20013014">
            <a:off x="4351338" y="2243139"/>
            <a:ext cx="2887662" cy="701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algn="ctr" eaLnBrk="1" hangingPunct="1"/>
            <a:r>
              <a:rPr lang="en-US" altLang="en-US">
                <a:solidFill>
                  <a:schemeClr val="folHlink"/>
                </a:solidFill>
              </a:rPr>
              <a:t>“Predict Class = -1” zone</a:t>
            </a:r>
          </a:p>
        </p:txBody>
      </p:sp>
      <p:sp>
        <p:nvSpPr>
          <p:cNvPr id="19466" name="Text Box 9">
            <a:extLst>
              <a:ext uri="{FF2B5EF4-FFF2-40B4-BE49-F238E27FC236}">
                <a16:creationId xmlns:a16="http://schemas.microsoft.com/office/drawing/2014/main" id="{3157E066-3030-4731-BAEA-5CE6CD324770}"/>
              </a:ext>
            </a:extLst>
          </p:cNvPr>
          <p:cNvSpPr txBox="1">
            <a:spLocks noChangeArrowheads="1"/>
          </p:cNvSpPr>
          <p:nvPr/>
        </p:nvSpPr>
        <p:spPr bwMode="auto">
          <a:xfrm rot="19822108">
            <a:off x="3124200" y="2438400"/>
            <a:ext cx="9906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algn="ctr" eaLnBrk="1" hangingPunct="1"/>
            <a:r>
              <a:rPr lang="en-US" altLang="en-US" sz="1400">
                <a:solidFill>
                  <a:schemeClr val="hlink"/>
                </a:solidFill>
              </a:rPr>
              <a:t>wx+b=1</a:t>
            </a:r>
          </a:p>
        </p:txBody>
      </p:sp>
      <p:sp>
        <p:nvSpPr>
          <p:cNvPr id="19467" name="Text Box 10">
            <a:extLst>
              <a:ext uri="{FF2B5EF4-FFF2-40B4-BE49-F238E27FC236}">
                <a16:creationId xmlns:a16="http://schemas.microsoft.com/office/drawing/2014/main" id="{6A7B3CE2-6B96-4F56-86C2-768B9DDA7F43}"/>
              </a:ext>
            </a:extLst>
          </p:cNvPr>
          <p:cNvSpPr txBox="1">
            <a:spLocks noChangeArrowheads="1"/>
          </p:cNvSpPr>
          <p:nvPr/>
        </p:nvSpPr>
        <p:spPr bwMode="auto">
          <a:xfrm rot="19822108">
            <a:off x="3278188" y="2708275"/>
            <a:ext cx="9906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algn="ctr" eaLnBrk="1" hangingPunct="1"/>
            <a:r>
              <a:rPr lang="en-US" altLang="en-US" sz="1400"/>
              <a:t>wx+b=0</a:t>
            </a:r>
          </a:p>
        </p:txBody>
      </p:sp>
      <p:sp>
        <p:nvSpPr>
          <p:cNvPr id="19468" name="Text Box 11">
            <a:extLst>
              <a:ext uri="{FF2B5EF4-FFF2-40B4-BE49-F238E27FC236}">
                <a16:creationId xmlns:a16="http://schemas.microsoft.com/office/drawing/2014/main" id="{86556B3C-218D-4CFB-8673-9402219B1400}"/>
              </a:ext>
            </a:extLst>
          </p:cNvPr>
          <p:cNvSpPr txBox="1">
            <a:spLocks noChangeArrowheads="1"/>
          </p:cNvSpPr>
          <p:nvPr/>
        </p:nvSpPr>
        <p:spPr bwMode="auto">
          <a:xfrm rot="19822108">
            <a:off x="3429000" y="2952750"/>
            <a:ext cx="9906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algn="ctr" eaLnBrk="1" hangingPunct="1"/>
            <a:r>
              <a:rPr lang="en-US" altLang="en-US" sz="1400">
                <a:solidFill>
                  <a:schemeClr val="folHlink"/>
                </a:solidFill>
              </a:rPr>
              <a:t>wx+b=-1</a:t>
            </a:r>
          </a:p>
        </p:txBody>
      </p:sp>
      <p:sp>
        <p:nvSpPr>
          <p:cNvPr id="19469" name="Line 12">
            <a:extLst>
              <a:ext uri="{FF2B5EF4-FFF2-40B4-BE49-F238E27FC236}">
                <a16:creationId xmlns:a16="http://schemas.microsoft.com/office/drawing/2014/main" id="{891B6C16-A886-4DA0-9213-261FBF53BD26}"/>
              </a:ext>
            </a:extLst>
          </p:cNvPr>
          <p:cNvSpPr>
            <a:spLocks noChangeShapeType="1"/>
          </p:cNvSpPr>
          <p:nvPr/>
        </p:nvSpPr>
        <p:spPr bwMode="auto">
          <a:xfrm>
            <a:off x="6694489" y="1019175"/>
            <a:ext cx="327025" cy="598488"/>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IN"/>
          </a:p>
        </p:txBody>
      </p:sp>
      <p:sp>
        <p:nvSpPr>
          <p:cNvPr id="19470" name="Text Box 13">
            <a:extLst>
              <a:ext uri="{FF2B5EF4-FFF2-40B4-BE49-F238E27FC236}">
                <a16:creationId xmlns:a16="http://schemas.microsoft.com/office/drawing/2014/main" id="{0913A160-231E-4285-B80B-688D01AE6B6D}"/>
              </a:ext>
            </a:extLst>
          </p:cNvPr>
          <p:cNvSpPr txBox="1">
            <a:spLocks noChangeArrowheads="1"/>
          </p:cNvSpPr>
          <p:nvPr/>
        </p:nvSpPr>
        <p:spPr bwMode="auto">
          <a:xfrm>
            <a:off x="6810375" y="973139"/>
            <a:ext cx="2592388"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r>
              <a:rPr lang="en-US" altLang="en-US" i="1"/>
              <a:t>M =</a:t>
            </a:r>
            <a:r>
              <a:rPr lang="en-US" altLang="en-US"/>
              <a:t> Margin Width</a:t>
            </a:r>
          </a:p>
        </p:txBody>
      </p:sp>
      <p:sp>
        <p:nvSpPr>
          <p:cNvPr id="19471" name="Text Box 14">
            <a:extLst>
              <a:ext uri="{FF2B5EF4-FFF2-40B4-BE49-F238E27FC236}">
                <a16:creationId xmlns:a16="http://schemas.microsoft.com/office/drawing/2014/main" id="{6F2A707E-5273-43ED-BB3E-B1E2DAF317BF}"/>
              </a:ext>
            </a:extLst>
          </p:cNvPr>
          <p:cNvSpPr txBox="1">
            <a:spLocks noChangeArrowheads="1"/>
          </p:cNvSpPr>
          <p:nvPr/>
        </p:nvSpPr>
        <p:spPr bwMode="auto">
          <a:xfrm>
            <a:off x="6905625" y="1758950"/>
            <a:ext cx="3621088" cy="13731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r>
              <a:rPr lang="en-US" altLang="en-US" sz="2800"/>
              <a:t>How do we compute </a:t>
            </a:r>
            <a:r>
              <a:rPr lang="en-US" altLang="en-US" sz="2800" i="1"/>
              <a:t>M</a:t>
            </a:r>
            <a:r>
              <a:rPr lang="en-US" altLang="en-US" sz="2800"/>
              <a:t> in terms of </a:t>
            </a:r>
            <a:r>
              <a:rPr lang="en-US" altLang="en-US" sz="2800" b="1" i="1"/>
              <a:t>w</a:t>
            </a:r>
            <a:r>
              <a:rPr lang="en-US" altLang="en-US" sz="2800"/>
              <a:t> and </a:t>
            </a:r>
            <a:r>
              <a:rPr lang="en-US" altLang="en-US" sz="2800" i="1"/>
              <a:t>b</a:t>
            </a:r>
            <a:r>
              <a:rPr lang="en-US" altLang="en-US" sz="2800"/>
              <a:t>?</a:t>
            </a:r>
          </a:p>
        </p:txBody>
      </p:sp>
      <p:sp>
        <p:nvSpPr>
          <p:cNvPr id="19472" name="Oval 17">
            <a:extLst>
              <a:ext uri="{FF2B5EF4-FFF2-40B4-BE49-F238E27FC236}">
                <a16:creationId xmlns:a16="http://schemas.microsoft.com/office/drawing/2014/main" id="{59F28F63-ECA2-4EDC-82C2-D7FFC9F02396}"/>
              </a:ext>
            </a:extLst>
          </p:cNvPr>
          <p:cNvSpPr>
            <a:spLocks noChangeArrowheads="1"/>
          </p:cNvSpPr>
          <p:nvPr/>
        </p:nvSpPr>
        <p:spPr bwMode="auto">
          <a:xfrm>
            <a:off x="6007100" y="1779260"/>
            <a:ext cx="259766" cy="562630"/>
          </a:xfrm>
          <a:prstGeom prst="ellipse">
            <a:avLst/>
          </a:prstGeom>
          <a:solidFill>
            <a:srgbClr val="990099"/>
          </a:solidFill>
          <a:ln>
            <a:noFill/>
          </a:ln>
          <a:effectLst/>
          <a:extLst>
            <a:ext uri="{91240B29-F687-4F45-9708-019B960494DF}">
              <a14:hiddenLine xmlns:a14="http://schemas.microsoft.com/office/drawing/2010/main" w="19050"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19473" name="Text Box 19">
            <a:extLst>
              <a:ext uri="{FF2B5EF4-FFF2-40B4-BE49-F238E27FC236}">
                <a16:creationId xmlns:a16="http://schemas.microsoft.com/office/drawing/2014/main" id="{FA71525D-5DC4-4D63-B404-6EE168961271}"/>
              </a:ext>
            </a:extLst>
          </p:cNvPr>
          <p:cNvSpPr txBox="1">
            <a:spLocks noChangeArrowheads="1"/>
          </p:cNvSpPr>
          <p:nvPr/>
        </p:nvSpPr>
        <p:spPr bwMode="auto">
          <a:xfrm>
            <a:off x="6107114" y="2006601"/>
            <a:ext cx="515937" cy="415925"/>
          </a:xfrm>
          <a:prstGeom prst="rect">
            <a:avLst/>
          </a:prstGeom>
          <a:solidFill>
            <a:schemeClr val="bg1"/>
          </a:solidFill>
          <a:ln w="19050" algn="ctr">
            <a:solidFill>
              <a:srgbClr val="9900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r>
              <a:rPr lang="en-US" altLang="en-US" b="1" i="1">
                <a:solidFill>
                  <a:srgbClr val="990099"/>
                </a:solidFill>
              </a:rPr>
              <a:t>x</a:t>
            </a:r>
            <a:r>
              <a:rPr lang="en-US" altLang="en-US" sz="2400" i="1" baseline="30000">
                <a:solidFill>
                  <a:srgbClr val="990099"/>
                </a:solidFill>
              </a:rPr>
              <a:t>-</a:t>
            </a:r>
          </a:p>
        </p:txBody>
      </p:sp>
      <p:sp>
        <p:nvSpPr>
          <p:cNvPr id="19474" name="Oval 20">
            <a:extLst>
              <a:ext uri="{FF2B5EF4-FFF2-40B4-BE49-F238E27FC236}">
                <a16:creationId xmlns:a16="http://schemas.microsoft.com/office/drawing/2014/main" id="{DA90719C-2D74-476D-B75A-41B0A1BCA09E}"/>
              </a:ext>
            </a:extLst>
          </p:cNvPr>
          <p:cNvSpPr>
            <a:spLocks noChangeArrowheads="1"/>
          </p:cNvSpPr>
          <p:nvPr/>
        </p:nvSpPr>
        <p:spPr bwMode="auto">
          <a:xfrm>
            <a:off x="5713413" y="1217285"/>
            <a:ext cx="259766" cy="562630"/>
          </a:xfrm>
          <a:prstGeom prst="ellipse">
            <a:avLst/>
          </a:prstGeom>
          <a:solidFill>
            <a:srgbClr val="CC3300"/>
          </a:solidFill>
          <a:ln>
            <a:noFill/>
          </a:ln>
          <a:effectLst/>
          <a:extLst>
            <a:ext uri="{91240B29-F687-4F45-9708-019B960494DF}">
              <a14:hiddenLine xmlns:a14="http://schemas.microsoft.com/office/drawing/2010/main" w="19050"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19475" name="Text Box 21">
            <a:extLst>
              <a:ext uri="{FF2B5EF4-FFF2-40B4-BE49-F238E27FC236}">
                <a16:creationId xmlns:a16="http://schemas.microsoft.com/office/drawing/2014/main" id="{17EE58FF-C6E5-4D17-809E-294FC3FD98B1}"/>
              </a:ext>
            </a:extLst>
          </p:cNvPr>
          <p:cNvSpPr txBox="1">
            <a:spLocks noChangeArrowheads="1"/>
          </p:cNvSpPr>
          <p:nvPr/>
        </p:nvSpPr>
        <p:spPr bwMode="auto">
          <a:xfrm>
            <a:off x="5824539" y="1022351"/>
            <a:ext cx="515937" cy="415925"/>
          </a:xfrm>
          <a:prstGeom prst="rect">
            <a:avLst/>
          </a:prstGeom>
          <a:solidFill>
            <a:schemeClr val="bg1"/>
          </a:solidFill>
          <a:ln w="19050" algn="ctr">
            <a:solidFill>
              <a:srgbClr val="CC33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r>
              <a:rPr lang="en-US" altLang="en-US" b="1" i="1">
                <a:solidFill>
                  <a:srgbClr val="CC3300"/>
                </a:solidFill>
              </a:rPr>
              <a:t>x</a:t>
            </a:r>
            <a:r>
              <a:rPr lang="en-US" altLang="en-US" sz="2400" i="1" baseline="30000">
                <a:solidFill>
                  <a:srgbClr val="CC3300"/>
                </a:solidFill>
              </a:rPr>
              <a:t>+</a:t>
            </a:r>
          </a:p>
        </p:txBody>
      </p:sp>
      <p:grpSp>
        <p:nvGrpSpPr>
          <p:cNvPr id="19476" name="Group 25">
            <a:extLst>
              <a:ext uri="{FF2B5EF4-FFF2-40B4-BE49-F238E27FC236}">
                <a16:creationId xmlns:a16="http://schemas.microsoft.com/office/drawing/2014/main" id="{CD996B1E-00CA-4632-9965-90EB09ACF51D}"/>
              </a:ext>
            </a:extLst>
          </p:cNvPr>
          <p:cNvGrpSpPr>
            <a:grpSpLocks/>
          </p:cNvGrpSpPr>
          <p:nvPr/>
        </p:nvGrpSpPr>
        <p:grpSpPr bwMode="auto">
          <a:xfrm>
            <a:off x="8915400" y="4572001"/>
            <a:ext cx="1593850" cy="1065213"/>
            <a:chOff x="4656" y="2880"/>
            <a:chExt cx="1004" cy="671"/>
          </a:xfrm>
        </p:grpSpPr>
        <p:sp>
          <p:nvSpPr>
            <p:cNvPr id="19477" name="AutoShape 23">
              <a:extLst>
                <a:ext uri="{FF2B5EF4-FFF2-40B4-BE49-F238E27FC236}">
                  <a16:creationId xmlns:a16="http://schemas.microsoft.com/office/drawing/2014/main" id="{4C2F0092-264F-464D-895A-E75390364394}"/>
                </a:ext>
              </a:extLst>
            </p:cNvPr>
            <p:cNvSpPr>
              <a:spLocks noChangeArrowheads="1"/>
            </p:cNvSpPr>
            <p:nvPr/>
          </p:nvSpPr>
          <p:spPr bwMode="auto">
            <a:xfrm>
              <a:off x="4656" y="2880"/>
              <a:ext cx="1004" cy="671"/>
            </a:xfrm>
            <a:prstGeom prst="wedgeRectCallout">
              <a:avLst>
                <a:gd name="adj1" fmla="val -131972"/>
                <a:gd name="adj2" fmla="val -8718"/>
              </a:avLst>
            </a:prstGeom>
            <a:solidFill>
              <a:srgbClr val="FFCC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r>
                <a:rPr lang="en-US" altLang="en-US" sz="1600"/>
                <a:t>Any location in </a:t>
              </a:r>
              <a:r>
                <a:rPr lang="en-US" altLang="en-US" sz="1600">
                  <a:sym typeface="Math1" pitchFamily="2" charset="2"/>
                </a:rPr>
                <a:t></a:t>
              </a:r>
              <a:r>
                <a:rPr lang="en-US" altLang="en-US" sz="1600" baseline="30000">
                  <a:sym typeface="Math1" pitchFamily="2" charset="2"/>
                </a:rPr>
                <a:t>m</a:t>
              </a:r>
              <a:r>
                <a:rPr lang="en-US" altLang="en-US" sz="1600">
                  <a:sym typeface="Math1" pitchFamily="2" charset="2"/>
                </a:rPr>
                <a:t>: not necessarily a datapoint</a:t>
              </a:r>
              <a:endParaRPr lang="en-US" altLang="en-US" sz="1600"/>
            </a:p>
          </p:txBody>
        </p:sp>
        <p:sp>
          <p:nvSpPr>
            <p:cNvPr id="19478" name="AutoShape 24">
              <a:extLst>
                <a:ext uri="{FF2B5EF4-FFF2-40B4-BE49-F238E27FC236}">
                  <a16:creationId xmlns:a16="http://schemas.microsoft.com/office/drawing/2014/main" id="{06DFFCCA-0031-429D-852A-F995486A338F}"/>
                </a:ext>
              </a:extLst>
            </p:cNvPr>
            <p:cNvSpPr>
              <a:spLocks noChangeArrowheads="1"/>
            </p:cNvSpPr>
            <p:nvPr/>
          </p:nvSpPr>
          <p:spPr bwMode="auto">
            <a:xfrm>
              <a:off x="4656" y="2880"/>
              <a:ext cx="1004" cy="671"/>
            </a:xfrm>
            <a:prstGeom prst="wedgeRectCallout">
              <a:avLst>
                <a:gd name="adj1" fmla="val -94523"/>
                <a:gd name="adj2" fmla="val 31222"/>
              </a:avLst>
            </a:prstGeom>
            <a:solidFill>
              <a:srgbClr val="FFCC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r>
                <a:rPr lang="en-US" altLang="en-US" sz="1600"/>
                <a:t>Any location in </a:t>
              </a:r>
              <a:r>
                <a:rPr lang="en-US" altLang="en-US" sz="1600">
                  <a:sym typeface="Math1" pitchFamily="2" charset="2"/>
                </a:rPr>
                <a:t>R</a:t>
              </a:r>
              <a:r>
                <a:rPr lang="en-US" altLang="en-US" sz="1600" baseline="30000">
                  <a:sym typeface="Math1" pitchFamily="2" charset="2"/>
                </a:rPr>
                <a:t>m</a:t>
              </a:r>
              <a:r>
                <a:rPr lang="en-US" altLang="en-US" sz="1600">
                  <a:sym typeface="Math1" pitchFamily="2" charset="2"/>
                </a:rPr>
                <a:t>: not necessarily a datapoint</a:t>
              </a:r>
              <a:endParaRPr lang="en-US" altLang="en-US" sz="1600"/>
            </a:p>
          </p:txBody>
        </p:sp>
      </p:grpSp>
      <p:pic>
        <p:nvPicPr>
          <p:cNvPr id="23" name="Picture 22">
            <a:extLst>
              <a:ext uri="{FF2B5EF4-FFF2-40B4-BE49-F238E27FC236}">
                <a16:creationId xmlns:a16="http://schemas.microsoft.com/office/drawing/2014/main" id="{DAE5CB0E-2F75-485E-B90B-48C399C043D0}"/>
              </a:ext>
            </a:extLst>
          </p:cNvPr>
          <p:cNvPicPr>
            <a:picLocks noChangeAspect="1"/>
          </p:cNvPicPr>
          <p:nvPr/>
        </p:nvPicPr>
        <p:blipFill>
          <a:blip r:embed="rId2"/>
          <a:stretch>
            <a:fillRect/>
          </a:stretch>
        </p:blipFill>
        <p:spPr>
          <a:xfrm>
            <a:off x="10843497" y="29298"/>
            <a:ext cx="1348503" cy="1177781"/>
          </a:xfrm>
          <a:prstGeom prst="rect">
            <a:avLst/>
          </a:prstGeom>
        </p:spPr>
      </p:pic>
      <p:sp>
        <p:nvSpPr>
          <p:cNvPr id="24" name="TextBox 23">
            <a:extLst>
              <a:ext uri="{FF2B5EF4-FFF2-40B4-BE49-F238E27FC236}">
                <a16:creationId xmlns:a16="http://schemas.microsoft.com/office/drawing/2014/main" id="{95FB5155-FE13-41B4-9ACE-CD0F7F79BE5A}"/>
              </a:ext>
            </a:extLst>
          </p:cNvPr>
          <p:cNvSpPr txBox="1"/>
          <p:nvPr/>
        </p:nvSpPr>
        <p:spPr>
          <a:xfrm>
            <a:off x="540322" y="6337756"/>
            <a:ext cx="3519054" cy="430887"/>
          </a:xfrm>
          <a:prstGeom prst="rect">
            <a:avLst/>
          </a:prstGeom>
          <a:noFill/>
        </p:spPr>
        <p:txBody>
          <a:bodyPr wrap="square">
            <a:spAutoFit/>
          </a:bodyPr>
          <a:lstStyle/>
          <a:p>
            <a:r>
              <a:rPr lang="en-US" altLang="en-US" sz="1100" dirty="0"/>
              <a:t>Courtesy: (1) http://www.cs.cmu.edu/~awm/tutorials</a:t>
            </a:r>
          </a:p>
          <a:p>
            <a:r>
              <a:rPr lang="en-US" altLang="en-US" sz="1100" dirty="0"/>
              <a:t>                   (2) Copyright © 2001, 2003, Andrew W. Moore</a:t>
            </a:r>
            <a:endParaRPr lang="en-IN" dirty="0"/>
          </a:p>
        </p:txBody>
      </p:sp>
    </p:spTree>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34EB4AF-C059-46F8-95B6-56BB7A0D3CBB}"/>
              </a:ext>
            </a:extLst>
          </p:cNvPr>
          <p:cNvPicPr>
            <a:picLocks noChangeAspect="1"/>
          </p:cNvPicPr>
          <p:nvPr/>
        </p:nvPicPr>
        <p:blipFill>
          <a:blip r:embed="rId2"/>
          <a:stretch>
            <a:fillRect/>
          </a:stretch>
        </p:blipFill>
        <p:spPr>
          <a:xfrm>
            <a:off x="0" y="-5155"/>
            <a:ext cx="1348503" cy="1177781"/>
          </a:xfrm>
          <a:prstGeom prst="rect">
            <a:avLst/>
          </a:prstGeom>
        </p:spPr>
      </p:pic>
      <p:sp>
        <p:nvSpPr>
          <p:cNvPr id="6" name="Title 1">
            <a:extLst>
              <a:ext uri="{FF2B5EF4-FFF2-40B4-BE49-F238E27FC236}">
                <a16:creationId xmlns:a16="http://schemas.microsoft.com/office/drawing/2014/main" id="{49FFC217-C67F-4519-96B5-E1DDD5D5595D}"/>
              </a:ext>
            </a:extLst>
          </p:cNvPr>
          <p:cNvSpPr>
            <a:spLocks noGrp="1"/>
          </p:cNvSpPr>
          <p:nvPr>
            <p:ph type="ctrTitle"/>
          </p:nvPr>
        </p:nvSpPr>
        <p:spPr>
          <a:xfrm>
            <a:off x="1205347" y="149945"/>
            <a:ext cx="9910616" cy="780764"/>
          </a:xfrm>
        </p:spPr>
        <p:txBody>
          <a:bodyPr>
            <a:normAutofit/>
          </a:bodyPr>
          <a:lstStyle/>
          <a:p>
            <a:r>
              <a:rPr lang="en-IN" sz="5000" dirty="0">
                <a:solidFill>
                  <a:srgbClr val="FF0000"/>
                </a:solidFill>
                <a:latin typeface="Arial" panose="020B0604020202020204" pitchFamily="34" charset="0"/>
                <a:cs typeface="Arial" panose="020B0604020202020204" pitchFamily="34" charset="0"/>
              </a:rPr>
              <a:t>Course Introduction Continued.,</a:t>
            </a:r>
          </a:p>
        </p:txBody>
      </p:sp>
      <p:sp>
        <p:nvSpPr>
          <p:cNvPr id="7" name="Subtitle 2">
            <a:extLst>
              <a:ext uri="{FF2B5EF4-FFF2-40B4-BE49-F238E27FC236}">
                <a16:creationId xmlns:a16="http://schemas.microsoft.com/office/drawing/2014/main" id="{3B1FFD00-8CDD-4E63-8763-AE4C9C005FC0}"/>
              </a:ext>
            </a:extLst>
          </p:cNvPr>
          <p:cNvSpPr txBox="1">
            <a:spLocks/>
          </p:cNvSpPr>
          <p:nvPr/>
        </p:nvSpPr>
        <p:spPr>
          <a:xfrm>
            <a:off x="1076036" y="1135826"/>
            <a:ext cx="10039927" cy="5181847"/>
          </a:xfrm>
          <a:prstGeom prst="rect">
            <a:avLst/>
          </a:prstGeom>
        </p:spPr>
        <p:txBody>
          <a:bodyPr vert="horz" lIns="91440" tIns="45720" rIns="91440" bIns="4572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IN" sz="2800" dirty="0">
                <a:solidFill>
                  <a:srgbClr val="C00000"/>
                </a:solidFill>
                <a:latin typeface="Arial" panose="020B0604020202020204" pitchFamily="34" charset="0"/>
                <a:cs typeface="Arial" panose="020B0604020202020204" pitchFamily="34" charset="0"/>
              </a:rPr>
              <a:t>Applications of Artificial Neural Networks(ANN):</a:t>
            </a:r>
          </a:p>
          <a:p>
            <a:pPr algn="l"/>
            <a:endParaRPr lang="en-IN" sz="2800" baseline="-9000" dirty="0">
              <a:solidFill>
                <a:srgbClr val="C00000"/>
              </a:solidFill>
              <a:latin typeface="Arial" panose="020B0604020202020204" pitchFamily="34" charset="0"/>
              <a:cs typeface="Arial" panose="020B0604020202020204" pitchFamily="34" charset="0"/>
            </a:endParaRPr>
          </a:p>
          <a:p>
            <a:pPr marL="457200" indent="-457200" algn="l">
              <a:buFont typeface="Arial" panose="020B0604020202020204" pitchFamily="34" charset="0"/>
              <a:buChar char="•"/>
            </a:pPr>
            <a:r>
              <a:rPr lang="en-IN" sz="2600" dirty="0">
                <a:latin typeface="Arial" panose="020B0604020202020204" pitchFamily="34" charset="0"/>
                <a:cs typeface="Arial" panose="020B0604020202020204" pitchFamily="34" charset="0"/>
              </a:rPr>
              <a:t>Astronomy &amp; Space Exploration</a:t>
            </a:r>
          </a:p>
          <a:p>
            <a:pPr marL="457200" indent="-457200" algn="l">
              <a:buFont typeface="Arial" panose="020B0604020202020204" pitchFamily="34" charset="0"/>
              <a:buChar char="•"/>
            </a:pPr>
            <a:r>
              <a:rPr lang="en-IN" sz="2600" dirty="0">
                <a:latin typeface="Arial" panose="020B0604020202020204" pitchFamily="34" charset="0"/>
                <a:cs typeface="Arial" panose="020B0604020202020204" pitchFamily="34" charset="0"/>
              </a:rPr>
              <a:t>Communication systems design and development</a:t>
            </a:r>
          </a:p>
          <a:p>
            <a:pPr marL="457200" indent="-457200" algn="l">
              <a:buFont typeface="Arial" panose="020B0604020202020204" pitchFamily="34" charset="0"/>
              <a:buChar char="•"/>
            </a:pPr>
            <a:r>
              <a:rPr lang="en-IN" sz="2600" dirty="0">
                <a:latin typeface="Arial" panose="020B0604020202020204" pitchFamily="34" charset="0"/>
                <a:cs typeface="Arial" panose="020B0604020202020204" pitchFamily="34" charset="0"/>
              </a:rPr>
              <a:t>Credit Rating / Targeted Marketing</a:t>
            </a:r>
          </a:p>
          <a:p>
            <a:pPr marL="457200" indent="-457200" algn="l">
              <a:buFont typeface="Arial" panose="020B0604020202020204" pitchFamily="34" charset="0"/>
              <a:buChar char="•"/>
            </a:pPr>
            <a:r>
              <a:rPr lang="en-IN" sz="2600" dirty="0">
                <a:latin typeface="Arial" panose="020B0604020202020204" pitchFamily="34" charset="0"/>
                <a:cs typeface="Arial" panose="020B0604020202020204" pitchFamily="34" charset="0"/>
              </a:rPr>
              <a:t>Defence R&amp;D</a:t>
            </a:r>
          </a:p>
          <a:p>
            <a:pPr marL="457200" indent="-457200" algn="l">
              <a:buFont typeface="Arial" panose="020B0604020202020204" pitchFamily="34" charset="0"/>
              <a:buChar char="•"/>
            </a:pPr>
            <a:r>
              <a:rPr lang="en-IN" sz="2600" dirty="0">
                <a:latin typeface="Arial" panose="020B0604020202020204" pitchFamily="34" charset="0"/>
                <a:cs typeface="Arial" panose="020B0604020202020204" pitchFamily="34" charset="0"/>
              </a:rPr>
              <a:t>Financial forecasting &amp; Portfolio Management</a:t>
            </a:r>
          </a:p>
          <a:p>
            <a:pPr marL="457200" indent="-457200" algn="l">
              <a:buFont typeface="Arial" panose="020B0604020202020204" pitchFamily="34" charset="0"/>
              <a:buChar char="•"/>
            </a:pPr>
            <a:r>
              <a:rPr lang="en-IN" sz="2600" dirty="0">
                <a:latin typeface="Arial" panose="020B0604020202020204" pitchFamily="34" charset="0"/>
                <a:cs typeface="Arial" panose="020B0604020202020204" pitchFamily="34" charset="0"/>
              </a:rPr>
              <a:t>Fraud Detection / Forensic Applications</a:t>
            </a:r>
          </a:p>
          <a:p>
            <a:pPr marL="457200" indent="-457200" algn="l">
              <a:buFont typeface="Arial" panose="020B0604020202020204" pitchFamily="34" charset="0"/>
              <a:buChar char="•"/>
            </a:pPr>
            <a:r>
              <a:rPr lang="en-IN" sz="2600" dirty="0">
                <a:latin typeface="Arial" panose="020B0604020202020204" pitchFamily="34" charset="0"/>
                <a:cs typeface="Arial" panose="020B0604020202020204" pitchFamily="34" charset="0"/>
              </a:rPr>
              <a:t>Intelligent Searching</a:t>
            </a:r>
          </a:p>
          <a:p>
            <a:pPr marL="457200" indent="-457200" algn="l">
              <a:buFont typeface="Arial" panose="020B0604020202020204" pitchFamily="34" charset="0"/>
              <a:buChar char="•"/>
            </a:pPr>
            <a:r>
              <a:rPr lang="en-IN" sz="2600" dirty="0">
                <a:latin typeface="Arial" panose="020B0604020202020204" pitchFamily="34" charset="0"/>
                <a:cs typeface="Arial" panose="020B0604020202020204" pitchFamily="34" charset="0"/>
              </a:rPr>
              <a:t>Medical Field </a:t>
            </a:r>
          </a:p>
          <a:p>
            <a:pPr marL="457200" indent="-457200" algn="l">
              <a:buFont typeface="Arial" panose="020B0604020202020204" pitchFamily="34" charset="0"/>
              <a:buChar char="•"/>
            </a:pPr>
            <a:r>
              <a:rPr lang="en-IN" sz="2600" dirty="0">
                <a:latin typeface="Arial" panose="020B0604020202020204" pitchFamily="34" charset="0"/>
                <a:cs typeface="Arial" panose="020B0604020202020204" pitchFamily="34" charset="0"/>
              </a:rPr>
              <a:t>Machine Diagnostics</a:t>
            </a:r>
          </a:p>
          <a:p>
            <a:pPr marL="457200" indent="-457200" algn="l">
              <a:buFont typeface="Arial" panose="020B0604020202020204" pitchFamily="34" charset="0"/>
              <a:buChar char="•"/>
            </a:pPr>
            <a:r>
              <a:rPr lang="en-IN" sz="2600" dirty="0">
                <a:latin typeface="Arial" panose="020B0604020202020204" pitchFamily="34" charset="0"/>
                <a:cs typeface="Arial" panose="020B0604020202020204" pitchFamily="34" charset="0"/>
              </a:rPr>
              <a:t>Process modelling and Control</a:t>
            </a:r>
          </a:p>
          <a:p>
            <a:pPr marL="457200" indent="-457200" algn="l">
              <a:buFont typeface="Arial" panose="020B0604020202020204" pitchFamily="34" charset="0"/>
              <a:buChar char="•"/>
            </a:pPr>
            <a:r>
              <a:rPr lang="en-IN" sz="2600" dirty="0">
                <a:latin typeface="Arial" panose="020B0604020202020204" pitchFamily="34" charset="0"/>
                <a:cs typeface="Arial" panose="020B0604020202020204" pitchFamily="34" charset="0"/>
              </a:rPr>
              <a:t>Robotics Path calculations</a:t>
            </a:r>
          </a:p>
          <a:p>
            <a:pPr algn="l"/>
            <a:endParaRPr lang="en-IN" sz="2600" baseline="-6000" dirty="0">
              <a:latin typeface="Arial" panose="020B0604020202020204" pitchFamily="34" charset="0"/>
              <a:cs typeface="Arial" panose="020B0604020202020204" pitchFamily="34" charset="0"/>
            </a:endParaRPr>
          </a:p>
          <a:p>
            <a:pPr algn="l"/>
            <a:endParaRPr lang="en-IN" dirty="0">
              <a:solidFill>
                <a:srgbClr val="C00000"/>
              </a:solidFill>
            </a:endParaRPr>
          </a:p>
        </p:txBody>
      </p:sp>
      <p:sp>
        <p:nvSpPr>
          <p:cNvPr id="2" name="Slide Number Placeholder 1">
            <a:extLst>
              <a:ext uri="{FF2B5EF4-FFF2-40B4-BE49-F238E27FC236}">
                <a16:creationId xmlns:a16="http://schemas.microsoft.com/office/drawing/2014/main" id="{C7C54414-9923-4B1E-9134-67B5DAEF8760}"/>
              </a:ext>
            </a:extLst>
          </p:cNvPr>
          <p:cNvSpPr>
            <a:spLocks noGrp="1"/>
          </p:cNvSpPr>
          <p:nvPr>
            <p:ph type="sldNum" sz="quarter" idx="12"/>
          </p:nvPr>
        </p:nvSpPr>
        <p:spPr/>
        <p:txBody>
          <a:bodyPr/>
          <a:lstStyle/>
          <a:p>
            <a:fld id="{CFB90EB3-43DD-4781-AA94-EC840833DA96}" type="slidenum">
              <a:rPr lang="en-IN" smtClean="0"/>
              <a:t>6</a:t>
            </a:fld>
            <a:endParaRPr lang="en-IN"/>
          </a:p>
        </p:txBody>
      </p:sp>
    </p:spTree>
    <p:extLst>
      <p:ext uri="{BB962C8B-B14F-4D97-AF65-F5344CB8AC3E}">
        <p14:creationId xmlns:p14="http://schemas.microsoft.com/office/powerpoint/2010/main" val="384081192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2">
            <a:extLst>
              <a:ext uri="{FF2B5EF4-FFF2-40B4-BE49-F238E27FC236}">
                <a16:creationId xmlns:a16="http://schemas.microsoft.com/office/drawing/2014/main" id="{EE141A15-7BF4-4217-AD0A-C6D2144513D7}"/>
              </a:ext>
            </a:extLst>
          </p:cNvPr>
          <p:cNvSpPr>
            <a:spLocks noGrp="1" noChangeArrowheads="1"/>
          </p:cNvSpPr>
          <p:nvPr>
            <p:ph type="title"/>
          </p:nvPr>
        </p:nvSpPr>
        <p:spPr/>
        <p:txBody>
          <a:bodyPr/>
          <a:lstStyle/>
          <a:p>
            <a:pPr eaLnBrk="1" hangingPunct="1"/>
            <a:r>
              <a:rPr lang="en-US" altLang="en-US" sz="4000"/>
              <a:t>Computing the margin width</a:t>
            </a:r>
          </a:p>
        </p:txBody>
      </p:sp>
      <p:sp>
        <p:nvSpPr>
          <p:cNvPr id="20484" name="Rectangle 3">
            <a:extLst>
              <a:ext uri="{FF2B5EF4-FFF2-40B4-BE49-F238E27FC236}">
                <a16:creationId xmlns:a16="http://schemas.microsoft.com/office/drawing/2014/main" id="{BBA80F44-843B-42CE-9662-EC3FC5E26365}"/>
              </a:ext>
            </a:extLst>
          </p:cNvPr>
          <p:cNvSpPr>
            <a:spLocks noGrp="1" noChangeArrowheads="1"/>
          </p:cNvSpPr>
          <p:nvPr>
            <p:ph type="body" sz="half" idx="1"/>
          </p:nvPr>
        </p:nvSpPr>
        <p:spPr>
          <a:xfrm>
            <a:off x="1828800" y="3429000"/>
            <a:ext cx="8686800" cy="3048000"/>
          </a:xfrm>
        </p:spPr>
        <p:txBody>
          <a:bodyPr/>
          <a:lstStyle/>
          <a:p>
            <a:pPr eaLnBrk="1" hangingPunct="1"/>
            <a:r>
              <a:rPr lang="en-US" altLang="en-US" sz="2400"/>
              <a:t>Plus-plane   =    </a:t>
            </a:r>
            <a:r>
              <a:rPr lang="en-US" altLang="en-US" sz="2400" i="1"/>
              <a:t>{ </a:t>
            </a:r>
            <a:r>
              <a:rPr lang="en-US" altLang="en-US" sz="2400" b="1" i="1"/>
              <a:t>x</a:t>
            </a:r>
            <a:r>
              <a:rPr lang="en-US" altLang="en-US" sz="2400" i="1"/>
              <a:t> : </a:t>
            </a:r>
            <a:r>
              <a:rPr lang="en-US" altLang="en-US" sz="2400" b="1" i="1"/>
              <a:t>w</a:t>
            </a:r>
            <a:r>
              <a:rPr lang="en-US" altLang="en-US" sz="2400" i="1"/>
              <a:t> . </a:t>
            </a:r>
            <a:r>
              <a:rPr lang="en-US" altLang="en-US" sz="2400" b="1" i="1"/>
              <a:t>x</a:t>
            </a:r>
            <a:r>
              <a:rPr lang="en-US" altLang="en-US" sz="2400" i="1"/>
              <a:t> + b = +1 }</a:t>
            </a:r>
          </a:p>
          <a:p>
            <a:pPr eaLnBrk="1" hangingPunct="1"/>
            <a:r>
              <a:rPr lang="en-US" altLang="en-US" sz="2400"/>
              <a:t>Minus-plane =   </a:t>
            </a:r>
            <a:r>
              <a:rPr lang="en-US" altLang="en-US" sz="2400" i="1"/>
              <a:t>{ </a:t>
            </a:r>
            <a:r>
              <a:rPr lang="en-US" altLang="en-US" sz="2400" b="1" i="1"/>
              <a:t>x</a:t>
            </a:r>
            <a:r>
              <a:rPr lang="en-US" altLang="en-US" sz="2400" i="1"/>
              <a:t> : </a:t>
            </a:r>
            <a:r>
              <a:rPr lang="en-US" altLang="en-US" sz="2400" b="1" i="1"/>
              <a:t>w</a:t>
            </a:r>
            <a:r>
              <a:rPr lang="en-US" altLang="en-US" sz="2400" i="1"/>
              <a:t> . </a:t>
            </a:r>
            <a:r>
              <a:rPr lang="en-US" altLang="en-US" sz="2400" b="1" i="1"/>
              <a:t>x</a:t>
            </a:r>
            <a:r>
              <a:rPr lang="en-US" altLang="en-US" sz="2400" i="1"/>
              <a:t> + b = -1 }</a:t>
            </a:r>
          </a:p>
          <a:p>
            <a:pPr eaLnBrk="1" hangingPunct="1"/>
            <a:r>
              <a:rPr lang="en-US" altLang="en-US" sz="2400"/>
              <a:t>The vector </a:t>
            </a:r>
            <a:r>
              <a:rPr lang="en-US" altLang="en-US" sz="2400" b="1"/>
              <a:t>w</a:t>
            </a:r>
            <a:r>
              <a:rPr lang="en-US" altLang="en-US" sz="2400"/>
              <a:t> is perpendicular to the Plus Plane</a:t>
            </a:r>
          </a:p>
          <a:p>
            <a:pPr eaLnBrk="1" hangingPunct="1"/>
            <a:r>
              <a:rPr lang="en-US" altLang="en-US" sz="2400"/>
              <a:t>Let </a:t>
            </a:r>
            <a:r>
              <a:rPr lang="en-US" altLang="en-US" sz="2400" b="1" i="1"/>
              <a:t>x</a:t>
            </a:r>
            <a:r>
              <a:rPr lang="en-US" altLang="en-US" sz="2400" b="1" i="1" baseline="30000"/>
              <a:t>-</a:t>
            </a:r>
            <a:r>
              <a:rPr lang="en-US" altLang="en-US" sz="2400"/>
              <a:t> be any point on the minus plane</a:t>
            </a:r>
          </a:p>
          <a:p>
            <a:pPr eaLnBrk="1" hangingPunct="1"/>
            <a:r>
              <a:rPr lang="en-US" altLang="en-US" sz="2400"/>
              <a:t>Let </a:t>
            </a:r>
            <a:r>
              <a:rPr lang="en-US" altLang="en-US" sz="2400" b="1" i="1"/>
              <a:t>x</a:t>
            </a:r>
            <a:r>
              <a:rPr lang="en-US" altLang="en-US" sz="2400" b="1" i="1" baseline="30000"/>
              <a:t>+</a:t>
            </a:r>
            <a:r>
              <a:rPr lang="en-US" altLang="en-US" sz="2400"/>
              <a:t> be the closest plus-plane-point to </a:t>
            </a:r>
            <a:r>
              <a:rPr lang="en-US" altLang="en-US" sz="2400" b="1" i="1"/>
              <a:t>x</a:t>
            </a:r>
            <a:r>
              <a:rPr lang="en-US" altLang="en-US" sz="2400" b="1" i="1" baseline="30000"/>
              <a:t>-</a:t>
            </a:r>
            <a:r>
              <a:rPr lang="en-US" altLang="en-US" sz="2400"/>
              <a:t>.</a:t>
            </a:r>
          </a:p>
          <a:p>
            <a:pPr eaLnBrk="1" hangingPunct="1"/>
            <a:r>
              <a:rPr lang="en-US" altLang="en-US" sz="2400">
                <a:solidFill>
                  <a:srgbClr val="009900"/>
                </a:solidFill>
              </a:rPr>
              <a:t>Claim</a:t>
            </a:r>
            <a:r>
              <a:rPr lang="en-US" altLang="en-US" sz="2400"/>
              <a:t>: </a:t>
            </a:r>
            <a:r>
              <a:rPr lang="en-US" altLang="en-US" sz="2400" b="1" i="1"/>
              <a:t>x</a:t>
            </a:r>
            <a:r>
              <a:rPr lang="en-US" altLang="en-US" sz="2400" b="1" i="1" baseline="30000"/>
              <a:t>+</a:t>
            </a:r>
            <a:r>
              <a:rPr lang="en-US" altLang="en-US" sz="2400"/>
              <a:t> = </a:t>
            </a:r>
            <a:r>
              <a:rPr lang="en-US" altLang="en-US" sz="2400" b="1" i="1"/>
              <a:t>x</a:t>
            </a:r>
            <a:r>
              <a:rPr lang="en-US" altLang="en-US" sz="2400" b="1" i="1" baseline="30000"/>
              <a:t>-</a:t>
            </a:r>
            <a:r>
              <a:rPr lang="en-US" altLang="en-US" sz="2400"/>
              <a:t> + </a:t>
            </a:r>
            <a:r>
              <a:rPr lang="en-US" altLang="en-US" sz="2400" i="1">
                <a:latin typeface="Symbol" panose="05050102010706020507" pitchFamily="18" charset="2"/>
              </a:rPr>
              <a:t>l</a:t>
            </a:r>
            <a:r>
              <a:rPr lang="en-US" altLang="en-US" sz="2400"/>
              <a:t> </a:t>
            </a:r>
            <a:r>
              <a:rPr lang="en-US" altLang="en-US" sz="2400" b="1" i="1"/>
              <a:t>w</a:t>
            </a:r>
            <a:r>
              <a:rPr lang="en-US" altLang="en-US" sz="2400"/>
              <a:t>  for some value of </a:t>
            </a:r>
            <a:r>
              <a:rPr lang="en-US" altLang="en-US" sz="2400" i="1">
                <a:latin typeface="Symbol" panose="05050102010706020507" pitchFamily="18" charset="2"/>
              </a:rPr>
              <a:t>l</a:t>
            </a:r>
            <a:r>
              <a:rPr lang="en-US" altLang="en-US" sz="2400"/>
              <a:t>. </a:t>
            </a:r>
            <a:r>
              <a:rPr lang="en-US" altLang="en-US" sz="2400">
                <a:solidFill>
                  <a:srgbClr val="009900"/>
                </a:solidFill>
              </a:rPr>
              <a:t>Why?</a:t>
            </a:r>
          </a:p>
        </p:txBody>
      </p:sp>
      <p:sp>
        <p:nvSpPr>
          <p:cNvPr id="20485" name="Line 4">
            <a:extLst>
              <a:ext uri="{FF2B5EF4-FFF2-40B4-BE49-F238E27FC236}">
                <a16:creationId xmlns:a16="http://schemas.microsoft.com/office/drawing/2014/main" id="{65DF2E41-0B0C-4DDD-A3DD-0FA69C90D9F4}"/>
              </a:ext>
            </a:extLst>
          </p:cNvPr>
          <p:cNvSpPr>
            <a:spLocks noChangeShapeType="1"/>
          </p:cNvSpPr>
          <p:nvPr/>
        </p:nvSpPr>
        <p:spPr bwMode="auto">
          <a:xfrm rot="20000665">
            <a:off x="3816350" y="1709738"/>
            <a:ext cx="2971800" cy="0"/>
          </a:xfrm>
          <a:prstGeom prst="line">
            <a:avLst/>
          </a:prstGeom>
          <a:noFill/>
          <a:ln w="127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IN"/>
          </a:p>
        </p:txBody>
      </p:sp>
      <p:sp>
        <p:nvSpPr>
          <p:cNvPr id="20486" name="Line 5">
            <a:extLst>
              <a:ext uri="{FF2B5EF4-FFF2-40B4-BE49-F238E27FC236}">
                <a16:creationId xmlns:a16="http://schemas.microsoft.com/office/drawing/2014/main" id="{DAA47202-C449-40BC-9916-F27398CDAC29}"/>
              </a:ext>
            </a:extLst>
          </p:cNvPr>
          <p:cNvSpPr>
            <a:spLocks noChangeShapeType="1"/>
          </p:cNvSpPr>
          <p:nvPr/>
        </p:nvSpPr>
        <p:spPr bwMode="auto">
          <a:xfrm rot="20000665">
            <a:off x="3962400" y="2000250"/>
            <a:ext cx="29718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IN"/>
          </a:p>
        </p:txBody>
      </p:sp>
      <p:sp>
        <p:nvSpPr>
          <p:cNvPr id="20487" name="Line 6">
            <a:extLst>
              <a:ext uri="{FF2B5EF4-FFF2-40B4-BE49-F238E27FC236}">
                <a16:creationId xmlns:a16="http://schemas.microsoft.com/office/drawing/2014/main" id="{00183500-1BB1-4E4A-92B8-19A099235955}"/>
              </a:ext>
            </a:extLst>
          </p:cNvPr>
          <p:cNvSpPr>
            <a:spLocks noChangeShapeType="1"/>
          </p:cNvSpPr>
          <p:nvPr/>
        </p:nvSpPr>
        <p:spPr bwMode="auto">
          <a:xfrm rot="20000665">
            <a:off x="4106863" y="2289175"/>
            <a:ext cx="2971800" cy="0"/>
          </a:xfrm>
          <a:prstGeom prst="line">
            <a:avLst/>
          </a:prstGeom>
          <a:noFill/>
          <a:ln w="127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IN"/>
          </a:p>
        </p:txBody>
      </p:sp>
      <p:sp>
        <p:nvSpPr>
          <p:cNvPr id="20488" name="Text Box 7">
            <a:extLst>
              <a:ext uri="{FF2B5EF4-FFF2-40B4-BE49-F238E27FC236}">
                <a16:creationId xmlns:a16="http://schemas.microsoft.com/office/drawing/2014/main" id="{0C202CAB-D73E-4A9D-9BBE-AD926FFFF7C2}"/>
              </a:ext>
            </a:extLst>
          </p:cNvPr>
          <p:cNvSpPr txBox="1">
            <a:spLocks noChangeArrowheads="1"/>
          </p:cNvSpPr>
          <p:nvPr/>
        </p:nvSpPr>
        <p:spPr bwMode="auto">
          <a:xfrm rot="20013014">
            <a:off x="3276600" y="1219201"/>
            <a:ext cx="3048000" cy="701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algn="ctr" eaLnBrk="1" hangingPunct="1"/>
            <a:r>
              <a:rPr lang="en-US" altLang="en-US">
                <a:solidFill>
                  <a:schemeClr val="hlink"/>
                </a:solidFill>
              </a:rPr>
              <a:t>“Predict Class = +1” zone</a:t>
            </a:r>
          </a:p>
        </p:txBody>
      </p:sp>
      <p:sp>
        <p:nvSpPr>
          <p:cNvPr id="20489" name="Text Box 8">
            <a:extLst>
              <a:ext uri="{FF2B5EF4-FFF2-40B4-BE49-F238E27FC236}">
                <a16:creationId xmlns:a16="http://schemas.microsoft.com/office/drawing/2014/main" id="{3B331548-CBE3-4750-914D-65D896E37DEE}"/>
              </a:ext>
            </a:extLst>
          </p:cNvPr>
          <p:cNvSpPr txBox="1">
            <a:spLocks noChangeArrowheads="1"/>
          </p:cNvSpPr>
          <p:nvPr/>
        </p:nvSpPr>
        <p:spPr bwMode="auto">
          <a:xfrm rot="20013014">
            <a:off x="4351338" y="2243139"/>
            <a:ext cx="2887662" cy="701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algn="ctr" eaLnBrk="1" hangingPunct="1"/>
            <a:r>
              <a:rPr lang="en-US" altLang="en-US">
                <a:solidFill>
                  <a:schemeClr val="folHlink"/>
                </a:solidFill>
              </a:rPr>
              <a:t>“Predict Class = -1” zone</a:t>
            </a:r>
          </a:p>
        </p:txBody>
      </p:sp>
      <p:sp>
        <p:nvSpPr>
          <p:cNvPr id="20490" name="Text Box 9">
            <a:extLst>
              <a:ext uri="{FF2B5EF4-FFF2-40B4-BE49-F238E27FC236}">
                <a16:creationId xmlns:a16="http://schemas.microsoft.com/office/drawing/2014/main" id="{1AFCC320-FEE1-4ED5-8911-E151AA7508D2}"/>
              </a:ext>
            </a:extLst>
          </p:cNvPr>
          <p:cNvSpPr txBox="1">
            <a:spLocks noChangeArrowheads="1"/>
          </p:cNvSpPr>
          <p:nvPr/>
        </p:nvSpPr>
        <p:spPr bwMode="auto">
          <a:xfrm rot="19822108">
            <a:off x="3124200" y="2438400"/>
            <a:ext cx="9906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algn="ctr" eaLnBrk="1" hangingPunct="1"/>
            <a:r>
              <a:rPr lang="en-US" altLang="en-US" sz="1400">
                <a:solidFill>
                  <a:schemeClr val="hlink"/>
                </a:solidFill>
              </a:rPr>
              <a:t>wx+b=1</a:t>
            </a:r>
          </a:p>
        </p:txBody>
      </p:sp>
      <p:sp>
        <p:nvSpPr>
          <p:cNvPr id="20491" name="Text Box 10">
            <a:extLst>
              <a:ext uri="{FF2B5EF4-FFF2-40B4-BE49-F238E27FC236}">
                <a16:creationId xmlns:a16="http://schemas.microsoft.com/office/drawing/2014/main" id="{0D60DD70-0C63-440F-BD5A-60AE92FCBA97}"/>
              </a:ext>
            </a:extLst>
          </p:cNvPr>
          <p:cNvSpPr txBox="1">
            <a:spLocks noChangeArrowheads="1"/>
          </p:cNvSpPr>
          <p:nvPr/>
        </p:nvSpPr>
        <p:spPr bwMode="auto">
          <a:xfrm rot="19822108">
            <a:off x="3278188" y="2708275"/>
            <a:ext cx="9906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algn="ctr" eaLnBrk="1" hangingPunct="1"/>
            <a:r>
              <a:rPr lang="en-US" altLang="en-US" sz="1400"/>
              <a:t>wx+b=0</a:t>
            </a:r>
          </a:p>
        </p:txBody>
      </p:sp>
      <p:sp>
        <p:nvSpPr>
          <p:cNvPr id="20492" name="Text Box 11">
            <a:extLst>
              <a:ext uri="{FF2B5EF4-FFF2-40B4-BE49-F238E27FC236}">
                <a16:creationId xmlns:a16="http://schemas.microsoft.com/office/drawing/2014/main" id="{8CF22605-D9BB-4B4D-9270-57F04B3E6AD4}"/>
              </a:ext>
            </a:extLst>
          </p:cNvPr>
          <p:cNvSpPr txBox="1">
            <a:spLocks noChangeArrowheads="1"/>
          </p:cNvSpPr>
          <p:nvPr/>
        </p:nvSpPr>
        <p:spPr bwMode="auto">
          <a:xfrm rot="19822108">
            <a:off x="3429000" y="2952750"/>
            <a:ext cx="9906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algn="ctr" eaLnBrk="1" hangingPunct="1"/>
            <a:r>
              <a:rPr lang="en-US" altLang="en-US" sz="1400">
                <a:solidFill>
                  <a:schemeClr val="folHlink"/>
                </a:solidFill>
              </a:rPr>
              <a:t>wx+b=-1</a:t>
            </a:r>
          </a:p>
        </p:txBody>
      </p:sp>
      <p:sp>
        <p:nvSpPr>
          <p:cNvPr id="20493" name="Line 12">
            <a:extLst>
              <a:ext uri="{FF2B5EF4-FFF2-40B4-BE49-F238E27FC236}">
                <a16:creationId xmlns:a16="http://schemas.microsoft.com/office/drawing/2014/main" id="{7E092AC5-CD9C-4FF8-8610-D2F2847D5A4A}"/>
              </a:ext>
            </a:extLst>
          </p:cNvPr>
          <p:cNvSpPr>
            <a:spLocks noChangeShapeType="1"/>
          </p:cNvSpPr>
          <p:nvPr/>
        </p:nvSpPr>
        <p:spPr bwMode="auto">
          <a:xfrm>
            <a:off x="6694489" y="1019175"/>
            <a:ext cx="327025" cy="598488"/>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IN"/>
          </a:p>
        </p:txBody>
      </p:sp>
      <p:sp>
        <p:nvSpPr>
          <p:cNvPr id="20494" name="Text Box 13">
            <a:extLst>
              <a:ext uri="{FF2B5EF4-FFF2-40B4-BE49-F238E27FC236}">
                <a16:creationId xmlns:a16="http://schemas.microsoft.com/office/drawing/2014/main" id="{D9AD933A-C9D5-4EC6-B3E4-B7F688B8CD76}"/>
              </a:ext>
            </a:extLst>
          </p:cNvPr>
          <p:cNvSpPr txBox="1">
            <a:spLocks noChangeArrowheads="1"/>
          </p:cNvSpPr>
          <p:nvPr/>
        </p:nvSpPr>
        <p:spPr bwMode="auto">
          <a:xfrm>
            <a:off x="6810375" y="973139"/>
            <a:ext cx="2592388"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r>
              <a:rPr lang="en-US" altLang="en-US" i="1"/>
              <a:t>M =</a:t>
            </a:r>
            <a:r>
              <a:rPr lang="en-US" altLang="en-US"/>
              <a:t> Margin Width</a:t>
            </a:r>
          </a:p>
        </p:txBody>
      </p:sp>
      <p:sp>
        <p:nvSpPr>
          <p:cNvPr id="20495" name="Text Box 14">
            <a:extLst>
              <a:ext uri="{FF2B5EF4-FFF2-40B4-BE49-F238E27FC236}">
                <a16:creationId xmlns:a16="http://schemas.microsoft.com/office/drawing/2014/main" id="{A981DFC3-514B-49B1-BC58-952A18DD9BB6}"/>
              </a:ext>
            </a:extLst>
          </p:cNvPr>
          <p:cNvSpPr txBox="1">
            <a:spLocks noChangeArrowheads="1"/>
          </p:cNvSpPr>
          <p:nvPr/>
        </p:nvSpPr>
        <p:spPr bwMode="auto">
          <a:xfrm>
            <a:off x="6905625" y="1758950"/>
            <a:ext cx="3621088" cy="13731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r>
              <a:rPr lang="en-US" altLang="en-US" sz="2800"/>
              <a:t>How do we compute </a:t>
            </a:r>
            <a:r>
              <a:rPr lang="en-US" altLang="en-US" sz="2800" i="1"/>
              <a:t>M</a:t>
            </a:r>
            <a:r>
              <a:rPr lang="en-US" altLang="en-US" sz="2800"/>
              <a:t> in terms of </a:t>
            </a:r>
            <a:r>
              <a:rPr lang="en-US" altLang="en-US" sz="2800" b="1" i="1"/>
              <a:t>w</a:t>
            </a:r>
            <a:r>
              <a:rPr lang="en-US" altLang="en-US" sz="2800"/>
              <a:t> and </a:t>
            </a:r>
            <a:r>
              <a:rPr lang="en-US" altLang="en-US" sz="2800" i="1"/>
              <a:t>b</a:t>
            </a:r>
            <a:r>
              <a:rPr lang="en-US" altLang="en-US" sz="2800"/>
              <a:t>?</a:t>
            </a:r>
          </a:p>
        </p:txBody>
      </p:sp>
      <p:sp>
        <p:nvSpPr>
          <p:cNvPr id="20496" name="Oval 15">
            <a:extLst>
              <a:ext uri="{FF2B5EF4-FFF2-40B4-BE49-F238E27FC236}">
                <a16:creationId xmlns:a16="http://schemas.microsoft.com/office/drawing/2014/main" id="{31EF0EA6-58D6-48F7-9E12-F90CEDDBCDA4}"/>
              </a:ext>
            </a:extLst>
          </p:cNvPr>
          <p:cNvSpPr>
            <a:spLocks noChangeArrowheads="1"/>
          </p:cNvSpPr>
          <p:nvPr/>
        </p:nvSpPr>
        <p:spPr bwMode="auto">
          <a:xfrm>
            <a:off x="6007100" y="1779260"/>
            <a:ext cx="259766" cy="562630"/>
          </a:xfrm>
          <a:prstGeom prst="ellipse">
            <a:avLst/>
          </a:prstGeom>
          <a:solidFill>
            <a:srgbClr val="990099"/>
          </a:solidFill>
          <a:ln>
            <a:noFill/>
          </a:ln>
          <a:effectLst/>
          <a:extLst>
            <a:ext uri="{91240B29-F687-4F45-9708-019B960494DF}">
              <a14:hiddenLine xmlns:a14="http://schemas.microsoft.com/office/drawing/2010/main" w="19050"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20497" name="Text Box 16">
            <a:extLst>
              <a:ext uri="{FF2B5EF4-FFF2-40B4-BE49-F238E27FC236}">
                <a16:creationId xmlns:a16="http://schemas.microsoft.com/office/drawing/2014/main" id="{6A0AF972-BB93-4C5E-90CF-573EE7BA7075}"/>
              </a:ext>
            </a:extLst>
          </p:cNvPr>
          <p:cNvSpPr txBox="1">
            <a:spLocks noChangeArrowheads="1"/>
          </p:cNvSpPr>
          <p:nvPr/>
        </p:nvSpPr>
        <p:spPr bwMode="auto">
          <a:xfrm>
            <a:off x="6107114" y="2006601"/>
            <a:ext cx="515937" cy="415925"/>
          </a:xfrm>
          <a:prstGeom prst="rect">
            <a:avLst/>
          </a:prstGeom>
          <a:solidFill>
            <a:schemeClr val="bg1"/>
          </a:solidFill>
          <a:ln w="19050" algn="ctr">
            <a:solidFill>
              <a:srgbClr val="9900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r>
              <a:rPr lang="en-US" altLang="en-US" b="1" i="1">
                <a:solidFill>
                  <a:srgbClr val="990099"/>
                </a:solidFill>
              </a:rPr>
              <a:t>x</a:t>
            </a:r>
            <a:r>
              <a:rPr lang="en-US" altLang="en-US" sz="2400" i="1" baseline="30000">
                <a:solidFill>
                  <a:srgbClr val="990099"/>
                </a:solidFill>
              </a:rPr>
              <a:t>-</a:t>
            </a:r>
          </a:p>
        </p:txBody>
      </p:sp>
      <p:sp>
        <p:nvSpPr>
          <p:cNvPr id="20498" name="Oval 17">
            <a:extLst>
              <a:ext uri="{FF2B5EF4-FFF2-40B4-BE49-F238E27FC236}">
                <a16:creationId xmlns:a16="http://schemas.microsoft.com/office/drawing/2014/main" id="{D3689472-A6CA-4D82-95A7-30238F31D480}"/>
              </a:ext>
            </a:extLst>
          </p:cNvPr>
          <p:cNvSpPr>
            <a:spLocks noChangeArrowheads="1"/>
          </p:cNvSpPr>
          <p:nvPr/>
        </p:nvSpPr>
        <p:spPr bwMode="auto">
          <a:xfrm>
            <a:off x="5713413" y="1217285"/>
            <a:ext cx="259766" cy="562630"/>
          </a:xfrm>
          <a:prstGeom prst="ellipse">
            <a:avLst/>
          </a:prstGeom>
          <a:solidFill>
            <a:srgbClr val="CC3300"/>
          </a:solidFill>
          <a:ln>
            <a:noFill/>
          </a:ln>
          <a:effectLst/>
          <a:extLst>
            <a:ext uri="{91240B29-F687-4F45-9708-019B960494DF}">
              <a14:hiddenLine xmlns:a14="http://schemas.microsoft.com/office/drawing/2010/main" w="19050"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20499" name="Text Box 18">
            <a:extLst>
              <a:ext uri="{FF2B5EF4-FFF2-40B4-BE49-F238E27FC236}">
                <a16:creationId xmlns:a16="http://schemas.microsoft.com/office/drawing/2014/main" id="{F65FDB13-A6C4-4AC8-B9FA-324058AF6B6D}"/>
              </a:ext>
            </a:extLst>
          </p:cNvPr>
          <p:cNvSpPr txBox="1">
            <a:spLocks noChangeArrowheads="1"/>
          </p:cNvSpPr>
          <p:nvPr/>
        </p:nvSpPr>
        <p:spPr bwMode="auto">
          <a:xfrm>
            <a:off x="5824539" y="1022351"/>
            <a:ext cx="515937" cy="415925"/>
          </a:xfrm>
          <a:prstGeom prst="rect">
            <a:avLst/>
          </a:prstGeom>
          <a:solidFill>
            <a:schemeClr val="bg1"/>
          </a:solidFill>
          <a:ln w="19050" algn="ctr">
            <a:solidFill>
              <a:srgbClr val="CC33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r>
              <a:rPr lang="en-US" altLang="en-US" b="1" i="1">
                <a:solidFill>
                  <a:srgbClr val="CC3300"/>
                </a:solidFill>
              </a:rPr>
              <a:t>x</a:t>
            </a:r>
            <a:r>
              <a:rPr lang="en-US" altLang="en-US" sz="2400" i="1" baseline="30000">
                <a:solidFill>
                  <a:srgbClr val="CC3300"/>
                </a:solidFill>
              </a:rPr>
              <a:t>+</a:t>
            </a:r>
          </a:p>
        </p:txBody>
      </p:sp>
      <p:pic>
        <p:nvPicPr>
          <p:cNvPr id="20" name="Picture 19">
            <a:extLst>
              <a:ext uri="{FF2B5EF4-FFF2-40B4-BE49-F238E27FC236}">
                <a16:creationId xmlns:a16="http://schemas.microsoft.com/office/drawing/2014/main" id="{E68E4691-CF05-4EAD-87D5-6AE745A957C9}"/>
              </a:ext>
            </a:extLst>
          </p:cNvPr>
          <p:cNvPicPr>
            <a:picLocks noChangeAspect="1"/>
          </p:cNvPicPr>
          <p:nvPr/>
        </p:nvPicPr>
        <p:blipFill>
          <a:blip r:embed="rId2"/>
          <a:stretch>
            <a:fillRect/>
          </a:stretch>
        </p:blipFill>
        <p:spPr>
          <a:xfrm>
            <a:off x="10843497" y="21648"/>
            <a:ext cx="1348503" cy="1177781"/>
          </a:xfrm>
          <a:prstGeom prst="rect">
            <a:avLst/>
          </a:prstGeom>
        </p:spPr>
      </p:pic>
      <p:sp>
        <p:nvSpPr>
          <p:cNvPr id="21" name="TextBox 20">
            <a:extLst>
              <a:ext uri="{FF2B5EF4-FFF2-40B4-BE49-F238E27FC236}">
                <a16:creationId xmlns:a16="http://schemas.microsoft.com/office/drawing/2014/main" id="{6391EB15-8325-4463-9EEF-213E89335A05}"/>
              </a:ext>
            </a:extLst>
          </p:cNvPr>
          <p:cNvSpPr txBox="1"/>
          <p:nvPr/>
        </p:nvSpPr>
        <p:spPr>
          <a:xfrm>
            <a:off x="540322" y="6337756"/>
            <a:ext cx="3519054" cy="430887"/>
          </a:xfrm>
          <a:prstGeom prst="rect">
            <a:avLst/>
          </a:prstGeom>
          <a:noFill/>
        </p:spPr>
        <p:txBody>
          <a:bodyPr wrap="square">
            <a:spAutoFit/>
          </a:bodyPr>
          <a:lstStyle/>
          <a:p>
            <a:r>
              <a:rPr lang="en-US" altLang="en-US" sz="1100" dirty="0"/>
              <a:t>Courtesy: (1) http://www.cs.cmu.edu/~awm/tutorials</a:t>
            </a:r>
          </a:p>
          <a:p>
            <a:r>
              <a:rPr lang="en-US" altLang="en-US" sz="1100" dirty="0"/>
              <a:t>                   (2) Copyright © 2001, 2003, Andrew W. Moore</a:t>
            </a:r>
            <a:endParaRPr lang="en-IN" dirty="0"/>
          </a:p>
        </p:txBody>
      </p:sp>
    </p:spTree>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Rectangle 2">
            <a:extLst>
              <a:ext uri="{FF2B5EF4-FFF2-40B4-BE49-F238E27FC236}">
                <a16:creationId xmlns:a16="http://schemas.microsoft.com/office/drawing/2014/main" id="{CD647FFC-9CB5-4813-8DF6-86D2DD0DCC8C}"/>
              </a:ext>
            </a:extLst>
          </p:cNvPr>
          <p:cNvSpPr>
            <a:spLocks noGrp="1" noChangeArrowheads="1"/>
          </p:cNvSpPr>
          <p:nvPr>
            <p:ph type="title"/>
          </p:nvPr>
        </p:nvSpPr>
        <p:spPr/>
        <p:txBody>
          <a:bodyPr/>
          <a:lstStyle/>
          <a:p>
            <a:pPr eaLnBrk="1" hangingPunct="1"/>
            <a:r>
              <a:rPr lang="en-US" altLang="en-US" sz="4000"/>
              <a:t>Computing the margin width</a:t>
            </a:r>
          </a:p>
        </p:txBody>
      </p:sp>
      <p:sp>
        <p:nvSpPr>
          <p:cNvPr id="21508" name="Rectangle 3">
            <a:extLst>
              <a:ext uri="{FF2B5EF4-FFF2-40B4-BE49-F238E27FC236}">
                <a16:creationId xmlns:a16="http://schemas.microsoft.com/office/drawing/2014/main" id="{69D80678-F252-4412-9057-677AB35B1BE2}"/>
              </a:ext>
            </a:extLst>
          </p:cNvPr>
          <p:cNvSpPr>
            <a:spLocks noGrp="1" noChangeArrowheads="1"/>
          </p:cNvSpPr>
          <p:nvPr>
            <p:ph type="body" sz="half" idx="1"/>
          </p:nvPr>
        </p:nvSpPr>
        <p:spPr>
          <a:xfrm>
            <a:off x="1828800" y="3429000"/>
            <a:ext cx="8686800" cy="3048000"/>
          </a:xfrm>
        </p:spPr>
        <p:txBody>
          <a:bodyPr/>
          <a:lstStyle/>
          <a:p>
            <a:pPr eaLnBrk="1" hangingPunct="1"/>
            <a:r>
              <a:rPr lang="en-US" altLang="en-US" sz="2400"/>
              <a:t>Plus-plane   =    </a:t>
            </a:r>
            <a:r>
              <a:rPr lang="en-US" altLang="en-US" sz="2400" i="1"/>
              <a:t>{ </a:t>
            </a:r>
            <a:r>
              <a:rPr lang="en-US" altLang="en-US" sz="2400" b="1" i="1"/>
              <a:t>x</a:t>
            </a:r>
            <a:r>
              <a:rPr lang="en-US" altLang="en-US" sz="2400" i="1"/>
              <a:t> : </a:t>
            </a:r>
            <a:r>
              <a:rPr lang="en-US" altLang="en-US" sz="2400" b="1" i="1"/>
              <a:t>w</a:t>
            </a:r>
            <a:r>
              <a:rPr lang="en-US" altLang="en-US" sz="2400" i="1"/>
              <a:t> . </a:t>
            </a:r>
            <a:r>
              <a:rPr lang="en-US" altLang="en-US" sz="2400" b="1" i="1"/>
              <a:t>x</a:t>
            </a:r>
            <a:r>
              <a:rPr lang="en-US" altLang="en-US" sz="2400" i="1"/>
              <a:t> + b = +1 }</a:t>
            </a:r>
          </a:p>
          <a:p>
            <a:pPr eaLnBrk="1" hangingPunct="1"/>
            <a:r>
              <a:rPr lang="en-US" altLang="en-US" sz="2400"/>
              <a:t>Minus-plane =   </a:t>
            </a:r>
            <a:r>
              <a:rPr lang="en-US" altLang="en-US" sz="2400" i="1"/>
              <a:t>{ </a:t>
            </a:r>
            <a:r>
              <a:rPr lang="en-US" altLang="en-US" sz="2400" b="1" i="1"/>
              <a:t>x</a:t>
            </a:r>
            <a:r>
              <a:rPr lang="en-US" altLang="en-US" sz="2400" i="1"/>
              <a:t> : </a:t>
            </a:r>
            <a:r>
              <a:rPr lang="en-US" altLang="en-US" sz="2400" b="1" i="1"/>
              <a:t>w</a:t>
            </a:r>
            <a:r>
              <a:rPr lang="en-US" altLang="en-US" sz="2400" i="1"/>
              <a:t> . </a:t>
            </a:r>
            <a:r>
              <a:rPr lang="en-US" altLang="en-US" sz="2400" b="1" i="1"/>
              <a:t>x</a:t>
            </a:r>
            <a:r>
              <a:rPr lang="en-US" altLang="en-US" sz="2400" i="1"/>
              <a:t> + b = -1 }</a:t>
            </a:r>
          </a:p>
          <a:p>
            <a:pPr eaLnBrk="1" hangingPunct="1"/>
            <a:r>
              <a:rPr lang="en-US" altLang="en-US" sz="2400"/>
              <a:t>The vector </a:t>
            </a:r>
            <a:r>
              <a:rPr lang="en-US" altLang="en-US" sz="2400" b="1"/>
              <a:t>w</a:t>
            </a:r>
            <a:r>
              <a:rPr lang="en-US" altLang="en-US" sz="2400"/>
              <a:t> is perpendicular to the Plus Plane</a:t>
            </a:r>
          </a:p>
          <a:p>
            <a:pPr eaLnBrk="1" hangingPunct="1"/>
            <a:r>
              <a:rPr lang="en-US" altLang="en-US" sz="2400"/>
              <a:t>Let </a:t>
            </a:r>
            <a:r>
              <a:rPr lang="en-US" altLang="en-US" sz="2400" b="1" i="1"/>
              <a:t>x</a:t>
            </a:r>
            <a:r>
              <a:rPr lang="en-US" altLang="en-US" sz="2400" b="1" i="1" baseline="30000"/>
              <a:t>-</a:t>
            </a:r>
            <a:r>
              <a:rPr lang="en-US" altLang="en-US" sz="2400"/>
              <a:t> be any point on the minus plane</a:t>
            </a:r>
          </a:p>
          <a:p>
            <a:pPr eaLnBrk="1" hangingPunct="1"/>
            <a:r>
              <a:rPr lang="en-US" altLang="en-US" sz="2400"/>
              <a:t>Let </a:t>
            </a:r>
            <a:r>
              <a:rPr lang="en-US" altLang="en-US" sz="2400" b="1" i="1"/>
              <a:t>x</a:t>
            </a:r>
            <a:r>
              <a:rPr lang="en-US" altLang="en-US" sz="2400" b="1" i="1" baseline="30000"/>
              <a:t>+</a:t>
            </a:r>
            <a:r>
              <a:rPr lang="en-US" altLang="en-US" sz="2400"/>
              <a:t> be the closest plus-plane-point to </a:t>
            </a:r>
            <a:r>
              <a:rPr lang="en-US" altLang="en-US" sz="2400" b="1" i="1"/>
              <a:t>x</a:t>
            </a:r>
            <a:r>
              <a:rPr lang="en-US" altLang="en-US" sz="2400" b="1" i="1" baseline="30000"/>
              <a:t>-</a:t>
            </a:r>
            <a:r>
              <a:rPr lang="en-US" altLang="en-US" sz="2400"/>
              <a:t>.</a:t>
            </a:r>
          </a:p>
          <a:p>
            <a:pPr eaLnBrk="1" hangingPunct="1"/>
            <a:r>
              <a:rPr lang="en-US" altLang="en-US" sz="2400">
                <a:solidFill>
                  <a:srgbClr val="009900"/>
                </a:solidFill>
              </a:rPr>
              <a:t>Claim</a:t>
            </a:r>
            <a:r>
              <a:rPr lang="en-US" altLang="en-US" sz="2400"/>
              <a:t>: </a:t>
            </a:r>
            <a:r>
              <a:rPr lang="en-US" altLang="en-US" sz="2400" b="1" i="1"/>
              <a:t>x</a:t>
            </a:r>
            <a:r>
              <a:rPr lang="en-US" altLang="en-US" sz="2400" b="1" i="1" baseline="30000"/>
              <a:t>+</a:t>
            </a:r>
            <a:r>
              <a:rPr lang="en-US" altLang="en-US" sz="2400"/>
              <a:t> = </a:t>
            </a:r>
            <a:r>
              <a:rPr lang="en-US" altLang="en-US" sz="2400" b="1" i="1"/>
              <a:t>x</a:t>
            </a:r>
            <a:r>
              <a:rPr lang="en-US" altLang="en-US" sz="2400" b="1" i="1" baseline="30000"/>
              <a:t>-</a:t>
            </a:r>
            <a:r>
              <a:rPr lang="en-US" altLang="en-US" sz="2400"/>
              <a:t> + </a:t>
            </a:r>
            <a:r>
              <a:rPr lang="en-US" altLang="en-US" sz="2400" i="1">
                <a:latin typeface="Symbol" panose="05050102010706020507" pitchFamily="18" charset="2"/>
              </a:rPr>
              <a:t>l</a:t>
            </a:r>
            <a:r>
              <a:rPr lang="en-US" altLang="en-US" sz="2400"/>
              <a:t> </a:t>
            </a:r>
            <a:r>
              <a:rPr lang="en-US" altLang="en-US" sz="2400" b="1" i="1"/>
              <a:t>w</a:t>
            </a:r>
            <a:r>
              <a:rPr lang="en-US" altLang="en-US" sz="2400"/>
              <a:t>  for some value of </a:t>
            </a:r>
            <a:r>
              <a:rPr lang="en-US" altLang="en-US" sz="2400" i="1">
                <a:latin typeface="Symbol" panose="05050102010706020507" pitchFamily="18" charset="2"/>
              </a:rPr>
              <a:t>l</a:t>
            </a:r>
            <a:r>
              <a:rPr lang="en-US" altLang="en-US" sz="2400"/>
              <a:t>. </a:t>
            </a:r>
            <a:r>
              <a:rPr lang="en-US" altLang="en-US" sz="2400">
                <a:solidFill>
                  <a:srgbClr val="009900"/>
                </a:solidFill>
              </a:rPr>
              <a:t>Why?</a:t>
            </a:r>
          </a:p>
        </p:txBody>
      </p:sp>
      <p:sp>
        <p:nvSpPr>
          <p:cNvPr id="21509" name="Line 4">
            <a:extLst>
              <a:ext uri="{FF2B5EF4-FFF2-40B4-BE49-F238E27FC236}">
                <a16:creationId xmlns:a16="http://schemas.microsoft.com/office/drawing/2014/main" id="{742432CD-DF05-4290-A12C-41C7F0333115}"/>
              </a:ext>
            </a:extLst>
          </p:cNvPr>
          <p:cNvSpPr>
            <a:spLocks noChangeShapeType="1"/>
          </p:cNvSpPr>
          <p:nvPr/>
        </p:nvSpPr>
        <p:spPr bwMode="auto">
          <a:xfrm rot="20000665">
            <a:off x="3816350" y="1709738"/>
            <a:ext cx="2971800" cy="0"/>
          </a:xfrm>
          <a:prstGeom prst="line">
            <a:avLst/>
          </a:prstGeom>
          <a:noFill/>
          <a:ln w="127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IN"/>
          </a:p>
        </p:txBody>
      </p:sp>
      <p:sp>
        <p:nvSpPr>
          <p:cNvPr id="21510" name="Line 5">
            <a:extLst>
              <a:ext uri="{FF2B5EF4-FFF2-40B4-BE49-F238E27FC236}">
                <a16:creationId xmlns:a16="http://schemas.microsoft.com/office/drawing/2014/main" id="{B1CFB23A-A0CE-4017-9AC3-C1055A33E319}"/>
              </a:ext>
            </a:extLst>
          </p:cNvPr>
          <p:cNvSpPr>
            <a:spLocks noChangeShapeType="1"/>
          </p:cNvSpPr>
          <p:nvPr/>
        </p:nvSpPr>
        <p:spPr bwMode="auto">
          <a:xfrm rot="20000665">
            <a:off x="3962400" y="2000250"/>
            <a:ext cx="29718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IN"/>
          </a:p>
        </p:txBody>
      </p:sp>
      <p:sp>
        <p:nvSpPr>
          <p:cNvPr id="21511" name="Line 6">
            <a:extLst>
              <a:ext uri="{FF2B5EF4-FFF2-40B4-BE49-F238E27FC236}">
                <a16:creationId xmlns:a16="http://schemas.microsoft.com/office/drawing/2014/main" id="{A4CAB22A-4D55-46F7-A282-8DE57B627582}"/>
              </a:ext>
            </a:extLst>
          </p:cNvPr>
          <p:cNvSpPr>
            <a:spLocks noChangeShapeType="1"/>
          </p:cNvSpPr>
          <p:nvPr/>
        </p:nvSpPr>
        <p:spPr bwMode="auto">
          <a:xfrm rot="20000665">
            <a:off x="4106863" y="2289175"/>
            <a:ext cx="2971800" cy="0"/>
          </a:xfrm>
          <a:prstGeom prst="line">
            <a:avLst/>
          </a:prstGeom>
          <a:noFill/>
          <a:ln w="127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IN"/>
          </a:p>
        </p:txBody>
      </p:sp>
      <p:sp>
        <p:nvSpPr>
          <p:cNvPr id="21512" name="Text Box 7">
            <a:extLst>
              <a:ext uri="{FF2B5EF4-FFF2-40B4-BE49-F238E27FC236}">
                <a16:creationId xmlns:a16="http://schemas.microsoft.com/office/drawing/2014/main" id="{C2B3E552-16BB-4065-BBB0-DD0641EFA2D6}"/>
              </a:ext>
            </a:extLst>
          </p:cNvPr>
          <p:cNvSpPr txBox="1">
            <a:spLocks noChangeArrowheads="1"/>
          </p:cNvSpPr>
          <p:nvPr/>
        </p:nvSpPr>
        <p:spPr bwMode="auto">
          <a:xfrm rot="20013014">
            <a:off x="3276600" y="1219201"/>
            <a:ext cx="3048000" cy="701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algn="ctr" eaLnBrk="1" hangingPunct="1"/>
            <a:r>
              <a:rPr lang="en-US" altLang="en-US">
                <a:solidFill>
                  <a:schemeClr val="hlink"/>
                </a:solidFill>
              </a:rPr>
              <a:t>“Predict Class = +1” zone</a:t>
            </a:r>
          </a:p>
        </p:txBody>
      </p:sp>
      <p:sp>
        <p:nvSpPr>
          <p:cNvPr id="21513" name="Text Box 8">
            <a:extLst>
              <a:ext uri="{FF2B5EF4-FFF2-40B4-BE49-F238E27FC236}">
                <a16:creationId xmlns:a16="http://schemas.microsoft.com/office/drawing/2014/main" id="{DE4A02D5-DBFB-49DD-BE12-BDBFC5C2BEA4}"/>
              </a:ext>
            </a:extLst>
          </p:cNvPr>
          <p:cNvSpPr txBox="1">
            <a:spLocks noChangeArrowheads="1"/>
          </p:cNvSpPr>
          <p:nvPr/>
        </p:nvSpPr>
        <p:spPr bwMode="auto">
          <a:xfrm rot="20013014">
            <a:off x="4351338" y="2243139"/>
            <a:ext cx="2887662" cy="701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algn="ctr" eaLnBrk="1" hangingPunct="1"/>
            <a:r>
              <a:rPr lang="en-US" altLang="en-US">
                <a:solidFill>
                  <a:schemeClr val="folHlink"/>
                </a:solidFill>
              </a:rPr>
              <a:t>“Predict Class = -1” zone</a:t>
            </a:r>
          </a:p>
        </p:txBody>
      </p:sp>
      <p:sp>
        <p:nvSpPr>
          <p:cNvPr id="21514" name="Text Box 9">
            <a:extLst>
              <a:ext uri="{FF2B5EF4-FFF2-40B4-BE49-F238E27FC236}">
                <a16:creationId xmlns:a16="http://schemas.microsoft.com/office/drawing/2014/main" id="{6A9CE3E1-AB5A-4F15-95DA-31FEAD6EF409}"/>
              </a:ext>
            </a:extLst>
          </p:cNvPr>
          <p:cNvSpPr txBox="1">
            <a:spLocks noChangeArrowheads="1"/>
          </p:cNvSpPr>
          <p:nvPr/>
        </p:nvSpPr>
        <p:spPr bwMode="auto">
          <a:xfrm rot="19822108">
            <a:off x="3124200" y="2438400"/>
            <a:ext cx="9906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algn="ctr" eaLnBrk="1" hangingPunct="1"/>
            <a:r>
              <a:rPr lang="en-US" altLang="en-US" sz="1400">
                <a:solidFill>
                  <a:schemeClr val="hlink"/>
                </a:solidFill>
              </a:rPr>
              <a:t>wx+b=1</a:t>
            </a:r>
          </a:p>
        </p:txBody>
      </p:sp>
      <p:sp>
        <p:nvSpPr>
          <p:cNvPr id="21515" name="Text Box 10">
            <a:extLst>
              <a:ext uri="{FF2B5EF4-FFF2-40B4-BE49-F238E27FC236}">
                <a16:creationId xmlns:a16="http://schemas.microsoft.com/office/drawing/2014/main" id="{A07542DE-0C24-43F4-A839-06F808B08D9C}"/>
              </a:ext>
            </a:extLst>
          </p:cNvPr>
          <p:cNvSpPr txBox="1">
            <a:spLocks noChangeArrowheads="1"/>
          </p:cNvSpPr>
          <p:nvPr/>
        </p:nvSpPr>
        <p:spPr bwMode="auto">
          <a:xfrm rot="19822108">
            <a:off x="3278188" y="2708275"/>
            <a:ext cx="9906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algn="ctr" eaLnBrk="1" hangingPunct="1"/>
            <a:r>
              <a:rPr lang="en-US" altLang="en-US" sz="1400"/>
              <a:t>wx+b=0</a:t>
            </a:r>
          </a:p>
        </p:txBody>
      </p:sp>
      <p:sp>
        <p:nvSpPr>
          <p:cNvPr id="21516" name="Text Box 11">
            <a:extLst>
              <a:ext uri="{FF2B5EF4-FFF2-40B4-BE49-F238E27FC236}">
                <a16:creationId xmlns:a16="http://schemas.microsoft.com/office/drawing/2014/main" id="{B81A0D00-EC59-4561-8C96-312875B7ED83}"/>
              </a:ext>
            </a:extLst>
          </p:cNvPr>
          <p:cNvSpPr txBox="1">
            <a:spLocks noChangeArrowheads="1"/>
          </p:cNvSpPr>
          <p:nvPr/>
        </p:nvSpPr>
        <p:spPr bwMode="auto">
          <a:xfrm rot="19822108">
            <a:off x="3429000" y="2952750"/>
            <a:ext cx="9906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algn="ctr" eaLnBrk="1" hangingPunct="1"/>
            <a:r>
              <a:rPr lang="en-US" altLang="en-US" sz="1400">
                <a:solidFill>
                  <a:schemeClr val="folHlink"/>
                </a:solidFill>
              </a:rPr>
              <a:t>wx+b=-1</a:t>
            </a:r>
          </a:p>
        </p:txBody>
      </p:sp>
      <p:sp>
        <p:nvSpPr>
          <p:cNvPr id="21517" name="Line 12">
            <a:extLst>
              <a:ext uri="{FF2B5EF4-FFF2-40B4-BE49-F238E27FC236}">
                <a16:creationId xmlns:a16="http://schemas.microsoft.com/office/drawing/2014/main" id="{1DC88F9C-A5E1-4D3E-826E-C2657840500A}"/>
              </a:ext>
            </a:extLst>
          </p:cNvPr>
          <p:cNvSpPr>
            <a:spLocks noChangeShapeType="1"/>
          </p:cNvSpPr>
          <p:nvPr/>
        </p:nvSpPr>
        <p:spPr bwMode="auto">
          <a:xfrm>
            <a:off x="6694489" y="1019175"/>
            <a:ext cx="327025" cy="598488"/>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IN"/>
          </a:p>
        </p:txBody>
      </p:sp>
      <p:sp>
        <p:nvSpPr>
          <p:cNvPr id="21518" name="Text Box 13">
            <a:extLst>
              <a:ext uri="{FF2B5EF4-FFF2-40B4-BE49-F238E27FC236}">
                <a16:creationId xmlns:a16="http://schemas.microsoft.com/office/drawing/2014/main" id="{08D9076D-F888-4A6F-8B94-D579F354EAAB}"/>
              </a:ext>
            </a:extLst>
          </p:cNvPr>
          <p:cNvSpPr txBox="1">
            <a:spLocks noChangeArrowheads="1"/>
          </p:cNvSpPr>
          <p:nvPr/>
        </p:nvSpPr>
        <p:spPr bwMode="auto">
          <a:xfrm>
            <a:off x="6810375" y="973139"/>
            <a:ext cx="2592388"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r>
              <a:rPr lang="en-US" altLang="en-US" i="1"/>
              <a:t>M =</a:t>
            </a:r>
            <a:r>
              <a:rPr lang="en-US" altLang="en-US"/>
              <a:t> Margin Width</a:t>
            </a:r>
          </a:p>
        </p:txBody>
      </p:sp>
      <p:sp>
        <p:nvSpPr>
          <p:cNvPr id="21519" name="Text Box 14">
            <a:extLst>
              <a:ext uri="{FF2B5EF4-FFF2-40B4-BE49-F238E27FC236}">
                <a16:creationId xmlns:a16="http://schemas.microsoft.com/office/drawing/2014/main" id="{28A9F5CD-6954-4988-BF75-A1E9C7E3A43D}"/>
              </a:ext>
            </a:extLst>
          </p:cNvPr>
          <p:cNvSpPr txBox="1">
            <a:spLocks noChangeArrowheads="1"/>
          </p:cNvSpPr>
          <p:nvPr/>
        </p:nvSpPr>
        <p:spPr bwMode="auto">
          <a:xfrm>
            <a:off x="6905625" y="1758950"/>
            <a:ext cx="3621088" cy="13731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r>
              <a:rPr lang="en-US" altLang="en-US" sz="2800"/>
              <a:t>How do we compute </a:t>
            </a:r>
            <a:r>
              <a:rPr lang="en-US" altLang="en-US" sz="2800" i="1"/>
              <a:t>M</a:t>
            </a:r>
            <a:r>
              <a:rPr lang="en-US" altLang="en-US" sz="2800"/>
              <a:t> in terms of </a:t>
            </a:r>
            <a:r>
              <a:rPr lang="en-US" altLang="en-US" sz="2800" b="1" i="1"/>
              <a:t>w</a:t>
            </a:r>
            <a:r>
              <a:rPr lang="en-US" altLang="en-US" sz="2800"/>
              <a:t> and </a:t>
            </a:r>
            <a:r>
              <a:rPr lang="en-US" altLang="en-US" sz="2800" i="1"/>
              <a:t>b</a:t>
            </a:r>
            <a:r>
              <a:rPr lang="en-US" altLang="en-US" sz="2800"/>
              <a:t>?</a:t>
            </a:r>
          </a:p>
        </p:txBody>
      </p:sp>
      <p:sp>
        <p:nvSpPr>
          <p:cNvPr id="21520" name="Oval 15">
            <a:extLst>
              <a:ext uri="{FF2B5EF4-FFF2-40B4-BE49-F238E27FC236}">
                <a16:creationId xmlns:a16="http://schemas.microsoft.com/office/drawing/2014/main" id="{7FB5F270-5A93-4747-8CF3-B842534B5727}"/>
              </a:ext>
            </a:extLst>
          </p:cNvPr>
          <p:cNvSpPr>
            <a:spLocks noChangeArrowheads="1"/>
          </p:cNvSpPr>
          <p:nvPr/>
        </p:nvSpPr>
        <p:spPr bwMode="auto">
          <a:xfrm>
            <a:off x="6007100" y="1779260"/>
            <a:ext cx="259766" cy="562630"/>
          </a:xfrm>
          <a:prstGeom prst="ellipse">
            <a:avLst/>
          </a:prstGeom>
          <a:solidFill>
            <a:srgbClr val="990099"/>
          </a:solidFill>
          <a:ln>
            <a:noFill/>
          </a:ln>
          <a:effectLst/>
          <a:extLst>
            <a:ext uri="{91240B29-F687-4F45-9708-019B960494DF}">
              <a14:hiddenLine xmlns:a14="http://schemas.microsoft.com/office/drawing/2010/main" w="19050"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21521" name="Text Box 16">
            <a:extLst>
              <a:ext uri="{FF2B5EF4-FFF2-40B4-BE49-F238E27FC236}">
                <a16:creationId xmlns:a16="http://schemas.microsoft.com/office/drawing/2014/main" id="{39F2AA83-0A8F-4C2A-8D1C-18ED2E134BAA}"/>
              </a:ext>
            </a:extLst>
          </p:cNvPr>
          <p:cNvSpPr txBox="1">
            <a:spLocks noChangeArrowheads="1"/>
          </p:cNvSpPr>
          <p:nvPr/>
        </p:nvSpPr>
        <p:spPr bwMode="auto">
          <a:xfrm>
            <a:off x="6107114" y="2006601"/>
            <a:ext cx="515937" cy="415925"/>
          </a:xfrm>
          <a:prstGeom prst="rect">
            <a:avLst/>
          </a:prstGeom>
          <a:solidFill>
            <a:schemeClr val="bg1"/>
          </a:solidFill>
          <a:ln w="19050" algn="ctr">
            <a:solidFill>
              <a:srgbClr val="9900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r>
              <a:rPr lang="en-US" altLang="en-US" b="1" i="1">
                <a:solidFill>
                  <a:srgbClr val="990099"/>
                </a:solidFill>
              </a:rPr>
              <a:t>x</a:t>
            </a:r>
            <a:r>
              <a:rPr lang="en-US" altLang="en-US" sz="2400" i="1" baseline="30000">
                <a:solidFill>
                  <a:srgbClr val="990099"/>
                </a:solidFill>
              </a:rPr>
              <a:t>-</a:t>
            </a:r>
          </a:p>
        </p:txBody>
      </p:sp>
      <p:sp>
        <p:nvSpPr>
          <p:cNvPr id="21522" name="Oval 17">
            <a:extLst>
              <a:ext uri="{FF2B5EF4-FFF2-40B4-BE49-F238E27FC236}">
                <a16:creationId xmlns:a16="http://schemas.microsoft.com/office/drawing/2014/main" id="{488400F5-3C7C-4759-94A8-86C4B29C300C}"/>
              </a:ext>
            </a:extLst>
          </p:cNvPr>
          <p:cNvSpPr>
            <a:spLocks noChangeArrowheads="1"/>
          </p:cNvSpPr>
          <p:nvPr/>
        </p:nvSpPr>
        <p:spPr bwMode="auto">
          <a:xfrm>
            <a:off x="5713413" y="1217285"/>
            <a:ext cx="259766" cy="562630"/>
          </a:xfrm>
          <a:prstGeom prst="ellipse">
            <a:avLst/>
          </a:prstGeom>
          <a:solidFill>
            <a:srgbClr val="CC3300"/>
          </a:solidFill>
          <a:ln>
            <a:noFill/>
          </a:ln>
          <a:effectLst/>
          <a:extLst>
            <a:ext uri="{91240B29-F687-4F45-9708-019B960494DF}">
              <a14:hiddenLine xmlns:a14="http://schemas.microsoft.com/office/drawing/2010/main" w="19050"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21523" name="Text Box 18">
            <a:extLst>
              <a:ext uri="{FF2B5EF4-FFF2-40B4-BE49-F238E27FC236}">
                <a16:creationId xmlns:a16="http://schemas.microsoft.com/office/drawing/2014/main" id="{46117B6E-B4A0-449A-B3C6-DBEBBFFC49A1}"/>
              </a:ext>
            </a:extLst>
          </p:cNvPr>
          <p:cNvSpPr txBox="1">
            <a:spLocks noChangeArrowheads="1"/>
          </p:cNvSpPr>
          <p:nvPr/>
        </p:nvSpPr>
        <p:spPr bwMode="auto">
          <a:xfrm>
            <a:off x="5824539" y="1022351"/>
            <a:ext cx="515937" cy="415925"/>
          </a:xfrm>
          <a:prstGeom prst="rect">
            <a:avLst/>
          </a:prstGeom>
          <a:solidFill>
            <a:schemeClr val="bg1"/>
          </a:solidFill>
          <a:ln w="19050" algn="ctr">
            <a:solidFill>
              <a:srgbClr val="CC33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r>
              <a:rPr lang="en-US" altLang="en-US" b="1" i="1">
                <a:solidFill>
                  <a:srgbClr val="CC3300"/>
                </a:solidFill>
              </a:rPr>
              <a:t>x</a:t>
            </a:r>
            <a:r>
              <a:rPr lang="en-US" altLang="en-US" sz="2400" i="1" baseline="30000">
                <a:solidFill>
                  <a:srgbClr val="CC3300"/>
                </a:solidFill>
              </a:rPr>
              <a:t>+</a:t>
            </a:r>
          </a:p>
        </p:txBody>
      </p:sp>
      <p:sp>
        <p:nvSpPr>
          <p:cNvPr id="21524" name="AutoShape 19">
            <a:extLst>
              <a:ext uri="{FF2B5EF4-FFF2-40B4-BE49-F238E27FC236}">
                <a16:creationId xmlns:a16="http://schemas.microsoft.com/office/drawing/2014/main" id="{751555AD-4973-4209-AB8F-128A3871937A}"/>
              </a:ext>
            </a:extLst>
          </p:cNvPr>
          <p:cNvSpPr>
            <a:spLocks noChangeArrowheads="1"/>
          </p:cNvSpPr>
          <p:nvPr/>
        </p:nvSpPr>
        <p:spPr bwMode="auto">
          <a:xfrm>
            <a:off x="6764339" y="1395414"/>
            <a:ext cx="3716337" cy="2605087"/>
          </a:xfrm>
          <a:prstGeom prst="wedgeRectCallout">
            <a:avLst>
              <a:gd name="adj1" fmla="val 5958"/>
              <a:gd name="adj2" fmla="val 112949"/>
            </a:avLst>
          </a:prstGeom>
          <a:solidFill>
            <a:srgbClr val="CCFFCC"/>
          </a:solidFill>
          <a:ln w="19050" algn="ctr">
            <a:solidFill>
              <a:srgbClr val="0099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r>
              <a:rPr lang="en-US" altLang="en-US" sz="2400"/>
              <a:t>The line from </a:t>
            </a:r>
            <a:r>
              <a:rPr lang="en-US" altLang="en-US" sz="2400" b="1" i="1"/>
              <a:t>x</a:t>
            </a:r>
            <a:r>
              <a:rPr lang="en-US" altLang="en-US" sz="2400" b="1" i="1" baseline="30000"/>
              <a:t>-</a:t>
            </a:r>
            <a:r>
              <a:rPr lang="en-US" altLang="en-US" sz="2400"/>
              <a:t> to </a:t>
            </a:r>
            <a:r>
              <a:rPr lang="en-US" altLang="en-US" sz="2400" b="1" i="1"/>
              <a:t>x</a:t>
            </a:r>
            <a:r>
              <a:rPr lang="en-US" altLang="en-US" sz="2400" b="1" i="1" baseline="30000"/>
              <a:t>+</a:t>
            </a:r>
            <a:r>
              <a:rPr lang="en-US" altLang="en-US" sz="2400"/>
              <a:t> is perpendicular to the planes.</a:t>
            </a:r>
          </a:p>
          <a:p>
            <a:pPr eaLnBrk="1" hangingPunct="1"/>
            <a:r>
              <a:rPr lang="en-US" altLang="en-US" sz="2400"/>
              <a:t>So to get from  </a:t>
            </a:r>
            <a:r>
              <a:rPr lang="en-US" altLang="en-US" sz="2400" b="1" i="1"/>
              <a:t>x</a:t>
            </a:r>
            <a:r>
              <a:rPr lang="en-US" altLang="en-US" sz="2400" b="1" i="1" baseline="30000"/>
              <a:t>-</a:t>
            </a:r>
            <a:r>
              <a:rPr lang="en-US" altLang="en-US" sz="2400"/>
              <a:t> to </a:t>
            </a:r>
            <a:r>
              <a:rPr lang="en-US" altLang="en-US" sz="2400" b="1" i="1"/>
              <a:t>x</a:t>
            </a:r>
            <a:r>
              <a:rPr lang="en-US" altLang="en-US" sz="2400" b="1" i="1" baseline="30000"/>
              <a:t>+</a:t>
            </a:r>
            <a:r>
              <a:rPr lang="en-US" altLang="en-US" sz="2400"/>
              <a:t> travel some distance in direction </a:t>
            </a:r>
            <a:r>
              <a:rPr lang="en-US" altLang="en-US" sz="2400" b="1" i="1"/>
              <a:t>w</a:t>
            </a:r>
            <a:r>
              <a:rPr lang="en-US" altLang="en-US" sz="2400"/>
              <a:t>.</a:t>
            </a:r>
          </a:p>
        </p:txBody>
      </p:sp>
      <p:pic>
        <p:nvPicPr>
          <p:cNvPr id="21" name="Picture 20">
            <a:extLst>
              <a:ext uri="{FF2B5EF4-FFF2-40B4-BE49-F238E27FC236}">
                <a16:creationId xmlns:a16="http://schemas.microsoft.com/office/drawing/2014/main" id="{59281963-2EF4-40BB-A55B-3156F6A22CA8}"/>
              </a:ext>
            </a:extLst>
          </p:cNvPr>
          <p:cNvPicPr>
            <a:picLocks noChangeAspect="1"/>
          </p:cNvPicPr>
          <p:nvPr/>
        </p:nvPicPr>
        <p:blipFill>
          <a:blip r:embed="rId2"/>
          <a:stretch>
            <a:fillRect/>
          </a:stretch>
        </p:blipFill>
        <p:spPr>
          <a:xfrm>
            <a:off x="10843497" y="21648"/>
            <a:ext cx="1348503" cy="1177781"/>
          </a:xfrm>
          <a:prstGeom prst="rect">
            <a:avLst/>
          </a:prstGeom>
        </p:spPr>
      </p:pic>
      <p:sp>
        <p:nvSpPr>
          <p:cNvPr id="22" name="TextBox 21">
            <a:extLst>
              <a:ext uri="{FF2B5EF4-FFF2-40B4-BE49-F238E27FC236}">
                <a16:creationId xmlns:a16="http://schemas.microsoft.com/office/drawing/2014/main" id="{43414E84-6305-4CB4-970A-F3EEBC73521B}"/>
              </a:ext>
            </a:extLst>
          </p:cNvPr>
          <p:cNvSpPr txBox="1"/>
          <p:nvPr/>
        </p:nvSpPr>
        <p:spPr>
          <a:xfrm>
            <a:off x="540322" y="6337756"/>
            <a:ext cx="3519054" cy="430887"/>
          </a:xfrm>
          <a:prstGeom prst="rect">
            <a:avLst/>
          </a:prstGeom>
          <a:noFill/>
        </p:spPr>
        <p:txBody>
          <a:bodyPr wrap="square">
            <a:spAutoFit/>
          </a:bodyPr>
          <a:lstStyle/>
          <a:p>
            <a:r>
              <a:rPr lang="en-US" altLang="en-US" sz="1100" dirty="0"/>
              <a:t>Courtesy: (1) http://www.cs.cmu.edu/~awm/tutorials</a:t>
            </a:r>
          </a:p>
          <a:p>
            <a:r>
              <a:rPr lang="en-US" altLang="en-US" sz="1100" dirty="0"/>
              <a:t>                   (2) Copyright © 2001, 2003, Andrew W. Moore</a:t>
            </a:r>
            <a:endParaRPr lang="en-IN" dirty="0"/>
          </a:p>
        </p:txBody>
      </p:sp>
    </p:spTree>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Rectangle 2">
            <a:extLst>
              <a:ext uri="{FF2B5EF4-FFF2-40B4-BE49-F238E27FC236}">
                <a16:creationId xmlns:a16="http://schemas.microsoft.com/office/drawing/2014/main" id="{2FD90455-26D1-4C66-95BB-48FAB24B73D9}"/>
              </a:ext>
            </a:extLst>
          </p:cNvPr>
          <p:cNvSpPr>
            <a:spLocks noGrp="1" noChangeArrowheads="1"/>
          </p:cNvSpPr>
          <p:nvPr>
            <p:ph type="title"/>
          </p:nvPr>
        </p:nvSpPr>
        <p:spPr/>
        <p:txBody>
          <a:bodyPr/>
          <a:lstStyle/>
          <a:p>
            <a:pPr eaLnBrk="1" hangingPunct="1"/>
            <a:r>
              <a:rPr lang="en-US" altLang="en-US" sz="4000"/>
              <a:t>Computing the margin width</a:t>
            </a:r>
          </a:p>
        </p:txBody>
      </p:sp>
      <p:sp>
        <p:nvSpPr>
          <p:cNvPr id="22532" name="Rectangle 3">
            <a:extLst>
              <a:ext uri="{FF2B5EF4-FFF2-40B4-BE49-F238E27FC236}">
                <a16:creationId xmlns:a16="http://schemas.microsoft.com/office/drawing/2014/main" id="{BB40142C-E8D7-4D23-BCA1-B955D5DA34E2}"/>
              </a:ext>
            </a:extLst>
          </p:cNvPr>
          <p:cNvSpPr>
            <a:spLocks noGrp="1" noChangeArrowheads="1"/>
          </p:cNvSpPr>
          <p:nvPr>
            <p:ph type="body" sz="half" idx="1"/>
          </p:nvPr>
        </p:nvSpPr>
        <p:spPr>
          <a:xfrm>
            <a:off x="1524001" y="3311525"/>
            <a:ext cx="3235325" cy="3106738"/>
          </a:xfrm>
        </p:spPr>
        <p:txBody>
          <a:bodyPr/>
          <a:lstStyle/>
          <a:p>
            <a:pPr eaLnBrk="1" hangingPunct="1">
              <a:buFontTx/>
              <a:buNone/>
            </a:pPr>
            <a:r>
              <a:rPr lang="en-US" altLang="en-US" sz="2400"/>
              <a:t>What we know:</a:t>
            </a:r>
          </a:p>
          <a:p>
            <a:pPr eaLnBrk="1" hangingPunct="1"/>
            <a:r>
              <a:rPr lang="en-US" altLang="en-US" sz="2400" b="1" i="1"/>
              <a:t>w</a:t>
            </a:r>
            <a:r>
              <a:rPr lang="en-US" altLang="en-US" sz="2400" i="1"/>
              <a:t> . </a:t>
            </a:r>
            <a:r>
              <a:rPr lang="en-US" altLang="en-US" sz="2400" b="1" i="1"/>
              <a:t>x</a:t>
            </a:r>
            <a:r>
              <a:rPr lang="en-US" altLang="en-US" sz="2400" b="1" i="1" baseline="30000"/>
              <a:t>+</a:t>
            </a:r>
            <a:r>
              <a:rPr lang="en-US" altLang="en-US" sz="2400" i="1"/>
              <a:t> + b = +1 </a:t>
            </a:r>
          </a:p>
          <a:p>
            <a:pPr eaLnBrk="1" hangingPunct="1"/>
            <a:r>
              <a:rPr lang="en-US" altLang="en-US" sz="2400" b="1" i="1"/>
              <a:t>w</a:t>
            </a:r>
            <a:r>
              <a:rPr lang="en-US" altLang="en-US" sz="2400" i="1"/>
              <a:t> . </a:t>
            </a:r>
            <a:r>
              <a:rPr lang="en-US" altLang="en-US" sz="2400" b="1" i="1"/>
              <a:t>x</a:t>
            </a:r>
            <a:r>
              <a:rPr lang="en-US" altLang="en-US" sz="2400" b="1" i="1" baseline="30000"/>
              <a:t>-</a:t>
            </a:r>
            <a:r>
              <a:rPr lang="en-US" altLang="en-US" sz="2400" i="1"/>
              <a:t> + b = -1 </a:t>
            </a:r>
          </a:p>
          <a:p>
            <a:pPr eaLnBrk="1" hangingPunct="1"/>
            <a:r>
              <a:rPr lang="en-US" altLang="en-US" sz="2400" b="1" i="1"/>
              <a:t>x</a:t>
            </a:r>
            <a:r>
              <a:rPr lang="en-US" altLang="en-US" sz="2400" b="1" i="1" baseline="30000"/>
              <a:t>+</a:t>
            </a:r>
            <a:r>
              <a:rPr lang="en-US" altLang="en-US" sz="2400"/>
              <a:t> = </a:t>
            </a:r>
            <a:r>
              <a:rPr lang="en-US" altLang="en-US" sz="2400" b="1" i="1"/>
              <a:t>x</a:t>
            </a:r>
            <a:r>
              <a:rPr lang="en-US" altLang="en-US" sz="2400" b="1" i="1" baseline="30000"/>
              <a:t>-</a:t>
            </a:r>
            <a:r>
              <a:rPr lang="en-US" altLang="en-US" sz="2400"/>
              <a:t> + </a:t>
            </a:r>
            <a:r>
              <a:rPr lang="en-US" altLang="en-US" sz="2400" i="1">
                <a:latin typeface="Symbol" panose="05050102010706020507" pitchFamily="18" charset="2"/>
              </a:rPr>
              <a:t>l</a:t>
            </a:r>
            <a:r>
              <a:rPr lang="en-US" altLang="en-US" sz="2400"/>
              <a:t> </a:t>
            </a:r>
            <a:r>
              <a:rPr lang="en-US" altLang="en-US" sz="2400" b="1" i="1"/>
              <a:t>w</a:t>
            </a:r>
          </a:p>
          <a:p>
            <a:pPr eaLnBrk="1" hangingPunct="1"/>
            <a:r>
              <a:rPr lang="en-US" altLang="en-US" sz="2400"/>
              <a:t>|</a:t>
            </a:r>
            <a:r>
              <a:rPr lang="en-US" altLang="en-US" sz="2400" b="1" i="1"/>
              <a:t>x</a:t>
            </a:r>
            <a:r>
              <a:rPr lang="en-US" altLang="en-US" sz="2400" b="1" i="1" baseline="30000"/>
              <a:t>+</a:t>
            </a:r>
            <a:r>
              <a:rPr lang="en-US" altLang="en-US" sz="2400"/>
              <a:t> - </a:t>
            </a:r>
            <a:r>
              <a:rPr lang="en-US" altLang="en-US" sz="2400" b="1" i="1"/>
              <a:t>x</a:t>
            </a:r>
            <a:r>
              <a:rPr lang="en-US" altLang="en-US" sz="2400" b="1" i="1" baseline="30000"/>
              <a:t>-</a:t>
            </a:r>
            <a:r>
              <a:rPr lang="en-US" altLang="en-US" sz="2400"/>
              <a:t> | </a:t>
            </a:r>
            <a:r>
              <a:rPr lang="en-US" altLang="en-US" sz="2400" i="1"/>
              <a:t>= M</a:t>
            </a:r>
          </a:p>
          <a:p>
            <a:pPr eaLnBrk="1" hangingPunct="1">
              <a:buFontTx/>
              <a:buNone/>
            </a:pPr>
            <a:r>
              <a:rPr lang="en-US" altLang="en-US" sz="2400"/>
              <a:t>It’s now easy to get </a:t>
            </a:r>
            <a:r>
              <a:rPr lang="en-US" altLang="en-US" sz="2400" i="1"/>
              <a:t>M</a:t>
            </a:r>
            <a:r>
              <a:rPr lang="en-US" altLang="en-US" sz="2400"/>
              <a:t> in terms of </a:t>
            </a:r>
            <a:r>
              <a:rPr lang="en-US" altLang="en-US" sz="2400" b="1" i="1"/>
              <a:t>w</a:t>
            </a:r>
            <a:r>
              <a:rPr lang="en-US" altLang="en-US" sz="2400"/>
              <a:t> and </a:t>
            </a:r>
            <a:r>
              <a:rPr lang="en-US" altLang="en-US" sz="2400" i="1"/>
              <a:t>b</a:t>
            </a:r>
          </a:p>
        </p:txBody>
      </p:sp>
      <p:sp>
        <p:nvSpPr>
          <p:cNvPr id="22533" name="Line 4">
            <a:extLst>
              <a:ext uri="{FF2B5EF4-FFF2-40B4-BE49-F238E27FC236}">
                <a16:creationId xmlns:a16="http://schemas.microsoft.com/office/drawing/2014/main" id="{AF16C842-0111-4986-A7AB-27B2871F42BA}"/>
              </a:ext>
            </a:extLst>
          </p:cNvPr>
          <p:cNvSpPr>
            <a:spLocks noChangeShapeType="1"/>
          </p:cNvSpPr>
          <p:nvPr/>
        </p:nvSpPr>
        <p:spPr bwMode="auto">
          <a:xfrm rot="20000665">
            <a:off x="3816350" y="1709738"/>
            <a:ext cx="2971800" cy="0"/>
          </a:xfrm>
          <a:prstGeom prst="line">
            <a:avLst/>
          </a:prstGeom>
          <a:noFill/>
          <a:ln w="127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IN"/>
          </a:p>
        </p:txBody>
      </p:sp>
      <p:sp>
        <p:nvSpPr>
          <p:cNvPr id="22534" name="Line 5">
            <a:extLst>
              <a:ext uri="{FF2B5EF4-FFF2-40B4-BE49-F238E27FC236}">
                <a16:creationId xmlns:a16="http://schemas.microsoft.com/office/drawing/2014/main" id="{CF36061D-E52A-4E96-AADB-6BE4759CDA98}"/>
              </a:ext>
            </a:extLst>
          </p:cNvPr>
          <p:cNvSpPr>
            <a:spLocks noChangeShapeType="1"/>
          </p:cNvSpPr>
          <p:nvPr/>
        </p:nvSpPr>
        <p:spPr bwMode="auto">
          <a:xfrm rot="20000665">
            <a:off x="3962400" y="2000250"/>
            <a:ext cx="29718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IN"/>
          </a:p>
        </p:txBody>
      </p:sp>
      <p:sp>
        <p:nvSpPr>
          <p:cNvPr id="22535" name="Line 6">
            <a:extLst>
              <a:ext uri="{FF2B5EF4-FFF2-40B4-BE49-F238E27FC236}">
                <a16:creationId xmlns:a16="http://schemas.microsoft.com/office/drawing/2014/main" id="{DCB468EE-7018-44C0-BFB4-A8D4E375875C}"/>
              </a:ext>
            </a:extLst>
          </p:cNvPr>
          <p:cNvSpPr>
            <a:spLocks noChangeShapeType="1"/>
          </p:cNvSpPr>
          <p:nvPr/>
        </p:nvSpPr>
        <p:spPr bwMode="auto">
          <a:xfrm rot="20000665">
            <a:off x="4106863" y="2289175"/>
            <a:ext cx="2971800" cy="0"/>
          </a:xfrm>
          <a:prstGeom prst="line">
            <a:avLst/>
          </a:prstGeom>
          <a:noFill/>
          <a:ln w="127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IN"/>
          </a:p>
        </p:txBody>
      </p:sp>
      <p:sp>
        <p:nvSpPr>
          <p:cNvPr id="22536" name="Text Box 7">
            <a:extLst>
              <a:ext uri="{FF2B5EF4-FFF2-40B4-BE49-F238E27FC236}">
                <a16:creationId xmlns:a16="http://schemas.microsoft.com/office/drawing/2014/main" id="{4DF70187-CABB-47EA-B731-80033453FCF8}"/>
              </a:ext>
            </a:extLst>
          </p:cNvPr>
          <p:cNvSpPr txBox="1">
            <a:spLocks noChangeArrowheads="1"/>
          </p:cNvSpPr>
          <p:nvPr/>
        </p:nvSpPr>
        <p:spPr bwMode="auto">
          <a:xfrm rot="20013014">
            <a:off x="3276600" y="1219201"/>
            <a:ext cx="3048000" cy="701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algn="ctr" eaLnBrk="1" hangingPunct="1"/>
            <a:r>
              <a:rPr lang="en-US" altLang="en-US">
                <a:solidFill>
                  <a:schemeClr val="hlink"/>
                </a:solidFill>
              </a:rPr>
              <a:t>“Predict Class = +1” zone</a:t>
            </a:r>
          </a:p>
        </p:txBody>
      </p:sp>
      <p:sp>
        <p:nvSpPr>
          <p:cNvPr id="22537" name="Text Box 8">
            <a:extLst>
              <a:ext uri="{FF2B5EF4-FFF2-40B4-BE49-F238E27FC236}">
                <a16:creationId xmlns:a16="http://schemas.microsoft.com/office/drawing/2014/main" id="{5E16FE7D-7B5F-4BD4-B7F9-8E663F761BBA}"/>
              </a:ext>
            </a:extLst>
          </p:cNvPr>
          <p:cNvSpPr txBox="1">
            <a:spLocks noChangeArrowheads="1"/>
          </p:cNvSpPr>
          <p:nvPr/>
        </p:nvSpPr>
        <p:spPr bwMode="auto">
          <a:xfrm rot="20013014">
            <a:off x="4351338" y="2243139"/>
            <a:ext cx="2887662" cy="701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algn="ctr" eaLnBrk="1" hangingPunct="1"/>
            <a:r>
              <a:rPr lang="en-US" altLang="en-US">
                <a:solidFill>
                  <a:schemeClr val="folHlink"/>
                </a:solidFill>
              </a:rPr>
              <a:t>“Predict Class = -1” zone</a:t>
            </a:r>
          </a:p>
        </p:txBody>
      </p:sp>
      <p:sp>
        <p:nvSpPr>
          <p:cNvPr id="22538" name="Text Box 9">
            <a:extLst>
              <a:ext uri="{FF2B5EF4-FFF2-40B4-BE49-F238E27FC236}">
                <a16:creationId xmlns:a16="http://schemas.microsoft.com/office/drawing/2014/main" id="{2BD5D1EE-AC52-4322-B02D-605CB5A100ED}"/>
              </a:ext>
            </a:extLst>
          </p:cNvPr>
          <p:cNvSpPr txBox="1">
            <a:spLocks noChangeArrowheads="1"/>
          </p:cNvSpPr>
          <p:nvPr/>
        </p:nvSpPr>
        <p:spPr bwMode="auto">
          <a:xfrm rot="19822108">
            <a:off x="3124200" y="2438400"/>
            <a:ext cx="9906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algn="ctr" eaLnBrk="1" hangingPunct="1"/>
            <a:r>
              <a:rPr lang="en-US" altLang="en-US" sz="1400">
                <a:solidFill>
                  <a:schemeClr val="hlink"/>
                </a:solidFill>
              </a:rPr>
              <a:t>wx+b=1</a:t>
            </a:r>
          </a:p>
        </p:txBody>
      </p:sp>
      <p:sp>
        <p:nvSpPr>
          <p:cNvPr id="22539" name="Text Box 10">
            <a:extLst>
              <a:ext uri="{FF2B5EF4-FFF2-40B4-BE49-F238E27FC236}">
                <a16:creationId xmlns:a16="http://schemas.microsoft.com/office/drawing/2014/main" id="{F8B0A542-8DD8-45A5-8C9E-E8CD5933816C}"/>
              </a:ext>
            </a:extLst>
          </p:cNvPr>
          <p:cNvSpPr txBox="1">
            <a:spLocks noChangeArrowheads="1"/>
          </p:cNvSpPr>
          <p:nvPr/>
        </p:nvSpPr>
        <p:spPr bwMode="auto">
          <a:xfrm rot="19822108">
            <a:off x="3278188" y="2708275"/>
            <a:ext cx="9906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algn="ctr" eaLnBrk="1" hangingPunct="1"/>
            <a:r>
              <a:rPr lang="en-US" altLang="en-US" sz="1400"/>
              <a:t>wx+b=0</a:t>
            </a:r>
          </a:p>
        </p:txBody>
      </p:sp>
      <p:sp>
        <p:nvSpPr>
          <p:cNvPr id="22540" name="Text Box 11">
            <a:extLst>
              <a:ext uri="{FF2B5EF4-FFF2-40B4-BE49-F238E27FC236}">
                <a16:creationId xmlns:a16="http://schemas.microsoft.com/office/drawing/2014/main" id="{920E5EF3-6478-4E95-B940-F12A92C24F18}"/>
              </a:ext>
            </a:extLst>
          </p:cNvPr>
          <p:cNvSpPr txBox="1">
            <a:spLocks noChangeArrowheads="1"/>
          </p:cNvSpPr>
          <p:nvPr/>
        </p:nvSpPr>
        <p:spPr bwMode="auto">
          <a:xfrm rot="19822108">
            <a:off x="3429000" y="2952750"/>
            <a:ext cx="9906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algn="ctr" eaLnBrk="1" hangingPunct="1"/>
            <a:r>
              <a:rPr lang="en-US" altLang="en-US" sz="1400">
                <a:solidFill>
                  <a:schemeClr val="folHlink"/>
                </a:solidFill>
              </a:rPr>
              <a:t>wx+b=-1</a:t>
            </a:r>
          </a:p>
        </p:txBody>
      </p:sp>
      <p:sp>
        <p:nvSpPr>
          <p:cNvPr id="22541" name="Line 12">
            <a:extLst>
              <a:ext uri="{FF2B5EF4-FFF2-40B4-BE49-F238E27FC236}">
                <a16:creationId xmlns:a16="http://schemas.microsoft.com/office/drawing/2014/main" id="{C0B27904-443E-4E0C-A1FB-28AE8153CD72}"/>
              </a:ext>
            </a:extLst>
          </p:cNvPr>
          <p:cNvSpPr>
            <a:spLocks noChangeShapeType="1"/>
          </p:cNvSpPr>
          <p:nvPr/>
        </p:nvSpPr>
        <p:spPr bwMode="auto">
          <a:xfrm>
            <a:off x="6694489" y="1019175"/>
            <a:ext cx="327025" cy="598488"/>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IN"/>
          </a:p>
        </p:txBody>
      </p:sp>
      <p:sp>
        <p:nvSpPr>
          <p:cNvPr id="22542" name="Text Box 13">
            <a:extLst>
              <a:ext uri="{FF2B5EF4-FFF2-40B4-BE49-F238E27FC236}">
                <a16:creationId xmlns:a16="http://schemas.microsoft.com/office/drawing/2014/main" id="{4C656473-AB73-44A9-A917-501D33F36CD8}"/>
              </a:ext>
            </a:extLst>
          </p:cNvPr>
          <p:cNvSpPr txBox="1">
            <a:spLocks noChangeArrowheads="1"/>
          </p:cNvSpPr>
          <p:nvPr/>
        </p:nvSpPr>
        <p:spPr bwMode="auto">
          <a:xfrm>
            <a:off x="6810375" y="973139"/>
            <a:ext cx="2592388"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r>
              <a:rPr lang="en-US" altLang="en-US" i="1"/>
              <a:t>M =</a:t>
            </a:r>
            <a:r>
              <a:rPr lang="en-US" altLang="en-US"/>
              <a:t> Margin Width</a:t>
            </a:r>
          </a:p>
        </p:txBody>
      </p:sp>
      <p:sp>
        <p:nvSpPr>
          <p:cNvPr id="22543" name="Oval 15">
            <a:extLst>
              <a:ext uri="{FF2B5EF4-FFF2-40B4-BE49-F238E27FC236}">
                <a16:creationId xmlns:a16="http://schemas.microsoft.com/office/drawing/2014/main" id="{811C06EA-A9D9-4A71-8443-8F44662CAB42}"/>
              </a:ext>
            </a:extLst>
          </p:cNvPr>
          <p:cNvSpPr>
            <a:spLocks noChangeArrowheads="1"/>
          </p:cNvSpPr>
          <p:nvPr/>
        </p:nvSpPr>
        <p:spPr bwMode="auto">
          <a:xfrm>
            <a:off x="6007100" y="1779260"/>
            <a:ext cx="259766" cy="562630"/>
          </a:xfrm>
          <a:prstGeom prst="ellipse">
            <a:avLst/>
          </a:prstGeom>
          <a:solidFill>
            <a:srgbClr val="990099"/>
          </a:solidFill>
          <a:ln>
            <a:noFill/>
          </a:ln>
          <a:effectLst/>
          <a:extLst>
            <a:ext uri="{91240B29-F687-4F45-9708-019B960494DF}">
              <a14:hiddenLine xmlns:a14="http://schemas.microsoft.com/office/drawing/2010/main" w="19050"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22544" name="Text Box 16">
            <a:extLst>
              <a:ext uri="{FF2B5EF4-FFF2-40B4-BE49-F238E27FC236}">
                <a16:creationId xmlns:a16="http://schemas.microsoft.com/office/drawing/2014/main" id="{EA58EA31-2A79-402B-B897-37114F018759}"/>
              </a:ext>
            </a:extLst>
          </p:cNvPr>
          <p:cNvSpPr txBox="1">
            <a:spLocks noChangeArrowheads="1"/>
          </p:cNvSpPr>
          <p:nvPr/>
        </p:nvSpPr>
        <p:spPr bwMode="auto">
          <a:xfrm>
            <a:off x="6107114" y="2006601"/>
            <a:ext cx="515937" cy="415925"/>
          </a:xfrm>
          <a:prstGeom prst="rect">
            <a:avLst/>
          </a:prstGeom>
          <a:solidFill>
            <a:schemeClr val="bg1"/>
          </a:solidFill>
          <a:ln w="19050" algn="ctr">
            <a:solidFill>
              <a:srgbClr val="9900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r>
              <a:rPr lang="en-US" altLang="en-US" b="1" i="1">
                <a:solidFill>
                  <a:srgbClr val="990099"/>
                </a:solidFill>
              </a:rPr>
              <a:t>x</a:t>
            </a:r>
            <a:r>
              <a:rPr lang="en-US" altLang="en-US" sz="2400" i="1" baseline="30000">
                <a:solidFill>
                  <a:srgbClr val="990099"/>
                </a:solidFill>
              </a:rPr>
              <a:t>-</a:t>
            </a:r>
          </a:p>
        </p:txBody>
      </p:sp>
      <p:sp>
        <p:nvSpPr>
          <p:cNvPr id="22545" name="Oval 17">
            <a:extLst>
              <a:ext uri="{FF2B5EF4-FFF2-40B4-BE49-F238E27FC236}">
                <a16:creationId xmlns:a16="http://schemas.microsoft.com/office/drawing/2014/main" id="{171BC24E-1785-4A94-BA8A-6639F4533D03}"/>
              </a:ext>
            </a:extLst>
          </p:cNvPr>
          <p:cNvSpPr>
            <a:spLocks noChangeArrowheads="1"/>
          </p:cNvSpPr>
          <p:nvPr/>
        </p:nvSpPr>
        <p:spPr bwMode="auto">
          <a:xfrm>
            <a:off x="5713413" y="1217285"/>
            <a:ext cx="259766" cy="562630"/>
          </a:xfrm>
          <a:prstGeom prst="ellipse">
            <a:avLst/>
          </a:prstGeom>
          <a:solidFill>
            <a:srgbClr val="CC3300"/>
          </a:solidFill>
          <a:ln>
            <a:noFill/>
          </a:ln>
          <a:effectLst/>
          <a:extLst>
            <a:ext uri="{91240B29-F687-4F45-9708-019B960494DF}">
              <a14:hiddenLine xmlns:a14="http://schemas.microsoft.com/office/drawing/2010/main" w="19050"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22546" name="Text Box 18">
            <a:extLst>
              <a:ext uri="{FF2B5EF4-FFF2-40B4-BE49-F238E27FC236}">
                <a16:creationId xmlns:a16="http://schemas.microsoft.com/office/drawing/2014/main" id="{291BB223-3E15-4B24-8BF5-D8FCD0185A74}"/>
              </a:ext>
            </a:extLst>
          </p:cNvPr>
          <p:cNvSpPr txBox="1">
            <a:spLocks noChangeArrowheads="1"/>
          </p:cNvSpPr>
          <p:nvPr/>
        </p:nvSpPr>
        <p:spPr bwMode="auto">
          <a:xfrm>
            <a:off x="5824539" y="1022351"/>
            <a:ext cx="515937" cy="415925"/>
          </a:xfrm>
          <a:prstGeom prst="rect">
            <a:avLst/>
          </a:prstGeom>
          <a:solidFill>
            <a:schemeClr val="bg1"/>
          </a:solidFill>
          <a:ln w="19050" algn="ctr">
            <a:solidFill>
              <a:srgbClr val="CC33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r>
              <a:rPr lang="en-US" altLang="en-US" b="1" i="1">
                <a:solidFill>
                  <a:srgbClr val="CC3300"/>
                </a:solidFill>
              </a:rPr>
              <a:t>x</a:t>
            </a:r>
            <a:r>
              <a:rPr lang="en-US" altLang="en-US" sz="2400" i="1" baseline="30000">
                <a:solidFill>
                  <a:srgbClr val="CC3300"/>
                </a:solidFill>
              </a:rPr>
              <a:t>+</a:t>
            </a:r>
          </a:p>
        </p:txBody>
      </p:sp>
      <p:pic>
        <p:nvPicPr>
          <p:cNvPr id="19" name="Picture 18">
            <a:extLst>
              <a:ext uri="{FF2B5EF4-FFF2-40B4-BE49-F238E27FC236}">
                <a16:creationId xmlns:a16="http://schemas.microsoft.com/office/drawing/2014/main" id="{8F6A9FB1-FACE-4CAE-8D6E-6A1AA295BC63}"/>
              </a:ext>
            </a:extLst>
          </p:cNvPr>
          <p:cNvPicPr>
            <a:picLocks noChangeAspect="1"/>
          </p:cNvPicPr>
          <p:nvPr/>
        </p:nvPicPr>
        <p:blipFill>
          <a:blip r:embed="rId2"/>
          <a:stretch>
            <a:fillRect/>
          </a:stretch>
        </p:blipFill>
        <p:spPr>
          <a:xfrm>
            <a:off x="10843497" y="21648"/>
            <a:ext cx="1348503" cy="1177781"/>
          </a:xfrm>
          <a:prstGeom prst="rect">
            <a:avLst/>
          </a:prstGeom>
        </p:spPr>
      </p:pic>
      <p:sp>
        <p:nvSpPr>
          <p:cNvPr id="20" name="TextBox 19">
            <a:extLst>
              <a:ext uri="{FF2B5EF4-FFF2-40B4-BE49-F238E27FC236}">
                <a16:creationId xmlns:a16="http://schemas.microsoft.com/office/drawing/2014/main" id="{5247A0B9-BC80-479B-B91A-F4C99B5A6F27}"/>
              </a:ext>
            </a:extLst>
          </p:cNvPr>
          <p:cNvSpPr txBox="1"/>
          <p:nvPr/>
        </p:nvSpPr>
        <p:spPr>
          <a:xfrm>
            <a:off x="6266866" y="6280885"/>
            <a:ext cx="3519054" cy="430887"/>
          </a:xfrm>
          <a:prstGeom prst="rect">
            <a:avLst/>
          </a:prstGeom>
          <a:noFill/>
        </p:spPr>
        <p:txBody>
          <a:bodyPr wrap="square">
            <a:spAutoFit/>
          </a:bodyPr>
          <a:lstStyle/>
          <a:p>
            <a:r>
              <a:rPr lang="en-US" altLang="en-US" sz="1100" dirty="0"/>
              <a:t>Courtesy: (1) http://www.cs.cmu.edu/~awm/tutorials</a:t>
            </a:r>
          </a:p>
          <a:p>
            <a:r>
              <a:rPr lang="en-US" altLang="en-US" sz="1100" dirty="0"/>
              <a:t>                   (2) Copyright © 2001, 2003, Andrew W. Moore</a:t>
            </a:r>
            <a:endParaRPr lang="en-IN" dirty="0"/>
          </a:p>
        </p:txBody>
      </p:sp>
    </p:spTree>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Rectangle 2">
            <a:extLst>
              <a:ext uri="{FF2B5EF4-FFF2-40B4-BE49-F238E27FC236}">
                <a16:creationId xmlns:a16="http://schemas.microsoft.com/office/drawing/2014/main" id="{537F005E-D39D-485D-9009-64E2CB3B50F9}"/>
              </a:ext>
            </a:extLst>
          </p:cNvPr>
          <p:cNvSpPr>
            <a:spLocks noGrp="1" noChangeArrowheads="1"/>
          </p:cNvSpPr>
          <p:nvPr>
            <p:ph type="title"/>
          </p:nvPr>
        </p:nvSpPr>
        <p:spPr/>
        <p:txBody>
          <a:bodyPr/>
          <a:lstStyle/>
          <a:p>
            <a:pPr eaLnBrk="1" hangingPunct="1"/>
            <a:r>
              <a:rPr lang="en-US" altLang="en-US" sz="4000"/>
              <a:t>Computing the margin width</a:t>
            </a:r>
          </a:p>
        </p:txBody>
      </p:sp>
      <p:sp>
        <p:nvSpPr>
          <p:cNvPr id="23556" name="Rectangle 3">
            <a:extLst>
              <a:ext uri="{FF2B5EF4-FFF2-40B4-BE49-F238E27FC236}">
                <a16:creationId xmlns:a16="http://schemas.microsoft.com/office/drawing/2014/main" id="{5EDF509D-14D6-4310-87C6-3480100324A7}"/>
              </a:ext>
            </a:extLst>
          </p:cNvPr>
          <p:cNvSpPr>
            <a:spLocks noGrp="1" noChangeArrowheads="1"/>
          </p:cNvSpPr>
          <p:nvPr>
            <p:ph type="body" sz="half" idx="1"/>
          </p:nvPr>
        </p:nvSpPr>
        <p:spPr>
          <a:xfrm>
            <a:off x="1524001" y="3311525"/>
            <a:ext cx="3235325" cy="3106738"/>
          </a:xfrm>
        </p:spPr>
        <p:txBody>
          <a:bodyPr/>
          <a:lstStyle/>
          <a:p>
            <a:pPr eaLnBrk="1" hangingPunct="1">
              <a:buFontTx/>
              <a:buNone/>
            </a:pPr>
            <a:r>
              <a:rPr lang="en-US" altLang="en-US" sz="2400"/>
              <a:t>What we know:</a:t>
            </a:r>
          </a:p>
          <a:p>
            <a:pPr eaLnBrk="1" hangingPunct="1"/>
            <a:r>
              <a:rPr lang="en-US" altLang="en-US" sz="2400" b="1" i="1">
                <a:solidFill>
                  <a:schemeClr val="hlink"/>
                </a:solidFill>
              </a:rPr>
              <a:t>w</a:t>
            </a:r>
            <a:r>
              <a:rPr lang="en-US" altLang="en-US" sz="2400" i="1">
                <a:solidFill>
                  <a:schemeClr val="hlink"/>
                </a:solidFill>
              </a:rPr>
              <a:t> . </a:t>
            </a:r>
            <a:r>
              <a:rPr lang="en-US" altLang="en-US" sz="2400" b="1" i="1">
                <a:solidFill>
                  <a:schemeClr val="hlink"/>
                </a:solidFill>
              </a:rPr>
              <a:t>x</a:t>
            </a:r>
            <a:r>
              <a:rPr lang="en-US" altLang="en-US" sz="2400" b="1" i="1" baseline="30000">
                <a:solidFill>
                  <a:schemeClr val="hlink"/>
                </a:solidFill>
              </a:rPr>
              <a:t>+</a:t>
            </a:r>
            <a:r>
              <a:rPr lang="en-US" altLang="en-US" sz="2400" i="1">
                <a:solidFill>
                  <a:schemeClr val="hlink"/>
                </a:solidFill>
              </a:rPr>
              <a:t> + b = +1 </a:t>
            </a:r>
          </a:p>
          <a:p>
            <a:pPr eaLnBrk="1" hangingPunct="1"/>
            <a:r>
              <a:rPr lang="en-US" altLang="en-US" sz="2400" b="1" i="1"/>
              <a:t>w</a:t>
            </a:r>
            <a:r>
              <a:rPr lang="en-US" altLang="en-US" sz="2400" i="1"/>
              <a:t> . </a:t>
            </a:r>
            <a:r>
              <a:rPr lang="en-US" altLang="en-US" sz="2400" b="1" i="1"/>
              <a:t>x</a:t>
            </a:r>
            <a:r>
              <a:rPr lang="en-US" altLang="en-US" sz="2400" b="1" i="1" baseline="30000"/>
              <a:t>-</a:t>
            </a:r>
            <a:r>
              <a:rPr lang="en-US" altLang="en-US" sz="2400" i="1"/>
              <a:t> + b = -1 </a:t>
            </a:r>
          </a:p>
          <a:p>
            <a:pPr eaLnBrk="1" hangingPunct="1"/>
            <a:r>
              <a:rPr lang="en-US" altLang="en-US" sz="2400" b="1" i="1">
                <a:solidFill>
                  <a:schemeClr val="hlink"/>
                </a:solidFill>
              </a:rPr>
              <a:t>x</a:t>
            </a:r>
            <a:r>
              <a:rPr lang="en-US" altLang="en-US" sz="2400" b="1" i="1" baseline="30000">
                <a:solidFill>
                  <a:schemeClr val="hlink"/>
                </a:solidFill>
              </a:rPr>
              <a:t>+</a:t>
            </a:r>
            <a:r>
              <a:rPr lang="en-US" altLang="en-US" sz="2400">
                <a:solidFill>
                  <a:schemeClr val="hlink"/>
                </a:solidFill>
              </a:rPr>
              <a:t> = </a:t>
            </a:r>
            <a:r>
              <a:rPr lang="en-US" altLang="en-US" sz="2400" b="1" i="1">
                <a:solidFill>
                  <a:schemeClr val="hlink"/>
                </a:solidFill>
              </a:rPr>
              <a:t>x</a:t>
            </a:r>
            <a:r>
              <a:rPr lang="en-US" altLang="en-US" sz="2400" b="1" i="1" baseline="30000">
                <a:solidFill>
                  <a:schemeClr val="hlink"/>
                </a:solidFill>
              </a:rPr>
              <a:t>-</a:t>
            </a:r>
            <a:r>
              <a:rPr lang="en-US" altLang="en-US" sz="2400">
                <a:solidFill>
                  <a:schemeClr val="hlink"/>
                </a:solidFill>
              </a:rPr>
              <a:t> + </a:t>
            </a:r>
            <a:r>
              <a:rPr lang="en-US" altLang="en-US" sz="2400" i="1">
                <a:solidFill>
                  <a:schemeClr val="hlink"/>
                </a:solidFill>
                <a:latin typeface="Symbol" panose="05050102010706020507" pitchFamily="18" charset="2"/>
              </a:rPr>
              <a:t>l</a:t>
            </a:r>
            <a:r>
              <a:rPr lang="en-US" altLang="en-US" sz="2400">
                <a:solidFill>
                  <a:schemeClr val="hlink"/>
                </a:solidFill>
              </a:rPr>
              <a:t> </a:t>
            </a:r>
            <a:r>
              <a:rPr lang="en-US" altLang="en-US" sz="2400" b="1" i="1">
                <a:solidFill>
                  <a:schemeClr val="hlink"/>
                </a:solidFill>
              </a:rPr>
              <a:t>w</a:t>
            </a:r>
          </a:p>
          <a:p>
            <a:pPr eaLnBrk="1" hangingPunct="1"/>
            <a:r>
              <a:rPr lang="en-US" altLang="en-US" sz="2400"/>
              <a:t>|</a:t>
            </a:r>
            <a:r>
              <a:rPr lang="en-US" altLang="en-US" sz="2400" b="1" i="1"/>
              <a:t>x</a:t>
            </a:r>
            <a:r>
              <a:rPr lang="en-US" altLang="en-US" sz="2400" b="1" i="1" baseline="30000"/>
              <a:t>+</a:t>
            </a:r>
            <a:r>
              <a:rPr lang="en-US" altLang="en-US" sz="2400"/>
              <a:t> - </a:t>
            </a:r>
            <a:r>
              <a:rPr lang="en-US" altLang="en-US" sz="2400" b="1" i="1"/>
              <a:t>x</a:t>
            </a:r>
            <a:r>
              <a:rPr lang="en-US" altLang="en-US" sz="2400" b="1" i="1" baseline="30000"/>
              <a:t>-</a:t>
            </a:r>
            <a:r>
              <a:rPr lang="en-US" altLang="en-US" sz="2400"/>
              <a:t> | </a:t>
            </a:r>
            <a:r>
              <a:rPr lang="en-US" altLang="en-US" sz="2400" i="1"/>
              <a:t>= M</a:t>
            </a:r>
          </a:p>
          <a:p>
            <a:pPr eaLnBrk="1" hangingPunct="1">
              <a:buFontTx/>
              <a:buNone/>
            </a:pPr>
            <a:r>
              <a:rPr lang="en-US" altLang="en-US" sz="2400"/>
              <a:t>It’s now easy to get </a:t>
            </a:r>
            <a:r>
              <a:rPr lang="en-US" altLang="en-US" sz="2400" i="1"/>
              <a:t>M</a:t>
            </a:r>
            <a:r>
              <a:rPr lang="en-US" altLang="en-US" sz="2400"/>
              <a:t> in terms of </a:t>
            </a:r>
            <a:r>
              <a:rPr lang="en-US" altLang="en-US" sz="2400" b="1" i="1"/>
              <a:t>w</a:t>
            </a:r>
            <a:r>
              <a:rPr lang="en-US" altLang="en-US" sz="2400"/>
              <a:t> and </a:t>
            </a:r>
            <a:r>
              <a:rPr lang="en-US" altLang="en-US" sz="2400" i="1"/>
              <a:t>b</a:t>
            </a:r>
          </a:p>
        </p:txBody>
      </p:sp>
      <p:sp>
        <p:nvSpPr>
          <p:cNvPr id="23557" name="Line 4">
            <a:extLst>
              <a:ext uri="{FF2B5EF4-FFF2-40B4-BE49-F238E27FC236}">
                <a16:creationId xmlns:a16="http://schemas.microsoft.com/office/drawing/2014/main" id="{2962E953-0C68-4393-95A7-AA01CA27D383}"/>
              </a:ext>
            </a:extLst>
          </p:cNvPr>
          <p:cNvSpPr>
            <a:spLocks noChangeShapeType="1"/>
          </p:cNvSpPr>
          <p:nvPr/>
        </p:nvSpPr>
        <p:spPr bwMode="auto">
          <a:xfrm rot="20000665">
            <a:off x="3816350" y="1709738"/>
            <a:ext cx="2971800" cy="0"/>
          </a:xfrm>
          <a:prstGeom prst="line">
            <a:avLst/>
          </a:prstGeom>
          <a:noFill/>
          <a:ln w="127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IN"/>
          </a:p>
        </p:txBody>
      </p:sp>
      <p:sp>
        <p:nvSpPr>
          <p:cNvPr id="23558" name="Line 5">
            <a:extLst>
              <a:ext uri="{FF2B5EF4-FFF2-40B4-BE49-F238E27FC236}">
                <a16:creationId xmlns:a16="http://schemas.microsoft.com/office/drawing/2014/main" id="{A744F5AC-B373-47A0-AB32-4179E3694612}"/>
              </a:ext>
            </a:extLst>
          </p:cNvPr>
          <p:cNvSpPr>
            <a:spLocks noChangeShapeType="1"/>
          </p:cNvSpPr>
          <p:nvPr/>
        </p:nvSpPr>
        <p:spPr bwMode="auto">
          <a:xfrm rot="20000665">
            <a:off x="3962400" y="2000250"/>
            <a:ext cx="29718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IN"/>
          </a:p>
        </p:txBody>
      </p:sp>
      <p:sp>
        <p:nvSpPr>
          <p:cNvPr id="23559" name="Line 6">
            <a:extLst>
              <a:ext uri="{FF2B5EF4-FFF2-40B4-BE49-F238E27FC236}">
                <a16:creationId xmlns:a16="http://schemas.microsoft.com/office/drawing/2014/main" id="{0F736766-6CEE-4376-9500-AD341C7FB615}"/>
              </a:ext>
            </a:extLst>
          </p:cNvPr>
          <p:cNvSpPr>
            <a:spLocks noChangeShapeType="1"/>
          </p:cNvSpPr>
          <p:nvPr/>
        </p:nvSpPr>
        <p:spPr bwMode="auto">
          <a:xfrm rot="20000665">
            <a:off x="4106863" y="2289175"/>
            <a:ext cx="2971800" cy="0"/>
          </a:xfrm>
          <a:prstGeom prst="line">
            <a:avLst/>
          </a:prstGeom>
          <a:noFill/>
          <a:ln w="127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IN"/>
          </a:p>
        </p:txBody>
      </p:sp>
      <p:sp>
        <p:nvSpPr>
          <p:cNvPr id="23560" name="Text Box 7">
            <a:extLst>
              <a:ext uri="{FF2B5EF4-FFF2-40B4-BE49-F238E27FC236}">
                <a16:creationId xmlns:a16="http://schemas.microsoft.com/office/drawing/2014/main" id="{FBDB92EC-05E9-42F5-BE8F-DCDADEFF873D}"/>
              </a:ext>
            </a:extLst>
          </p:cNvPr>
          <p:cNvSpPr txBox="1">
            <a:spLocks noChangeArrowheads="1"/>
          </p:cNvSpPr>
          <p:nvPr/>
        </p:nvSpPr>
        <p:spPr bwMode="auto">
          <a:xfrm rot="20013014">
            <a:off x="3276600" y="1219201"/>
            <a:ext cx="3048000" cy="701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algn="ctr" eaLnBrk="1" hangingPunct="1"/>
            <a:r>
              <a:rPr lang="en-US" altLang="en-US">
                <a:solidFill>
                  <a:schemeClr val="hlink"/>
                </a:solidFill>
              </a:rPr>
              <a:t>“Predict Class = +1” zone</a:t>
            </a:r>
          </a:p>
        </p:txBody>
      </p:sp>
      <p:sp>
        <p:nvSpPr>
          <p:cNvPr id="23561" name="Text Box 8">
            <a:extLst>
              <a:ext uri="{FF2B5EF4-FFF2-40B4-BE49-F238E27FC236}">
                <a16:creationId xmlns:a16="http://schemas.microsoft.com/office/drawing/2014/main" id="{C503322D-ACA3-4838-944A-1823BDD353A3}"/>
              </a:ext>
            </a:extLst>
          </p:cNvPr>
          <p:cNvSpPr txBox="1">
            <a:spLocks noChangeArrowheads="1"/>
          </p:cNvSpPr>
          <p:nvPr/>
        </p:nvSpPr>
        <p:spPr bwMode="auto">
          <a:xfrm rot="20013014">
            <a:off x="4351338" y="2243139"/>
            <a:ext cx="2887662" cy="701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algn="ctr" eaLnBrk="1" hangingPunct="1"/>
            <a:r>
              <a:rPr lang="en-US" altLang="en-US">
                <a:solidFill>
                  <a:schemeClr val="folHlink"/>
                </a:solidFill>
              </a:rPr>
              <a:t>“Predict Class = -1” zone</a:t>
            </a:r>
          </a:p>
        </p:txBody>
      </p:sp>
      <p:sp>
        <p:nvSpPr>
          <p:cNvPr id="23562" name="Text Box 9">
            <a:extLst>
              <a:ext uri="{FF2B5EF4-FFF2-40B4-BE49-F238E27FC236}">
                <a16:creationId xmlns:a16="http://schemas.microsoft.com/office/drawing/2014/main" id="{22B939F9-476A-4B63-AEF4-6B129CB50A05}"/>
              </a:ext>
            </a:extLst>
          </p:cNvPr>
          <p:cNvSpPr txBox="1">
            <a:spLocks noChangeArrowheads="1"/>
          </p:cNvSpPr>
          <p:nvPr/>
        </p:nvSpPr>
        <p:spPr bwMode="auto">
          <a:xfrm rot="19822108">
            <a:off x="3124200" y="2438400"/>
            <a:ext cx="9906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algn="ctr" eaLnBrk="1" hangingPunct="1"/>
            <a:r>
              <a:rPr lang="en-US" altLang="en-US" sz="1400">
                <a:solidFill>
                  <a:schemeClr val="hlink"/>
                </a:solidFill>
              </a:rPr>
              <a:t>wx+b=1</a:t>
            </a:r>
          </a:p>
        </p:txBody>
      </p:sp>
      <p:sp>
        <p:nvSpPr>
          <p:cNvPr id="23563" name="Text Box 10">
            <a:extLst>
              <a:ext uri="{FF2B5EF4-FFF2-40B4-BE49-F238E27FC236}">
                <a16:creationId xmlns:a16="http://schemas.microsoft.com/office/drawing/2014/main" id="{CB33F955-FDF7-4000-88E3-013B083984A6}"/>
              </a:ext>
            </a:extLst>
          </p:cNvPr>
          <p:cNvSpPr txBox="1">
            <a:spLocks noChangeArrowheads="1"/>
          </p:cNvSpPr>
          <p:nvPr/>
        </p:nvSpPr>
        <p:spPr bwMode="auto">
          <a:xfrm rot="19822108">
            <a:off x="3278188" y="2708275"/>
            <a:ext cx="9906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algn="ctr" eaLnBrk="1" hangingPunct="1"/>
            <a:r>
              <a:rPr lang="en-US" altLang="en-US" sz="1400"/>
              <a:t>wx+b=0</a:t>
            </a:r>
          </a:p>
        </p:txBody>
      </p:sp>
      <p:sp>
        <p:nvSpPr>
          <p:cNvPr id="23564" name="Text Box 11">
            <a:extLst>
              <a:ext uri="{FF2B5EF4-FFF2-40B4-BE49-F238E27FC236}">
                <a16:creationId xmlns:a16="http://schemas.microsoft.com/office/drawing/2014/main" id="{C1B7240C-A7DC-4E90-AAAD-AAB8C0C520BA}"/>
              </a:ext>
            </a:extLst>
          </p:cNvPr>
          <p:cNvSpPr txBox="1">
            <a:spLocks noChangeArrowheads="1"/>
          </p:cNvSpPr>
          <p:nvPr/>
        </p:nvSpPr>
        <p:spPr bwMode="auto">
          <a:xfrm rot="19822108">
            <a:off x="3429000" y="2952750"/>
            <a:ext cx="9906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algn="ctr" eaLnBrk="1" hangingPunct="1"/>
            <a:r>
              <a:rPr lang="en-US" altLang="en-US" sz="1400">
                <a:solidFill>
                  <a:schemeClr val="folHlink"/>
                </a:solidFill>
              </a:rPr>
              <a:t>wx+b=-1</a:t>
            </a:r>
          </a:p>
        </p:txBody>
      </p:sp>
      <p:sp>
        <p:nvSpPr>
          <p:cNvPr id="23565" name="Line 12">
            <a:extLst>
              <a:ext uri="{FF2B5EF4-FFF2-40B4-BE49-F238E27FC236}">
                <a16:creationId xmlns:a16="http://schemas.microsoft.com/office/drawing/2014/main" id="{3D2E0D9B-A172-48F9-85D5-74776A707DF4}"/>
              </a:ext>
            </a:extLst>
          </p:cNvPr>
          <p:cNvSpPr>
            <a:spLocks noChangeShapeType="1"/>
          </p:cNvSpPr>
          <p:nvPr/>
        </p:nvSpPr>
        <p:spPr bwMode="auto">
          <a:xfrm>
            <a:off x="6694489" y="1019175"/>
            <a:ext cx="327025" cy="598488"/>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IN"/>
          </a:p>
        </p:txBody>
      </p:sp>
      <p:sp>
        <p:nvSpPr>
          <p:cNvPr id="23566" name="Text Box 13">
            <a:extLst>
              <a:ext uri="{FF2B5EF4-FFF2-40B4-BE49-F238E27FC236}">
                <a16:creationId xmlns:a16="http://schemas.microsoft.com/office/drawing/2014/main" id="{3C65C438-F381-4342-BDAA-421A4108F872}"/>
              </a:ext>
            </a:extLst>
          </p:cNvPr>
          <p:cNvSpPr txBox="1">
            <a:spLocks noChangeArrowheads="1"/>
          </p:cNvSpPr>
          <p:nvPr/>
        </p:nvSpPr>
        <p:spPr bwMode="auto">
          <a:xfrm>
            <a:off x="6810375" y="973139"/>
            <a:ext cx="2592388"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r>
              <a:rPr lang="en-US" altLang="en-US" i="1"/>
              <a:t>M =</a:t>
            </a:r>
            <a:r>
              <a:rPr lang="en-US" altLang="en-US"/>
              <a:t> Margin Width</a:t>
            </a:r>
          </a:p>
        </p:txBody>
      </p:sp>
      <p:sp>
        <p:nvSpPr>
          <p:cNvPr id="23567" name="Text Box 14">
            <a:extLst>
              <a:ext uri="{FF2B5EF4-FFF2-40B4-BE49-F238E27FC236}">
                <a16:creationId xmlns:a16="http://schemas.microsoft.com/office/drawing/2014/main" id="{85458191-AE16-4D4D-9BD1-530D3175B148}"/>
              </a:ext>
            </a:extLst>
          </p:cNvPr>
          <p:cNvSpPr txBox="1">
            <a:spLocks noChangeArrowheads="1"/>
          </p:cNvSpPr>
          <p:nvPr/>
        </p:nvSpPr>
        <p:spPr bwMode="auto">
          <a:xfrm>
            <a:off x="6332539" y="2590801"/>
            <a:ext cx="4160837" cy="313932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r>
              <a:rPr lang="en-US" altLang="en-US" sz="2400" b="1" i="1"/>
              <a:t>w</a:t>
            </a:r>
            <a:r>
              <a:rPr lang="en-US" altLang="en-US" sz="2400" i="1"/>
              <a:t> . (</a:t>
            </a:r>
            <a:r>
              <a:rPr lang="en-US" altLang="en-US" sz="2400" b="1" i="1"/>
              <a:t>x </a:t>
            </a:r>
            <a:r>
              <a:rPr lang="en-US" altLang="en-US" sz="2400" b="1" i="1" baseline="30000"/>
              <a:t>-</a:t>
            </a:r>
            <a:r>
              <a:rPr lang="en-US" altLang="en-US" sz="2400"/>
              <a:t> + </a:t>
            </a:r>
            <a:r>
              <a:rPr lang="en-US" altLang="en-US" sz="2400" i="1">
                <a:latin typeface="Symbol" panose="05050102010706020507" pitchFamily="18" charset="2"/>
              </a:rPr>
              <a:t>l</a:t>
            </a:r>
            <a:r>
              <a:rPr lang="en-US" altLang="en-US" sz="2400">
                <a:latin typeface="Symbol" panose="05050102010706020507" pitchFamily="18" charset="2"/>
              </a:rPr>
              <a:t> </a:t>
            </a:r>
            <a:r>
              <a:rPr lang="en-US" altLang="en-US" sz="2400" b="1" i="1"/>
              <a:t>w)</a:t>
            </a:r>
            <a:r>
              <a:rPr lang="en-US" altLang="en-US" sz="2400" i="1"/>
              <a:t> + b = 1 </a:t>
            </a:r>
          </a:p>
          <a:p>
            <a:pPr eaLnBrk="1" hangingPunct="1"/>
            <a:r>
              <a:rPr lang="en-US" altLang="en-US" sz="2400" i="1"/>
              <a:t>=&gt;</a:t>
            </a:r>
          </a:p>
          <a:p>
            <a:pPr eaLnBrk="1" hangingPunct="1"/>
            <a:r>
              <a:rPr lang="en-US" altLang="en-US" sz="2400" b="1" i="1"/>
              <a:t>w</a:t>
            </a:r>
            <a:r>
              <a:rPr lang="en-US" altLang="en-US" sz="2400" i="1"/>
              <a:t> . </a:t>
            </a:r>
            <a:r>
              <a:rPr lang="en-US" altLang="en-US" sz="2400" b="1" i="1"/>
              <a:t>x </a:t>
            </a:r>
            <a:r>
              <a:rPr lang="en-US" altLang="en-US" sz="2400" b="1" i="1" baseline="30000"/>
              <a:t>-</a:t>
            </a:r>
            <a:r>
              <a:rPr lang="en-US" altLang="en-US" sz="2400"/>
              <a:t> </a:t>
            </a:r>
            <a:r>
              <a:rPr lang="en-US" altLang="en-US" sz="2400" i="1"/>
              <a:t>+ b</a:t>
            </a:r>
            <a:r>
              <a:rPr lang="en-US" altLang="en-US" sz="2400"/>
              <a:t> + </a:t>
            </a:r>
            <a:r>
              <a:rPr lang="en-US" altLang="en-US" sz="2400" i="1">
                <a:latin typeface="Symbol" panose="05050102010706020507" pitchFamily="18" charset="2"/>
              </a:rPr>
              <a:t>l</a:t>
            </a:r>
            <a:r>
              <a:rPr lang="en-US" altLang="en-US" sz="2400">
                <a:latin typeface="Symbol" panose="05050102010706020507" pitchFamily="18" charset="2"/>
              </a:rPr>
              <a:t> </a:t>
            </a:r>
            <a:r>
              <a:rPr lang="en-US" altLang="en-US" sz="2400" b="1" i="1"/>
              <a:t>w</a:t>
            </a:r>
            <a:r>
              <a:rPr lang="en-US" altLang="en-US" sz="2400"/>
              <a:t> .</a:t>
            </a:r>
            <a:r>
              <a:rPr lang="en-US" altLang="en-US" sz="2400" b="1" i="1"/>
              <a:t>w</a:t>
            </a:r>
            <a:r>
              <a:rPr lang="en-US" altLang="en-US" sz="2400" i="1"/>
              <a:t> = 1</a:t>
            </a:r>
          </a:p>
          <a:p>
            <a:pPr eaLnBrk="1" hangingPunct="1"/>
            <a:r>
              <a:rPr lang="en-US" altLang="en-US" sz="2400" i="1"/>
              <a:t>=&gt;</a:t>
            </a:r>
          </a:p>
          <a:p>
            <a:pPr eaLnBrk="1" hangingPunct="1"/>
            <a:r>
              <a:rPr lang="en-US" altLang="en-US" sz="2400" i="1"/>
              <a:t>-1 + </a:t>
            </a:r>
            <a:r>
              <a:rPr lang="en-US" altLang="en-US" sz="2400" i="1">
                <a:latin typeface="Symbol" panose="05050102010706020507" pitchFamily="18" charset="2"/>
              </a:rPr>
              <a:t>l</a:t>
            </a:r>
            <a:r>
              <a:rPr lang="en-US" altLang="en-US" sz="2400">
                <a:latin typeface="Symbol" panose="05050102010706020507" pitchFamily="18" charset="2"/>
              </a:rPr>
              <a:t> </a:t>
            </a:r>
            <a:r>
              <a:rPr lang="en-US" altLang="en-US" sz="2400" b="1" i="1"/>
              <a:t>w</a:t>
            </a:r>
            <a:r>
              <a:rPr lang="en-US" altLang="en-US" sz="2400"/>
              <a:t> .</a:t>
            </a:r>
            <a:r>
              <a:rPr lang="en-US" altLang="en-US" sz="2400" b="1" i="1"/>
              <a:t>w</a:t>
            </a:r>
            <a:r>
              <a:rPr lang="en-US" altLang="en-US" sz="2400" i="1"/>
              <a:t> = 1</a:t>
            </a:r>
          </a:p>
          <a:p>
            <a:pPr eaLnBrk="1" hangingPunct="1"/>
            <a:r>
              <a:rPr lang="en-US" altLang="en-US" i="1"/>
              <a:t>=&gt;</a:t>
            </a:r>
          </a:p>
        </p:txBody>
      </p:sp>
      <p:sp>
        <p:nvSpPr>
          <p:cNvPr id="23568" name="Oval 15">
            <a:extLst>
              <a:ext uri="{FF2B5EF4-FFF2-40B4-BE49-F238E27FC236}">
                <a16:creationId xmlns:a16="http://schemas.microsoft.com/office/drawing/2014/main" id="{95005BB9-74DD-4C21-8812-62010C30FA08}"/>
              </a:ext>
            </a:extLst>
          </p:cNvPr>
          <p:cNvSpPr>
            <a:spLocks noChangeArrowheads="1"/>
          </p:cNvSpPr>
          <p:nvPr/>
        </p:nvSpPr>
        <p:spPr bwMode="auto">
          <a:xfrm>
            <a:off x="6007100" y="1779260"/>
            <a:ext cx="259766" cy="562630"/>
          </a:xfrm>
          <a:prstGeom prst="ellipse">
            <a:avLst/>
          </a:prstGeom>
          <a:solidFill>
            <a:srgbClr val="990099"/>
          </a:solidFill>
          <a:ln>
            <a:noFill/>
          </a:ln>
          <a:effectLst/>
          <a:extLst>
            <a:ext uri="{91240B29-F687-4F45-9708-019B960494DF}">
              <a14:hiddenLine xmlns:a14="http://schemas.microsoft.com/office/drawing/2010/main" w="19050"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23569" name="Text Box 16">
            <a:extLst>
              <a:ext uri="{FF2B5EF4-FFF2-40B4-BE49-F238E27FC236}">
                <a16:creationId xmlns:a16="http://schemas.microsoft.com/office/drawing/2014/main" id="{CFD5E79C-33ED-4E0E-954D-F3C6184972A7}"/>
              </a:ext>
            </a:extLst>
          </p:cNvPr>
          <p:cNvSpPr txBox="1">
            <a:spLocks noChangeArrowheads="1"/>
          </p:cNvSpPr>
          <p:nvPr/>
        </p:nvSpPr>
        <p:spPr bwMode="auto">
          <a:xfrm>
            <a:off x="6107114" y="2006601"/>
            <a:ext cx="515937" cy="415925"/>
          </a:xfrm>
          <a:prstGeom prst="rect">
            <a:avLst/>
          </a:prstGeom>
          <a:solidFill>
            <a:schemeClr val="bg1"/>
          </a:solidFill>
          <a:ln w="19050" algn="ctr">
            <a:solidFill>
              <a:srgbClr val="9900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r>
              <a:rPr lang="en-US" altLang="en-US" b="1" i="1">
                <a:solidFill>
                  <a:srgbClr val="990099"/>
                </a:solidFill>
              </a:rPr>
              <a:t>x</a:t>
            </a:r>
            <a:r>
              <a:rPr lang="en-US" altLang="en-US" sz="2400" i="1" baseline="30000">
                <a:solidFill>
                  <a:srgbClr val="990099"/>
                </a:solidFill>
              </a:rPr>
              <a:t>-</a:t>
            </a:r>
          </a:p>
        </p:txBody>
      </p:sp>
      <p:sp>
        <p:nvSpPr>
          <p:cNvPr id="23570" name="Oval 17">
            <a:extLst>
              <a:ext uri="{FF2B5EF4-FFF2-40B4-BE49-F238E27FC236}">
                <a16:creationId xmlns:a16="http://schemas.microsoft.com/office/drawing/2014/main" id="{2EBBD0CE-D2F2-42DB-9172-11F491723A0F}"/>
              </a:ext>
            </a:extLst>
          </p:cNvPr>
          <p:cNvSpPr>
            <a:spLocks noChangeArrowheads="1"/>
          </p:cNvSpPr>
          <p:nvPr/>
        </p:nvSpPr>
        <p:spPr bwMode="auto">
          <a:xfrm>
            <a:off x="5713413" y="1217285"/>
            <a:ext cx="259766" cy="562630"/>
          </a:xfrm>
          <a:prstGeom prst="ellipse">
            <a:avLst/>
          </a:prstGeom>
          <a:solidFill>
            <a:srgbClr val="CC3300"/>
          </a:solidFill>
          <a:ln>
            <a:noFill/>
          </a:ln>
          <a:effectLst/>
          <a:extLst>
            <a:ext uri="{91240B29-F687-4F45-9708-019B960494DF}">
              <a14:hiddenLine xmlns:a14="http://schemas.microsoft.com/office/drawing/2010/main" w="19050"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23571" name="Text Box 18">
            <a:extLst>
              <a:ext uri="{FF2B5EF4-FFF2-40B4-BE49-F238E27FC236}">
                <a16:creationId xmlns:a16="http://schemas.microsoft.com/office/drawing/2014/main" id="{00C6F0A8-931C-4A38-83CA-EABF3D0160EA}"/>
              </a:ext>
            </a:extLst>
          </p:cNvPr>
          <p:cNvSpPr txBox="1">
            <a:spLocks noChangeArrowheads="1"/>
          </p:cNvSpPr>
          <p:nvPr/>
        </p:nvSpPr>
        <p:spPr bwMode="auto">
          <a:xfrm>
            <a:off x="5824539" y="1022351"/>
            <a:ext cx="515937" cy="415925"/>
          </a:xfrm>
          <a:prstGeom prst="rect">
            <a:avLst/>
          </a:prstGeom>
          <a:solidFill>
            <a:schemeClr val="bg1"/>
          </a:solidFill>
          <a:ln w="19050" algn="ctr">
            <a:solidFill>
              <a:srgbClr val="CC33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r>
              <a:rPr lang="en-US" altLang="en-US" b="1" i="1">
                <a:solidFill>
                  <a:srgbClr val="CC3300"/>
                </a:solidFill>
              </a:rPr>
              <a:t>x</a:t>
            </a:r>
            <a:r>
              <a:rPr lang="en-US" altLang="en-US" sz="2400" i="1" baseline="30000">
                <a:solidFill>
                  <a:srgbClr val="CC3300"/>
                </a:solidFill>
              </a:rPr>
              <a:t>+</a:t>
            </a:r>
          </a:p>
        </p:txBody>
      </p:sp>
      <p:graphicFrame>
        <p:nvGraphicFramePr>
          <p:cNvPr id="23572" name="Object 19">
            <a:extLst>
              <a:ext uri="{FF2B5EF4-FFF2-40B4-BE49-F238E27FC236}">
                <a16:creationId xmlns:a16="http://schemas.microsoft.com/office/drawing/2014/main" id="{83FC6E49-0B17-4238-B6E9-237CA69243F5}"/>
              </a:ext>
            </a:extLst>
          </p:cNvPr>
          <p:cNvGraphicFramePr>
            <a:graphicFrameLocks noGrp="1" noChangeAspect="1"/>
          </p:cNvGraphicFramePr>
          <p:nvPr>
            <p:ph sz="half" idx="2"/>
          </p:nvPr>
        </p:nvGraphicFramePr>
        <p:xfrm>
          <a:off x="7131050" y="5627688"/>
          <a:ext cx="1333500" cy="919162"/>
        </p:xfrm>
        <a:graphic>
          <a:graphicData uri="http://schemas.openxmlformats.org/presentationml/2006/ole">
            <mc:AlternateContent xmlns:mc="http://schemas.openxmlformats.org/markup-compatibility/2006">
              <mc:Choice xmlns:v="urn:schemas-microsoft-com:vml" Requires="v">
                <p:oleObj name="Equation" r:id="rId2" imgW="571252" imgH="393529" progId="Equation.3">
                  <p:embed/>
                </p:oleObj>
              </mc:Choice>
              <mc:Fallback>
                <p:oleObj name="Equation" r:id="rId2" imgW="571252" imgH="393529" progId="Equation.3">
                  <p:embed/>
                  <p:pic>
                    <p:nvPicPr>
                      <p:cNvPr id="23572" name="Object 19">
                        <a:extLst>
                          <a:ext uri="{FF2B5EF4-FFF2-40B4-BE49-F238E27FC236}">
                            <a16:creationId xmlns:a16="http://schemas.microsoft.com/office/drawing/2014/main" id="{83FC6E49-0B17-4238-B6E9-237CA69243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31050" y="5627688"/>
                        <a:ext cx="1333500" cy="9191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3573" name="Freeform 20">
            <a:extLst>
              <a:ext uri="{FF2B5EF4-FFF2-40B4-BE49-F238E27FC236}">
                <a16:creationId xmlns:a16="http://schemas.microsoft.com/office/drawing/2014/main" id="{A6DB1394-EE91-4CE0-8A2A-4449BB50AE84}"/>
              </a:ext>
            </a:extLst>
          </p:cNvPr>
          <p:cNvSpPr>
            <a:spLocks/>
          </p:cNvSpPr>
          <p:nvPr/>
        </p:nvSpPr>
        <p:spPr bwMode="auto">
          <a:xfrm>
            <a:off x="4454526" y="2825750"/>
            <a:ext cx="1946275" cy="369332"/>
          </a:xfrm>
          <a:custGeom>
            <a:avLst/>
            <a:gdLst>
              <a:gd name="T0" fmla="*/ 0 w 1211"/>
              <a:gd name="T1" fmla="*/ 1147763 h 295"/>
              <a:gd name="T2" fmla="*/ 593043 w 1211"/>
              <a:gd name="T3" fmla="*/ 517466 h 295"/>
              <a:gd name="T4" fmla="*/ 784296 w 1211"/>
              <a:gd name="T5" fmla="*/ 373509 h 295"/>
              <a:gd name="T6" fmla="*/ 985191 w 1211"/>
              <a:gd name="T7" fmla="*/ 202318 h 295"/>
              <a:gd name="T8" fmla="*/ 1353232 w 1211"/>
              <a:gd name="T9" fmla="*/ 0 h 295"/>
              <a:gd name="T10" fmla="*/ 1946275 w 1211"/>
              <a:gd name="T11" fmla="*/ 27235 h 29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211" h="295">
                <a:moveTo>
                  <a:pt x="0" y="295"/>
                </a:moveTo>
                <a:cubicBezTo>
                  <a:pt x="116" y="241"/>
                  <a:pt x="239" y="164"/>
                  <a:pt x="369" y="133"/>
                </a:cubicBezTo>
                <a:cubicBezTo>
                  <a:pt x="407" y="114"/>
                  <a:pt x="447" y="106"/>
                  <a:pt x="488" y="96"/>
                </a:cubicBezTo>
                <a:cubicBezTo>
                  <a:pt x="524" y="72"/>
                  <a:pt x="571" y="63"/>
                  <a:pt x="613" y="52"/>
                </a:cubicBezTo>
                <a:cubicBezTo>
                  <a:pt x="690" y="32"/>
                  <a:pt x="762" y="11"/>
                  <a:pt x="842" y="0"/>
                </a:cubicBezTo>
                <a:cubicBezTo>
                  <a:pt x="1118" y="8"/>
                  <a:pt x="995" y="7"/>
                  <a:pt x="1211" y="7"/>
                </a:cubicBezTo>
              </a:path>
            </a:pathLst>
          </a:custGeom>
          <a:noFill/>
          <a:ln w="57150" cap="flat" cmpd="sng">
            <a:solidFill>
              <a:schemeClr val="hlink"/>
            </a:solidFill>
            <a:prstDash val="solid"/>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IN"/>
          </a:p>
        </p:txBody>
      </p:sp>
      <p:sp>
        <p:nvSpPr>
          <p:cNvPr id="23574" name="Freeform 21">
            <a:extLst>
              <a:ext uri="{FF2B5EF4-FFF2-40B4-BE49-F238E27FC236}">
                <a16:creationId xmlns:a16="http://schemas.microsoft.com/office/drawing/2014/main" id="{56D63480-26CE-4E10-B5A7-7724B87FCA3D}"/>
              </a:ext>
            </a:extLst>
          </p:cNvPr>
          <p:cNvSpPr>
            <a:spLocks/>
          </p:cNvSpPr>
          <p:nvPr/>
        </p:nvSpPr>
        <p:spPr bwMode="auto">
          <a:xfrm>
            <a:off x="4138614" y="3117850"/>
            <a:ext cx="2251075" cy="369332"/>
          </a:xfrm>
          <a:custGeom>
            <a:avLst/>
            <a:gdLst>
              <a:gd name="T0" fmla="*/ 0 w 1381"/>
              <a:gd name="T1" fmla="*/ 1770063 h 753"/>
              <a:gd name="T2" fmla="*/ 252655 w 1381"/>
              <a:gd name="T3" fmla="*/ 1492683 h 753"/>
              <a:gd name="T4" fmla="*/ 469449 w 1381"/>
              <a:gd name="T5" fmla="*/ 1302277 h 753"/>
              <a:gd name="T6" fmla="*/ 541171 w 1381"/>
              <a:gd name="T7" fmla="*/ 1231757 h 753"/>
              <a:gd name="T8" fmla="*/ 577032 w 1381"/>
              <a:gd name="T9" fmla="*/ 1180042 h 753"/>
              <a:gd name="T10" fmla="*/ 746555 w 1381"/>
              <a:gd name="T11" fmla="*/ 1060157 h 753"/>
              <a:gd name="T12" fmla="*/ 889998 w 1381"/>
              <a:gd name="T13" fmla="*/ 954377 h 753"/>
              <a:gd name="T14" fmla="*/ 1178514 w 1381"/>
              <a:gd name="T15" fmla="*/ 763971 h 753"/>
              <a:gd name="T16" fmla="*/ 1647963 w 1381"/>
              <a:gd name="T17" fmla="*/ 470136 h 753"/>
              <a:gd name="T18" fmla="*/ 1877798 w 1381"/>
              <a:gd name="T19" fmla="*/ 312641 h 753"/>
              <a:gd name="T20" fmla="*/ 2021240 w 1381"/>
              <a:gd name="T21" fmla="*/ 190405 h 753"/>
              <a:gd name="T22" fmla="*/ 2177724 w 1381"/>
              <a:gd name="T23" fmla="*/ 51715 h 753"/>
              <a:gd name="T24" fmla="*/ 2215214 w 1381"/>
              <a:gd name="T25" fmla="*/ 18805 h 753"/>
              <a:gd name="T26" fmla="*/ 2251075 w 1381"/>
              <a:gd name="T27" fmla="*/ 0 h 753"/>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381" h="753">
                <a:moveTo>
                  <a:pt x="0" y="753"/>
                </a:moveTo>
                <a:cubicBezTo>
                  <a:pt x="47" y="706"/>
                  <a:pt x="98" y="667"/>
                  <a:pt x="155" y="635"/>
                </a:cubicBezTo>
                <a:cubicBezTo>
                  <a:pt x="200" y="610"/>
                  <a:pt x="238" y="570"/>
                  <a:pt x="288" y="554"/>
                </a:cubicBezTo>
                <a:cubicBezTo>
                  <a:pt x="358" y="484"/>
                  <a:pt x="269" y="567"/>
                  <a:pt x="332" y="524"/>
                </a:cubicBezTo>
                <a:cubicBezTo>
                  <a:pt x="341" y="518"/>
                  <a:pt x="345" y="508"/>
                  <a:pt x="354" y="502"/>
                </a:cubicBezTo>
                <a:cubicBezTo>
                  <a:pt x="384" y="481"/>
                  <a:pt x="423" y="462"/>
                  <a:pt x="458" y="451"/>
                </a:cubicBezTo>
                <a:cubicBezTo>
                  <a:pt x="486" y="432"/>
                  <a:pt x="516" y="421"/>
                  <a:pt x="546" y="406"/>
                </a:cubicBezTo>
                <a:cubicBezTo>
                  <a:pt x="603" y="378"/>
                  <a:pt x="661" y="340"/>
                  <a:pt x="723" y="325"/>
                </a:cubicBezTo>
                <a:cubicBezTo>
                  <a:pt x="819" y="279"/>
                  <a:pt x="910" y="232"/>
                  <a:pt x="1011" y="200"/>
                </a:cubicBezTo>
                <a:cubicBezTo>
                  <a:pt x="1053" y="172"/>
                  <a:pt x="1104" y="148"/>
                  <a:pt x="1152" y="133"/>
                </a:cubicBezTo>
                <a:cubicBezTo>
                  <a:pt x="1182" y="113"/>
                  <a:pt x="1207" y="93"/>
                  <a:pt x="1240" y="81"/>
                </a:cubicBezTo>
                <a:cubicBezTo>
                  <a:pt x="1271" y="59"/>
                  <a:pt x="1303" y="42"/>
                  <a:pt x="1336" y="22"/>
                </a:cubicBezTo>
                <a:cubicBezTo>
                  <a:pt x="1344" y="17"/>
                  <a:pt x="1351" y="12"/>
                  <a:pt x="1359" y="8"/>
                </a:cubicBezTo>
                <a:cubicBezTo>
                  <a:pt x="1366" y="5"/>
                  <a:pt x="1381" y="0"/>
                  <a:pt x="1381" y="0"/>
                </a:cubicBezTo>
              </a:path>
            </a:pathLst>
          </a:custGeom>
          <a:noFill/>
          <a:ln w="57150" cap="flat" cmpd="sng">
            <a:solidFill>
              <a:schemeClr val="hlink"/>
            </a:solidFill>
            <a:prstDash val="solid"/>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IN"/>
          </a:p>
        </p:txBody>
      </p:sp>
      <p:pic>
        <p:nvPicPr>
          <p:cNvPr id="23" name="Picture 22">
            <a:extLst>
              <a:ext uri="{FF2B5EF4-FFF2-40B4-BE49-F238E27FC236}">
                <a16:creationId xmlns:a16="http://schemas.microsoft.com/office/drawing/2014/main" id="{4B3B2E78-A3C0-46E6-89D5-6D78C6D4FF20}"/>
              </a:ext>
            </a:extLst>
          </p:cNvPr>
          <p:cNvPicPr>
            <a:picLocks noChangeAspect="1"/>
          </p:cNvPicPr>
          <p:nvPr/>
        </p:nvPicPr>
        <p:blipFill>
          <a:blip r:embed="rId4"/>
          <a:stretch>
            <a:fillRect/>
          </a:stretch>
        </p:blipFill>
        <p:spPr>
          <a:xfrm>
            <a:off x="10843497" y="21648"/>
            <a:ext cx="1348503" cy="1177781"/>
          </a:xfrm>
          <a:prstGeom prst="rect">
            <a:avLst/>
          </a:prstGeom>
        </p:spPr>
      </p:pic>
      <p:sp>
        <p:nvSpPr>
          <p:cNvPr id="24" name="TextBox 23">
            <a:extLst>
              <a:ext uri="{FF2B5EF4-FFF2-40B4-BE49-F238E27FC236}">
                <a16:creationId xmlns:a16="http://schemas.microsoft.com/office/drawing/2014/main" id="{88358D9C-414D-412C-A414-A6FFBC2FABA7}"/>
              </a:ext>
            </a:extLst>
          </p:cNvPr>
          <p:cNvSpPr txBox="1"/>
          <p:nvPr/>
        </p:nvSpPr>
        <p:spPr>
          <a:xfrm>
            <a:off x="540322" y="6337756"/>
            <a:ext cx="3519054" cy="430887"/>
          </a:xfrm>
          <a:prstGeom prst="rect">
            <a:avLst/>
          </a:prstGeom>
          <a:noFill/>
        </p:spPr>
        <p:txBody>
          <a:bodyPr wrap="square">
            <a:spAutoFit/>
          </a:bodyPr>
          <a:lstStyle/>
          <a:p>
            <a:r>
              <a:rPr lang="en-US" altLang="en-US" sz="1100" dirty="0"/>
              <a:t>Courtesy: (1) http://www.cs.cmu.edu/~awm/tutorials</a:t>
            </a:r>
          </a:p>
          <a:p>
            <a:r>
              <a:rPr lang="en-US" altLang="en-US" sz="1100" dirty="0"/>
              <a:t>                   (2) Copyright © 2001, 2003, Andrew W. Moore</a:t>
            </a:r>
            <a:endParaRPr lang="en-IN" dirty="0"/>
          </a:p>
        </p:txBody>
      </p:sp>
    </p:spTree>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Rectangle 2">
            <a:extLst>
              <a:ext uri="{FF2B5EF4-FFF2-40B4-BE49-F238E27FC236}">
                <a16:creationId xmlns:a16="http://schemas.microsoft.com/office/drawing/2014/main" id="{5A8A73BC-6AB7-4A58-872C-4D874F41F8AC}"/>
              </a:ext>
            </a:extLst>
          </p:cNvPr>
          <p:cNvSpPr>
            <a:spLocks noGrp="1" noChangeArrowheads="1"/>
          </p:cNvSpPr>
          <p:nvPr>
            <p:ph type="title"/>
          </p:nvPr>
        </p:nvSpPr>
        <p:spPr/>
        <p:txBody>
          <a:bodyPr/>
          <a:lstStyle/>
          <a:p>
            <a:pPr eaLnBrk="1" hangingPunct="1"/>
            <a:r>
              <a:rPr lang="en-US" altLang="en-US" sz="4000"/>
              <a:t>Computing the margin width</a:t>
            </a:r>
          </a:p>
        </p:txBody>
      </p:sp>
      <p:sp>
        <p:nvSpPr>
          <p:cNvPr id="24580" name="Rectangle 3">
            <a:extLst>
              <a:ext uri="{FF2B5EF4-FFF2-40B4-BE49-F238E27FC236}">
                <a16:creationId xmlns:a16="http://schemas.microsoft.com/office/drawing/2014/main" id="{7789DDE2-EFEA-4B99-B57A-3716E78B2A7D}"/>
              </a:ext>
            </a:extLst>
          </p:cNvPr>
          <p:cNvSpPr>
            <a:spLocks noGrp="1" noChangeArrowheads="1"/>
          </p:cNvSpPr>
          <p:nvPr>
            <p:ph type="body" sz="half" idx="1"/>
          </p:nvPr>
        </p:nvSpPr>
        <p:spPr>
          <a:xfrm>
            <a:off x="1524001" y="3311525"/>
            <a:ext cx="3235325" cy="3106738"/>
          </a:xfrm>
        </p:spPr>
        <p:txBody>
          <a:bodyPr/>
          <a:lstStyle/>
          <a:p>
            <a:pPr eaLnBrk="1" hangingPunct="1">
              <a:buFontTx/>
              <a:buNone/>
            </a:pPr>
            <a:r>
              <a:rPr lang="en-US" altLang="en-US" sz="2400"/>
              <a:t>What we know:</a:t>
            </a:r>
          </a:p>
          <a:p>
            <a:pPr eaLnBrk="1" hangingPunct="1"/>
            <a:r>
              <a:rPr lang="en-US" altLang="en-US" sz="2400" b="1" i="1"/>
              <a:t>w</a:t>
            </a:r>
            <a:r>
              <a:rPr lang="en-US" altLang="en-US" sz="2400" i="1"/>
              <a:t> . </a:t>
            </a:r>
            <a:r>
              <a:rPr lang="en-US" altLang="en-US" sz="2400" b="1" i="1"/>
              <a:t>x</a:t>
            </a:r>
            <a:r>
              <a:rPr lang="en-US" altLang="en-US" sz="2400" b="1" i="1" baseline="30000"/>
              <a:t>+</a:t>
            </a:r>
            <a:r>
              <a:rPr lang="en-US" altLang="en-US" sz="2400" i="1"/>
              <a:t> + b = +1 </a:t>
            </a:r>
          </a:p>
          <a:p>
            <a:pPr eaLnBrk="1" hangingPunct="1"/>
            <a:r>
              <a:rPr lang="en-US" altLang="en-US" sz="2400" b="1" i="1"/>
              <a:t>w</a:t>
            </a:r>
            <a:r>
              <a:rPr lang="en-US" altLang="en-US" sz="2400" i="1"/>
              <a:t> . </a:t>
            </a:r>
            <a:r>
              <a:rPr lang="en-US" altLang="en-US" sz="2400" b="1" i="1"/>
              <a:t>x</a:t>
            </a:r>
            <a:r>
              <a:rPr lang="en-US" altLang="en-US" sz="2400" b="1" i="1" baseline="30000"/>
              <a:t>-</a:t>
            </a:r>
            <a:r>
              <a:rPr lang="en-US" altLang="en-US" sz="2400" i="1"/>
              <a:t> + b = -1 </a:t>
            </a:r>
          </a:p>
          <a:p>
            <a:pPr eaLnBrk="1" hangingPunct="1"/>
            <a:r>
              <a:rPr lang="en-US" altLang="en-US" sz="2400" b="1" i="1"/>
              <a:t>x</a:t>
            </a:r>
            <a:r>
              <a:rPr lang="en-US" altLang="en-US" sz="2400" b="1" i="1" baseline="30000"/>
              <a:t>+</a:t>
            </a:r>
            <a:r>
              <a:rPr lang="en-US" altLang="en-US" sz="2400"/>
              <a:t> = </a:t>
            </a:r>
            <a:r>
              <a:rPr lang="en-US" altLang="en-US" sz="2400" b="1" i="1"/>
              <a:t>x</a:t>
            </a:r>
            <a:r>
              <a:rPr lang="en-US" altLang="en-US" sz="2400" b="1" i="1" baseline="30000"/>
              <a:t>-</a:t>
            </a:r>
            <a:r>
              <a:rPr lang="en-US" altLang="en-US" sz="2400"/>
              <a:t> + </a:t>
            </a:r>
            <a:r>
              <a:rPr lang="en-US" altLang="en-US" sz="2400" i="1">
                <a:latin typeface="Symbol" panose="05050102010706020507" pitchFamily="18" charset="2"/>
              </a:rPr>
              <a:t>l</a:t>
            </a:r>
            <a:r>
              <a:rPr lang="en-US" altLang="en-US" sz="2400"/>
              <a:t> </a:t>
            </a:r>
            <a:r>
              <a:rPr lang="en-US" altLang="en-US" sz="2400" b="1" i="1"/>
              <a:t>w</a:t>
            </a:r>
          </a:p>
          <a:p>
            <a:pPr eaLnBrk="1" hangingPunct="1"/>
            <a:r>
              <a:rPr lang="en-US" altLang="en-US" sz="2400"/>
              <a:t>|</a:t>
            </a:r>
            <a:r>
              <a:rPr lang="en-US" altLang="en-US" sz="2400" b="1" i="1"/>
              <a:t>x</a:t>
            </a:r>
            <a:r>
              <a:rPr lang="en-US" altLang="en-US" sz="2400" b="1" i="1" baseline="30000"/>
              <a:t>+</a:t>
            </a:r>
            <a:r>
              <a:rPr lang="en-US" altLang="en-US" sz="2400"/>
              <a:t> - </a:t>
            </a:r>
            <a:r>
              <a:rPr lang="en-US" altLang="en-US" sz="2400" b="1" i="1"/>
              <a:t>x</a:t>
            </a:r>
            <a:r>
              <a:rPr lang="en-US" altLang="en-US" sz="2400" b="1" i="1" baseline="30000"/>
              <a:t>-</a:t>
            </a:r>
            <a:r>
              <a:rPr lang="en-US" altLang="en-US" sz="2400"/>
              <a:t> | </a:t>
            </a:r>
            <a:r>
              <a:rPr lang="en-US" altLang="en-US" sz="2400" i="1"/>
              <a:t>= M</a:t>
            </a:r>
          </a:p>
          <a:p>
            <a:pPr eaLnBrk="1" hangingPunct="1"/>
            <a:r>
              <a:rPr lang="en-US" altLang="en-US" sz="2400" i="1"/>
              <a:t> </a:t>
            </a:r>
          </a:p>
        </p:txBody>
      </p:sp>
      <p:sp>
        <p:nvSpPr>
          <p:cNvPr id="24581" name="Line 4">
            <a:extLst>
              <a:ext uri="{FF2B5EF4-FFF2-40B4-BE49-F238E27FC236}">
                <a16:creationId xmlns:a16="http://schemas.microsoft.com/office/drawing/2014/main" id="{DA71B3FC-D77D-4AFC-8B78-96A4D8246A56}"/>
              </a:ext>
            </a:extLst>
          </p:cNvPr>
          <p:cNvSpPr>
            <a:spLocks noChangeShapeType="1"/>
          </p:cNvSpPr>
          <p:nvPr/>
        </p:nvSpPr>
        <p:spPr bwMode="auto">
          <a:xfrm rot="20000665">
            <a:off x="3816350" y="1709738"/>
            <a:ext cx="2971800" cy="0"/>
          </a:xfrm>
          <a:prstGeom prst="line">
            <a:avLst/>
          </a:prstGeom>
          <a:noFill/>
          <a:ln w="127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IN"/>
          </a:p>
        </p:txBody>
      </p:sp>
      <p:sp>
        <p:nvSpPr>
          <p:cNvPr id="24582" name="Line 5">
            <a:extLst>
              <a:ext uri="{FF2B5EF4-FFF2-40B4-BE49-F238E27FC236}">
                <a16:creationId xmlns:a16="http://schemas.microsoft.com/office/drawing/2014/main" id="{9C9D0EAC-66FA-4533-A680-FB071A246038}"/>
              </a:ext>
            </a:extLst>
          </p:cNvPr>
          <p:cNvSpPr>
            <a:spLocks noChangeShapeType="1"/>
          </p:cNvSpPr>
          <p:nvPr/>
        </p:nvSpPr>
        <p:spPr bwMode="auto">
          <a:xfrm rot="20000665">
            <a:off x="3962400" y="2000250"/>
            <a:ext cx="29718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IN"/>
          </a:p>
        </p:txBody>
      </p:sp>
      <p:sp>
        <p:nvSpPr>
          <p:cNvPr id="24583" name="Line 6">
            <a:extLst>
              <a:ext uri="{FF2B5EF4-FFF2-40B4-BE49-F238E27FC236}">
                <a16:creationId xmlns:a16="http://schemas.microsoft.com/office/drawing/2014/main" id="{549C5620-1EDA-4451-B5CA-4DE81FA1BBDE}"/>
              </a:ext>
            </a:extLst>
          </p:cNvPr>
          <p:cNvSpPr>
            <a:spLocks noChangeShapeType="1"/>
          </p:cNvSpPr>
          <p:nvPr/>
        </p:nvSpPr>
        <p:spPr bwMode="auto">
          <a:xfrm rot="20000665">
            <a:off x="4106863" y="2289175"/>
            <a:ext cx="2971800" cy="0"/>
          </a:xfrm>
          <a:prstGeom prst="line">
            <a:avLst/>
          </a:prstGeom>
          <a:noFill/>
          <a:ln w="127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IN"/>
          </a:p>
        </p:txBody>
      </p:sp>
      <p:sp>
        <p:nvSpPr>
          <p:cNvPr id="24584" name="Text Box 7">
            <a:extLst>
              <a:ext uri="{FF2B5EF4-FFF2-40B4-BE49-F238E27FC236}">
                <a16:creationId xmlns:a16="http://schemas.microsoft.com/office/drawing/2014/main" id="{7CF7CEC7-5D9E-47CA-8ABE-A9FE96735D36}"/>
              </a:ext>
            </a:extLst>
          </p:cNvPr>
          <p:cNvSpPr txBox="1">
            <a:spLocks noChangeArrowheads="1"/>
          </p:cNvSpPr>
          <p:nvPr/>
        </p:nvSpPr>
        <p:spPr bwMode="auto">
          <a:xfrm rot="20013014">
            <a:off x="3276600" y="1219201"/>
            <a:ext cx="3048000" cy="701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algn="ctr" eaLnBrk="1" hangingPunct="1"/>
            <a:r>
              <a:rPr lang="en-US" altLang="en-US">
                <a:solidFill>
                  <a:schemeClr val="hlink"/>
                </a:solidFill>
              </a:rPr>
              <a:t>“Predict Class = +1” zone</a:t>
            </a:r>
          </a:p>
        </p:txBody>
      </p:sp>
      <p:sp>
        <p:nvSpPr>
          <p:cNvPr id="24585" name="Text Box 8">
            <a:extLst>
              <a:ext uri="{FF2B5EF4-FFF2-40B4-BE49-F238E27FC236}">
                <a16:creationId xmlns:a16="http://schemas.microsoft.com/office/drawing/2014/main" id="{77B3B30B-A86E-4F5E-8B76-335B4F6DA2A5}"/>
              </a:ext>
            </a:extLst>
          </p:cNvPr>
          <p:cNvSpPr txBox="1">
            <a:spLocks noChangeArrowheads="1"/>
          </p:cNvSpPr>
          <p:nvPr/>
        </p:nvSpPr>
        <p:spPr bwMode="auto">
          <a:xfrm rot="20013014">
            <a:off x="4351338" y="2243139"/>
            <a:ext cx="2887662" cy="701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algn="ctr" eaLnBrk="1" hangingPunct="1"/>
            <a:r>
              <a:rPr lang="en-US" altLang="en-US">
                <a:solidFill>
                  <a:schemeClr val="folHlink"/>
                </a:solidFill>
              </a:rPr>
              <a:t>“Predict Class = -1” zone</a:t>
            </a:r>
          </a:p>
        </p:txBody>
      </p:sp>
      <p:sp>
        <p:nvSpPr>
          <p:cNvPr id="24586" name="Text Box 9">
            <a:extLst>
              <a:ext uri="{FF2B5EF4-FFF2-40B4-BE49-F238E27FC236}">
                <a16:creationId xmlns:a16="http://schemas.microsoft.com/office/drawing/2014/main" id="{ACD38FAD-16C6-4AC0-A6A5-1903F6BFE66F}"/>
              </a:ext>
            </a:extLst>
          </p:cNvPr>
          <p:cNvSpPr txBox="1">
            <a:spLocks noChangeArrowheads="1"/>
          </p:cNvSpPr>
          <p:nvPr/>
        </p:nvSpPr>
        <p:spPr bwMode="auto">
          <a:xfrm rot="19822108">
            <a:off x="3124200" y="2438400"/>
            <a:ext cx="9906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algn="ctr" eaLnBrk="1" hangingPunct="1"/>
            <a:r>
              <a:rPr lang="en-US" altLang="en-US" sz="1400">
                <a:solidFill>
                  <a:schemeClr val="hlink"/>
                </a:solidFill>
              </a:rPr>
              <a:t>wx+b=1</a:t>
            </a:r>
          </a:p>
        </p:txBody>
      </p:sp>
      <p:sp>
        <p:nvSpPr>
          <p:cNvPr id="24587" name="Text Box 10">
            <a:extLst>
              <a:ext uri="{FF2B5EF4-FFF2-40B4-BE49-F238E27FC236}">
                <a16:creationId xmlns:a16="http://schemas.microsoft.com/office/drawing/2014/main" id="{93ED504F-2BC4-4B9F-AF13-EF16CE59F39B}"/>
              </a:ext>
            </a:extLst>
          </p:cNvPr>
          <p:cNvSpPr txBox="1">
            <a:spLocks noChangeArrowheads="1"/>
          </p:cNvSpPr>
          <p:nvPr/>
        </p:nvSpPr>
        <p:spPr bwMode="auto">
          <a:xfrm rot="19822108">
            <a:off x="3278188" y="2708275"/>
            <a:ext cx="9906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algn="ctr" eaLnBrk="1" hangingPunct="1"/>
            <a:r>
              <a:rPr lang="en-US" altLang="en-US" sz="1400"/>
              <a:t>wx+b=0</a:t>
            </a:r>
          </a:p>
        </p:txBody>
      </p:sp>
      <p:sp>
        <p:nvSpPr>
          <p:cNvPr id="24588" name="Text Box 11">
            <a:extLst>
              <a:ext uri="{FF2B5EF4-FFF2-40B4-BE49-F238E27FC236}">
                <a16:creationId xmlns:a16="http://schemas.microsoft.com/office/drawing/2014/main" id="{02549DE4-FA7E-4A47-BEDE-F318D9CDE53D}"/>
              </a:ext>
            </a:extLst>
          </p:cNvPr>
          <p:cNvSpPr txBox="1">
            <a:spLocks noChangeArrowheads="1"/>
          </p:cNvSpPr>
          <p:nvPr/>
        </p:nvSpPr>
        <p:spPr bwMode="auto">
          <a:xfrm rot="19822108">
            <a:off x="3429000" y="2952750"/>
            <a:ext cx="9906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algn="ctr" eaLnBrk="1" hangingPunct="1"/>
            <a:r>
              <a:rPr lang="en-US" altLang="en-US" sz="1400">
                <a:solidFill>
                  <a:schemeClr val="folHlink"/>
                </a:solidFill>
              </a:rPr>
              <a:t>wx+b=-1</a:t>
            </a:r>
          </a:p>
        </p:txBody>
      </p:sp>
      <p:sp>
        <p:nvSpPr>
          <p:cNvPr id="24589" name="Line 12">
            <a:extLst>
              <a:ext uri="{FF2B5EF4-FFF2-40B4-BE49-F238E27FC236}">
                <a16:creationId xmlns:a16="http://schemas.microsoft.com/office/drawing/2014/main" id="{524318FC-7D56-4B9F-A9EA-F4CF261C840B}"/>
              </a:ext>
            </a:extLst>
          </p:cNvPr>
          <p:cNvSpPr>
            <a:spLocks noChangeShapeType="1"/>
          </p:cNvSpPr>
          <p:nvPr/>
        </p:nvSpPr>
        <p:spPr bwMode="auto">
          <a:xfrm>
            <a:off x="6694489" y="1019175"/>
            <a:ext cx="327025" cy="598488"/>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IN"/>
          </a:p>
        </p:txBody>
      </p:sp>
      <p:sp>
        <p:nvSpPr>
          <p:cNvPr id="24590" name="Text Box 13">
            <a:extLst>
              <a:ext uri="{FF2B5EF4-FFF2-40B4-BE49-F238E27FC236}">
                <a16:creationId xmlns:a16="http://schemas.microsoft.com/office/drawing/2014/main" id="{3E469E9B-BEE7-40A9-9F2C-E7C74E3F0FF4}"/>
              </a:ext>
            </a:extLst>
          </p:cNvPr>
          <p:cNvSpPr txBox="1">
            <a:spLocks noChangeArrowheads="1"/>
          </p:cNvSpPr>
          <p:nvPr/>
        </p:nvSpPr>
        <p:spPr bwMode="auto">
          <a:xfrm>
            <a:off x="6810375" y="973139"/>
            <a:ext cx="2592388"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r>
              <a:rPr lang="en-US" altLang="en-US" i="1"/>
              <a:t>M =</a:t>
            </a:r>
            <a:r>
              <a:rPr lang="en-US" altLang="en-US"/>
              <a:t> Margin Width =</a:t>
            </a:r>
          </a:p>
        </p:txBody>
      </p:sp>
      <p:sp>
        <p:nvSpPr>
          <p:cNvPr id="24591" name="Text Box 14">
            <a:extLst>
              <a:ext uri="{FF2B5EF4-FFF2-40B4-BE49-F238E27FC236}">
                <a16:creationId xmlns:a16="http://schemas.microsoft.com/office/drawing/2014/main" id="{464A0FE0-472A-430D-A01A-3EFD688DCC3F}"/>
              </a:ext>
            </a:extLst>
          </p:cNvPr>
          <p:cNvSpPr txBox="1">
            <a:spLocks noChangeArrowheads="1"/>
          </p:cNvSpPr>
          <p:nvPr/>
        </p:nvSpPr>
        <p:spPr bwMode="auto">
          <a:xfrm>
            <a:off x="6332539" y="2590800"/>
            <a:ext cx="4160837"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r>
              <a:rPr lang="en-US" altLang="en-US" i="1"/>
              <a:t>M</a:t>
            </a:r>
            <a:r>
              <a:rPr lang="en-US" altLang="en-US"/>
              <a:t> = </a:t>
            </a:r>
            <a:r>
              <a:rPr lang="en-US" altLang="en-US" sz="2400"/>
              <a:t>|</a:t>
            </a:r>
            <a:r>
              <a:rPr lang="en-US" altLang="en-US" sz="2400" b="1" i="1"/>
              <a:t>x</a:t>
            </a:r>
            <a:r>
              <a:rPr lang="en-US" altLang="en-US" sz="2400" b="1" i="1" baseline="30000"/>
              <a:t>+</a:t>
            </a:r>
            <a:r>
              <a:rPr lang="en-US" altLang="en-US" sz="2400"/>
              <a:t> - </a:t>
            </a:r>
            <a:r>
              <a:rPr lang="en-US" altLang="en-US" sz="2400" b="1" i="1"/>
              <a:t>x</a:t>
            </a:r>
            <a:r>
              <a:rPr lang="en-US" altLang="en-US" sz="2400" b="1" i="1" baseline="30000"/>
              <a:t>-</a:t>
            </a:r>
            <a:r>
              <a:rPr lang="en-US" altLang="en-US" sz="2400"/>
              <a:t> | =| </a:t>
            </a:r>
            <a:r>
              <a:rPr lang="en-US" altLang="en-US" sz="2400" i="1">
                <a:latin typeface="Symbol" panose="05050102010706020507" pitchFamily="18" charset="2"/>
              </a:rPr>
              <a:t>l</a:t>
            </a:r>
            <a:r>
              <a:rPr lang="en-US" altLang="en-US" sz="2400">
                <a:latin typeface="Symbol" panose="05050102010706020507" pitchFamily="18" charset="2"/>
              </a:rPr>
              <a:t> </a:t>
            </a:r>
            <a:r>
              <a:rPr lang="en-US" altLang="en-US" sz="2400" b="1" i="1"/>
              <a:t>w</a:t>
            </a:r>
            <a:r>
              <a:rPr lang="en-US" altLang="en-US" sz="2400"/>
              <a:t> |=</a:t>
            </a:r>
            <a:endParaRPr lang="en-US" altLang="en-US" i="1"/>
          </a:p>
        </p:txBody>
      </p:sp>
      <p:sp>
        <p:nvSpPr>
          <p:cNvPr id="24592" name="Oval 15">
            <a:extLst>
              <a:ext uri="{FF2B5EF4-FFF2-40B4-BE49-F238E27FC236}">
                <a16:creationId xmlns:a16="http://schemas.microsoft.com/office/drawing/2014/main" id="{C1E2D990-7592-4755-B4CF-10FC58B83919}"/>
              </a:ext>
            </a:extLst>
          </p:cNvPr>
          <p:cNvSpPr>
            <a:spLocks noChangeArrowheads="1"/>
          </p:cNvSpPr>
          <p:nvPr/>
        </p:nvSpPr>
        <p:spPr bwMode="auto">
          <a:xfrm>
            <a:off x="6007100" y="1779260"/>
            <a:ext cx="259766" cy="562630"/>
          </a:xfrm>
          <a:prstGeom prst="ellipse">
            <a:avLst/>
          </a:prstGeom>
          <a:solidFill>
            <a:srgbClr val="990099"/>
          </a:solidFill>
          <a:ln>
            <a:noFill/>
          </a:ln>
          <a:effectLst/>
          <a:extLst>
            <a:ext uri="{91240B29-F687-4F45-9708-019B960494DF}">
              <a14:hiddenLine xmlns:a14="http://schemas.microsoft.com/office/drawing/2010/main" w="19050"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24593" name="Text Box 16">
            <a:extLst>
              <a:ext uri="{FF2B5EF4-FFF2-40B4-BE49-F238E27FC236}">
                <a16:creationId xmlns:a16="http://schemas.microsoft.com/office/drawing/2014/main" id="{1EFA7BA6-ED56-496A-9072-10D91D3B27CE}"/>
              </a:ext>
            </a:extLst>
          </p:cNvPr>
          <p:cNvSpPr txBox="1">
            <a:spLocks noChangeArrowheads="1"/>
          </p:cNvSpPr>
          <p:nvPr/>
        </p:nvSpPr>
        <p:spPr bwMode="auto">
          <a:xfrm>
            <a:off x="6107114" y="2006601"/>
            <a:ext cx="515937" cy="415925"/>
          </a:xfrm>
          <a:prstGeom prst="rect">
            <a:avLst/>
          </a:prstGeom>
          <a:solidFill>
            <a:schemeClr val="bg1"/>
          </a:solidFill>
          <a:ln w="19050" algn="ctr">
            <a:solidFill>
              <a:srgbClr val="9900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r>
              <a:rPr lang="en-US" altLang="en-US" b="1" i="1">
                <a:solidFill>
                  <a:srgbClr val="990099"/>
                </a:solidFill>
              </a:rPr>
              <a:t>x</a:t>
            </a:r>
            <a:r>
              <a:rPr lang="en-US" altLang="en-US" sz="2400" i="1" baseline="30000">
                <a:solidFill>
                  <a:srgbClr val="990099"/>
                </a:solidFill>
              </a:rPr>
              <a:t>-</a:t>
            </a:r>
          </a:p>
        </p:txBody>
      </p:sp>
      <p:sp>
        <p:nvSpPr>
          <p:cNvPr id="24594" name="Oval 17">
            <a:extLst>
              <a:ext uri="{FF2B5EF4-FFF2-40B4-BE49-F238E27FC236}">
                <a16:creationId xmlns:a16="http://schemas.microsoft.com/office/drawing/2014/main" id="{2E8A97F0-9D75-42DD-B551-19A765D76EF1}"/>
              </a:ext>
            </a:extLst>
          </p:cNvPr>
          <p:cNvSpPr>
            <a:spLocks noChangeArrowheads="1"/>
          </p:cNvSpPr>
          <p:nvPr/>
        </p:nvSpPr>
        <p:spPr bwMode="auto">
          <a:xfrm>
            <a:off x="5713413" y="1217285"/>
            <a:ext cx="259766" cy="562630"/>
          </a:xfrm>
          <a:prstGeom prst="ellipse">
            <a:avLst/>
          </a:prstGeom>
          <a:solidFill>
            <a:srgbClr val="CC3300"/>
          </a:solidFill>
          <a:ln>
            <a:noFill/>
          </a:ln>
          <a:effectLst/>
          <a:extLst>
            <a:ext uri="{91240B29-F687-4F45-9708-019B960494DF}">
              <a14:hiddenLine xmlns:a14="http://schemas.microsoft.com/office/drawing/2010/main" w="19050"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24595" name="Text Box 18">
            <a:extLst>
              <a:ext uri="{FF2B5EF4-FFF2-40B4-BE49-F238E27FC236}">
                <a16:creationId xmlns:a16="http://schemas.microsoft.com/office/drawing/2014/main" id="{1E83FCEE-4EC0-4DF4-A09B-9DEDA7548631}"/>
              </a:ext>
            </a:extLst>
          </p:cNvPr>
          <p:cNvSpPr txBox="1">
            <a:spLocks noChangeArrowheads="1"/>
          </p:cNvSpPr>
          <p:nvPr/>
        </p:nvSpPr>
        <p:spPr bwMode="auto">
          <a:xfrm>
            <a:off x="5824539" y="1022351"/>
            <a:ext cx="515937" cy="415925"/>
          </a:xfrm>
          <a:prstGeom prst="rect">
            <a:avLst/>
          </a:prstGeom>
          <a:solidFill>
            <a:schemeClr val="bg1"/>
          </a:solidFill>
          <a:ln w="19050" algn="ctr">
            <a:solidFill>
              <a:srgbClr val="CC33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r>
              <a:rPr lang="en-US" altLang="en-US" b="1" i="1">
                <a:solidFill>
                  <a:srgbClr val="CC3300"/>
                </a:solidFill>
              </a:rPr>
              <a:t>x</a:t>
            </a:r>
            <a:r>
              <a:rPr lang="en-US" altLang="en-US" sz="2400" i="1" baseline="30000">
                <a:solidFill>
                  <a:srgbClr val="CC3300"/>
                </a:solidFill>
              </a:rPr>
              <a:t>+</a:t>
            </a:r>
          </a:p>
        </p:txBody>
      </p:sp>
      <p:graphicFrame>
        <p:nvGraphicFramePr>
          <p:cNvPr id="24596" name="Object 19">
            <a:extLst>
              <a:ext uri="{FF2B5EF4-FFF2-40B4-BE49-F238E27FC236}">
                <a16:creationId xmlns:a16="http://schemas.microsoft.com/office/drawing/2014/main" id="{0344F3B8-A29A-4635-A47F-99EB0E8870AD}"/>
              </a:ext>
            </a:extLst>
          </p:cNvPr>
          <p:cNvGraphicFramePr>
            <a:graphicFrameLocks noGrp="1" noChangeAspect="1"/>
          </p:cNvGraphicFramePr>
          <p:nvPr>
            <p:ph sz="half" idx="2"/>
          </p:nvPr>
        </p:nvGraphicFramePr>
        <p:xfrm>
          <a:off x="2347913" y="5497513"/>
          <a:ext cx="1333500" cy="919162"/>
        </p:xfrm>
        <a:graphic>
          <a:graphicData uri="http://schemas.openxmlformats.org/presentationml/2006/ole">
            <mc:AlternateContent xmlns:mc="http://schemas.openxmlformats.org/markup-compatibility/2006">
              <mc:Choice xmlns:v="urn:schemas-microsoft-com:vml" Requires="v">
                <p:oleObj name="Equation" r:id="rId2" imgW="571252" imgH="393529" progId="Equation.3">
                  <p:embed/>
                </p:oleObj>
              </mc:Choice>
              <mc:Fallback>
                <p:oleObj name="Equation" r:id="rId2" imgW="571252" imgH="393529" progId="Equation.3">
                  <p:embed/>
                  <p:pic>
                    <p:nvPicPr>
                      <p:cNvPr id="24596" name="Object 19">
                        <a:extLst>
                          <a:ext uri="{FF2B5EF4-FFF2-40B4-BE49-F238E27FC236}">
                            <a16:creationId xmlns:a16="http://schemas.microsoft.com/office/drawing/2014/main" id="{0344F3B8-A29A-4635-A47F-99EB0E8870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47913" y="5497513"/>
                        <a:ext cx="1333500" cy="9191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4597" name="Object 28">
            <a:extLst>
              <a:ext uri="{FF2B5EF4-FFF2-40B4-BE49-F238E27FC236}">
                <a16:creationId xmlns:a16="http://schemas.microsoft.com/office/drawing/2014/main" id="{7484BC81-05BF-4B91-AD96-B8E262148C47}"/>
              </a:ext>
            </a:extLst>
          </p:cNvPr>
          <p:cNvGraphicFramePr>
            <a:graphicFrameLocks noChangeAspect="1"/>
          </p:cNvGraphicFramePr>
          <p:nvPr/>
        </p:nvGraphicFramePr>
        <p:xfrm>
          <a:off x="6696076" y="4171950"/>
          <a:ext cx="2905125" cy="1111250"/>
        </p:xfrm>
        <a:graphic>
          <a:graphicData uri="http://schemas.openxmlformats.org/presentationml/2006/ole">
            <mc:AlternateContent xmlns:mc="http://schemas.openxmlformats.org/markup-compatibility/2006">
              <mc:Choice xmlns:v="urn:schemas-microsoft-com:vml" Requires="v">
                <p:oleObj name="Equation" r:id="rId4" imgW="1193800" imgH="457200" progId="Equation.3">
                  <p:embed/>
                </p:oleObj>
              </mc:Choice>
              <mc:Fallback>
                <p:oleObj name="Equation" r:id="rId4" imgW="1193800" imgH="457200" progId="Equation.3">
                  <p:embed/>
                  <p:pic>
                    <p:nvPicPr>
                      <p:cNvPr id="24597" name="Object 28">
                        <a:extLst>
                          <a:ext uri="{FF2B5EF4-FFF2-40B4-BE49-F238E27FC236}">
                            <a16:creationId xmlns:a16="http://schemas.microsoft.com/office/drawing/2014/main" id="{7484BC81-05BF-4B91-AD96-B8E262148C4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96076" y="4171950"/>
                        <a:ext cx="2905125" cy="1111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4598" name="Object 29">
            <a:extLst>
              <a:ext uri="{FF2B5EF4-FFF2-40B4-BE49-F238E27FC236}">
                <a16:creationId xmlns:a16="http://schemas.microsoft.com/office/drawing/2014/main" id="{C3429AAB-7F04-48D0-B836-EA54FC1029FA}"/>
              </a:ext>
            </a:extLst>
          </p:cNvPr>
          <p:cNvGraphicFramePr>
            <a:graphicFrameLocks noChangeAspect="1"/>
          </p:cNvGraphicFramePr>
          <p:nvPr/>
        </p:nvGraphicFramePr>
        <p:xfrm>
          <a:off x="6562726" y="3308350"/>
          <a:ext cx="2657475" cy="585788"/>
        </p:xfrm>
        <a:graphic>
          <a:graphicData uri="http://schemas.openxmlformats.org/presentationml/2006/ole">
            <mc:AlternateContent xmlns:mc="http://schemas.openxmlformats.org/markup-compatibility/2006">
              <mc:Choice xmlns:v="urn:schemas-microsoft-com:vml" Requires="v">
                <p:oleObj name="Equation" r:id="rId6" imgW="1091726" imgH="241195" progId="Equation.3">
                  <p:embed/>
                </p:oleObj>
              </mc:Choice>
              <mc:Fallback>
                <p:oleObj name="Equation" r:id="rId6" imgW="1091726" imgH="241195" progId="Equation.3">
                  <p:embed/>
                  <p:pic>
                    <p:nvPicPr>
                      <p:cNvPr id="24598" name="Object 29">
                        <a:extLst>
                          <a:ext uri="{FF2B5EF4-FFF2-40B4-BE49-F238E27FC236}">
                            <a16:creationId xmlns:a16="http://schemas.microsoft.com/office/drawing/2014/main" id="{C3429AAB-7F04-48D0-B836-EA54FC1029F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562726" y="3308350"/>
                        <a:ext cx="2657475" cy="5857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4599" name="Object 30">
            <a:extLst>
              <a:ext uri="{FF2B5EF4-FFF2-40B4-BE49-F238E27FC236}">
                <a16:creationId xmlns:a16="http://schemas.microsoft.com/office/drawing/2014/main" id="{DC378DDC-1350-46E7-A3A2-B48966503933}"/>
              </a:ext>
            </a:extLst>
          </p:cNvPr>
          <p:cNvGraphicFramePr>
            <a:graphicFrameLocks noChangeAspect="1"/>
          </p:cNvGraphicFramePr>
          <p:nvPr/>
        </p:nvGraphicFramePr>
        <p:xfrm>
          <a:off x="9364664" y="842963"/>
          <a:ext cx="720725" cy="679450"/>
        </p:xfrm>
        <a:graphic>
          <a:graphicData uri="http://schemas.openxmlformats.org/presentationml/2006/ole">
            <mc:AlternateContent xmlns:mc="http://schemas.openxmlformats.org/markup-compatibility/2006">
              <mc:Choice xmlns:v="urn:schemas-microsoft-com:vml" Requires="v">
                <p:oleObj name="Equation" r:id="rId8" imgW="444307" imgH="418918" progId="Equation.3">
                  <p:embed/>
                </p:oleObj>
              </mc:Choice>
              <mc:Fallback>
                <p:oleObj name="Equation" r:id="rId8" imgW="444307" imgH="418918" progId="Equation.3">
                  <p:embed/>
                  <p:pic>
                    <p:nvPicPr>
                      <p:cNvPr id="24599" name="Object 30">
                        <a:extLst>
                          <a:ext uri="{FF2B5EF4-FFF2-40B4-BE49-F238E27FC236}">
                            <a16:creationId xmlns:a16="http://schemas.microsoft.com/office/drawing/2014/main" id="{DC378DDC-1350-46E7-A3A2-B4896650393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364664" y="842963"/>
                        <a:ext cx="720725" cy="6794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24" name="Picture 23">
            <a:extLst>
              <a:ext uri="{FF2B5EF4-FFF2-40B4-BE49-F238E27FC236}">
                <a16:creationId xmlns:a16="http://schemas.microsoft.com/office/drawing/2014/main" id="{53F66C17-46DC-4F26-AC09-D2671BB0F788}"/>
              </a:ext>
            </a:extLst>
          </p:cNvPr>
          <p:cNvPicPr>
            <a:picLocks noChangeAspect="1"/>
          </p:cNvPicPr>
          <p:nvPr/>
        </p:nvPicPr>
        <p:blipFill>
          <a:blip r:embed="rId10"/>
          <a:stretch>
            <a:fillRect/>
          </a:stretch>
        </p:blipFill>
        <p:spPr>
          <a:xfrm>
            <a:off x="10843497" y="21648"/>
            <a:ext cx="1348503" cy="1177781"/>
          </a:xfrm>
          <a:prstGeom prst="rect">
            <a:avLst/>
          </a:prstGeom>
        </p:spPr>
      </p:pic>
      <p:sp>
        <p:nvSpPr>
          <p:cNvPr id="25" name="TextBox 24">
            <a:extLst>
              <a:ext uri="{FF2B5EF4-FFF2-40B4-BE49-F238E27FC236}">
                <a16:creationId xmlns:a16="http://schemas.microsoft.com/office/drawing/2014/main" id="{593E2FC2-7E1A-482C-81E8-2381E9D4A6F4}"/>
              </a:ext>
            </a:extLst>
          </p:cNvPr>
          <p:cNvSpPr txBox="1"/>
          <p:nvPr/>
        </p:nvSpPr>
        <p:spPr>
          <a:xfrm>
            <a:off x="5795169" y="6416675"/>
            <a:ext cx="3519054" cy="430887"/>
          </a:xfrm>
          <a:prstGeom prst="rect">
            <a:avLst/>
          </a:prstGeom>
          <a:noFill/>
        </p:spPr>
        <p:txBody>
          <a:bodyPr wrap="square">
            <a:spAutoFit/>
          </a:bodyPr>
          <a:lstStyle/>
          <a:p>
            <a:r>
              <a:rPr lang="en-US" altLang="en-US" sz="1100" dirty="0"/>
              <a:t>Courtesy: (1) http://www.cs.cmu.edu/~awm/tutorials</a:t>
            </a:r>
          </a:p>
          <a:p>
            <a:r>
              <a:rPr lang="en-US" altLang="en-US" sz="1100" dirty="0"/>
              <a:t>                   (2) Copyright © 2001, 2003, Andrew W. Moore</a:t>
            </a:r>
            <a:endParaRPr lang="en-IN" dirty="0"/>
          </a:p>
        </p:txBody>
      </p:sp>
    </p:spTree>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Rectangle 2">
            <a:extLst>
              <a:ext uri="{FF2B5EF4-FFF2-40B4-BE49-F238E27FC236}">
                <a16:creationId xmlns:a16="http://schemas.microsoft.com/office/drawing/2014/main" id="{A983C691-6E0D-4D35-B132-7E56D56B8FAA}"/>
              </a:ext>
            </a:extLst>
          </p:cNvPr>
          <p:cNvSpPr>
            <a:spLocks noGrp="1" noChangeArrowheads="1"/>
          </p:cNvSpPr>
          <p:nvPr>
            <p:ph type="title"/>
          </p:nvPr>
        </p:nvSpPr>
        <p:spPr/>
        <p:txBody>
          <a:bodyPr/>
          <a:lstStyle/>
          <a:p>
            <a:pPr eaLnBrk="1" hangingPunct="1"/>
            <a:r>
              <a:rPr lang="en-US" altLang="en-US" sz="3600"/>
              <a:t>Learning the Maximum Margin Classifier</a:t>
            </a:r>
          </a:p>
        </p:txBody>
      </p:sp>
      <p:sp>
        <p:nvSpPr>
          <p:cNvPr id="25604" name="Rectangle 3">
            <a:extLst>
              <a:ext uri="{FF2B5EF4-FFF2-40B4-BE49-F238E27FC236}">
                <a16:creationId xmlns:a16="http://schemas.microsoft.com/office/drawing/2014/main" id="{B0611F01-BED9-4891-8B58-C75C040D1002}"/>
              </a:ext>
            </a:extLst>
          </p:cNvPr>
          <p:cNvSpPr>
            <a:spLocks noGrp="1" noChangeArrowheads="1"/>
          </p:cNvSpPr>
          <p:nvPr>
            <p:ph type="body" sz="half" idx="1"/>
          </p:nvPr>
        </p:nvSpPr>
        <p:spPr>
          <a:xfrm>
            <a:off x="1798639" y="3298961"/>
            <a:ext cx="8616950" cy="3106738"/>
          </a:xfrm>
        </p:spPr>
        <p:txBody>
          <a:bodyPr>
            <a:normAutofit lnSpcReduction="10000"/>
          </a:bodyPr>
          <a:lstStyle/>
          <a:p>
            <a:pPr eaLnBrk="1" hangingPunct="1">
              <a:buFontTx/>
              <a:buNone/>
            </a:pPr>
            <a:r>
              <a:rPr lang="en-US" altLang="en-US" sz="2400" dirty="0"/>
              <a:t>Given a guess of </a:t>
            </a:r>
            <a:r>
              <a:rPr lang="en-US" altLang="en-US" sz="2400" b="1" i="1" dirty="0"/>
              <a:t>w</a:t>
            </a:r>
            <a:r>
              <a:rPr lang="en-US" altLang="en-US" sz="2400" dirty="0"/>
              <a:t> and </a:t>
            </a:r>
            <a:r>
              <a:rPr lang="en-US" altLang="en-US" sz="2400" i="1" dirty="0"/>
              <a:t>b</a:t>
            </a:r>
            <a:r>
              <a:rPr lang="en-US" altLang="en-US" sz="2400" dirty="0"/>
              <a:t> we can</a:t>
            </a:r>
          </a:p>
          <a:p>
            <a:pPr eaLnBrk="1" hangingPunct="1"/>
            <a:r>
              <a:rPr lang="en-US" altLang="en-US" sz="2400" dirty="0"/>
              <a:t>Compute whether all data points in the correct half-planes</a:t>
            </a:r>
          </a:p>
          <a:p>
            <a:pPr eaLnBrk="1" hangingPunct="1"/>
            <a:r>
              <a:rPr lang="en-US" altLang="en-US" sz="2400" dirty="0"/>
              <a:t>Compute the width of the margin</a:t>
            </a:r>
          </a:p>
          <a:p>
            <a:pPr eaLnBrk="1" hangingPunct="1">
              <a:buFontTx/>
              <a:buNone/>
            </a:pPr>
            <a:r>
              <a:rPr lang="en-US" altLang="en-US" sz="2400" dirty="0"/>
              <a:t>So now we just need to write a program to search the space of </a:t>
            </a:r>
            <a:r>
              <a:rPr lang="en-US" altLang="en-US" sz="2400" b="1" dirty="0"/>
              <a:t>w</a:t>
            </a:r>
            <a:r>
              <a:rPr lang="en-US" altLang="en-US" sz="2400" dirty="0"/>
              <a:t>’s and </a:t>
            </a:r>
            <a:r>
              <a:rPr lang="en-US" altLang="en-US" sz="2400" i="1" dirty="0"/>
              <a:t>b</a:t>
            </a:r>
            <a:r>
              <a:rPr lang="en-US" altLang="en-US" sz="2400" dirty="0"/>
              <a:t>’s to find the widest margin that matches all the datapoints. </a:t>
            </a:r>
            <a:r>
              <a:rPr lang="en-US" altLang="en-US" sz="2400" i="1" dirty="0">
                <a:solidFill>
                  <a:srgbClr val="009900"/>
                </a:solidFill>
              </a:rPr>
              <a:t>How?</a:t>
            </a:r>
          </a:p>
          <a:p>
            <a:pPr eaLnBrk="1" hangingPunct="1">
              <a:buFontTx/>
              <a:buNone/>
            </a:pPr>
            <a:r>
              <a:rPr lang="en-US" altLang="en-US" sz="2400" dirty="0">
                <a:solidFill>
                  <a:srgbClr val="009900"/>
                </a:solidFill>
              </a:rPr>
              <a:t>Gradient descent? Simulated Annealing? Matrix Inversion? EM? Newton’s Method?</a:t>
            </a:r>
          </a:p>
        </p:txBody>
      </p:sp>
      <p:sp>
        <p:nvSpPr>
          <p:cNvPr id="25605" name="Line 4">
            <a:extLst>
              <a:ext uri="{FF2B5EF4-FFF2-40B4-BE49-F238E27FC236}">
                <a16:creationId xmlns:a16="http://schemas.microsoft.com/office/drawing/2014/main" id="{34062334-9AB8-44F7-AC1B-6CB5F04F410D}"/>
              </a:ext>
            </a:extLst>
          </p:cNvPr>
          <p:cNvSpPr>
            <a:spLocks noChangeShapeType="1"/>
          </p:cNvSpPr>
          <p:nvPr/>
        </p:nvSpPr>
        <p:spPr bwMode="auto">
          <a:xfrm rot="20000665">
            <a:off x="3816350" y="1709738"/>
            <a:ext cx="2971800" cy="0"/>
          </a:xfrm>
          <a:prstGeom prst="line">
            <a:avLst/>
          </a:prstGeom>
          <a:noFill/>
          <a:ln w="127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IN"/>
          </a:p>
        </p:txBody>
      </p:sp>
      <p:sp>
        <p:nvSpPr>
          <p:cNvPr id="25606" name="Line 5">
            <a:extLst>
              <a:ext uri="{FF2B5EF4-FFF2-40B4-BE49-F238E27FC236}">
                <a16:creationId xmlns:a16="http://schemas.microsoft.com/office/drawing/2014/main" id="{78BEFA21-83D1-4887-929A-D8A6ED75E45F}"/>
              </a:ext>
            </a:extLst>
          </p:cNvPr>
          <p:cNvSpPr>
            <a:spLocks noChangeShapeType="1"/>
          </p:cNvSpPr>
          <p:nvPr/>
        </p:nvSpPr>
        <p:spPr bwMode="auto">
          <a:xfrm rot="20000665">
            <a:off x="3962400" y="2000250"/>
            <a:ext cx="29718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IN"/>
          </a:p>
        </p:txBody>
      </p:sp>
      <p:sp>
        <p:nvSpPr>
          <p:cNvPr id="25607" name="Line 6">
            <a:extLst>
              <a:ext uri="{FF2B5EF4-FFF2-40B4-BE49-F238E27FC236}">
                <a16:creationId xmlns:a16="http://schemas.microsoft.com/office/drawing/2014/main" id="{E0361518-BB82-47E1-B0A8-DAD4B05A99A6}"/>
              </a:ext>
            </a:extLst>
          </p:cNvPr>
          <p:cNvSpPr>
            <a:spLocks noChangeShapeType="1"/>
          </p:cNvSpPr>
          <p:nvPr/>
        </p:nvSpPr>
        <p:spPr bwMode="auto">
          <a:xfrm rot="20000665">
            <a:off x="4106863" y="2289175"/>
            <a:ext cx="2971800" cy="0"/>
          </a:xfrm>
          <a:prstGeom prst="line">
            <a:avLst/>
          </a:prstGeom>
          <a:noFill/>
          <a:ln w="127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IN"/>
          </a:p>
        </p:txBody>
      </p:sp>
      <p:sp>
        <p:nvSpPr>
          <p:cNvPr id="25608" name="Text Box 7">
            <a:extLst>
              <a:ext uri="{FF2B5EF4-FFF2-40B4-BE49-F238E27FC236}">
                <a16:creationId xmlns:a16="http://schemas.microsoft.com/office/drawing/2014/main" id="{22631636-A817-4C18-9A2A-955BC511C68C}"/>
              </a:ext>
            </a:extLst>
          </p:cNvPr>
          <p:cNvSpPr txBox="1">
            <a:spLocks noChangeArrowheads="1"/>
          </p:cNvSpPr>
          <p:nvPr/>
        </p:nvSpPr>
        <p:spPr bwMode="auto">
          <a:xfrm rot="20013014">
            <a:off x="3276600" y="1219201"/>
            <a:ext cx="3048000" cy="701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algn="ctr" eaLnBrk="1" hangingPunct="1"/>
            <a:r>
              <a:rPr lang="en-US" altLang="en-US">
                <a:solidFill>
                  <a:schemeClr val="hlink"/>
                </a:solidFill>
              </a:rPr>
              <a:t>“Predict Class = +1” zone</a:t>
            </a:r>
          </a:p>
        </p:txBody>
      </p:sp>
      <p:sp>
        <p:nvSpPr>
          <p:cNvPr id="25609" name="Text Box 8">
            <a:extLst>
              <a:ext uri="{FF2B5EF4-FFF2-40B4-BE49-F238E27FC236}">
                <a16:creationId xmlns:a16="http://schemas.microsoft.com/office/drawing/2014/main" id="{B8D00285-3420-46E1-A88D-155B73B9101F}"/>
              </a:ext>
            </a:extLst>
          </p:cNvPr>
          <p:cNvSpPr txBox="1">
            <a:spLocks noChangeArrowheads="1"/>
          </p:cNvSpPr>
          <p:nvPr/>
        </p:nvSpPr>
        <p:spPr bwMode="auto">
          <a:xfrm rot="20013014">
            <a:off x="4351338" y="2243139"/>
            <a:ext cx="2887662" cy="701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algn="ctr" eaLnBrk="1" hangingPunct="1"/>
            <a:r>
              <a:rPr lang="en-US" altLang="en-US">
                <a:solidFill>
                  <a:schemeClr val="folHlink"/>
                </a:solidFill>
              </a:rPr>
              <a:t>“Predict Class = -1” zone</a:t>
            </a:r>
          </a:p>
        </p:txBody>
      </p:sp>
      <p:sp>
        <p:nvSpPr>
          <p:cNvPr id="25610" name="Text Box 9">
            <a:extLst>
              <a:ext uri="{FF2B5EF4-FFF2-40B4-BE49-F238E27FC236}">
                <a16:creationId xmlns:a16="http://schemas.microsoft.com/office/drawing/2014/main" id="{56F6581A-BA0F-4686-8E31-523494680EE5}"/>
              </a:ext>
            </a:extLst>
          </p:cNvPr>
          <p:cNvSpPr txBox="1">
            <a:spLocks noChangeArrowheads="1"/>
          </p:cNvSpPr>
          <p:nvPr/>
        </p:nvSpPr>
        <p:spPr bwMode="auto">
          <a:xfrm rot="19822108">
            <a:off x="3124200" y="2438400"/>
            <a:ext cx="9906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algn="ctr" eaLnBrk="1" hangingPunct="1"/>
            <a:r>
              <a:rPr lang="en-US" altLang="en-US" sz="1400">
                <a:solidFill>
                  <a:schemeClr val="hlink"/>
                </a:solidFill>
              </a:rPr>
              <a:t>wx+b=1</a:t>
            </a:r>
          </a:p>
        </p:txBody>
      </p:sp>
      <p:sp>
        <p:nvSpPr>
          <p:cNvPr id="25611" name="Text Box 10">
            <a:extLst>
              <a:ext uri="{FF2B5EF4-FFF2-40B4-BE49-F238E27FC236}">
                <a16:creationId xmlns:a16="http://schemas.microsoft.com/office/drawing/2014/main" id="{1019CD66-D5CE-45B6-9843-142EA09EC82E}"/>
              </a:ext>
            </a:extLst>
          </p:cNvPr>
          <p:cNvSpPr txBox="1">
            <a:spLocks noChangeArrowheads="1"/>
          </p:cNvSpPr>
          <p:nvPr/>
        </p:nvSpPr>
        <p:spPr bwMode="auto">
          <a:xfrm rot="19822108">
            <a:off x="3278188" y="2708275"/>
            <a:ext cx="9906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algn="ctr" eaLnBrk="1" hangingPunct="1"/>
            <a:r>
              <a:rPr lang="en-US" altLang="en-US" sz="1400"/>
              <a:t>wx+b=0</a:t>
            </a:r>
          </a:p>
        </p:txBody>
      </p:sp>
      <p:sp>
        <p:nvSpPr>
          <p:cNvPr id="25612" name="Text Box 11">
            <a:extLst>
              <a:ext uri="{FF2B5EF4-FFF2-40B4-BE49-F238E27FC236}">
                <a16:creationId xmlns:a16="http://schemas.microsoft.com/office/drawing/2014/main" id="{BC5B8733-8BCC-4337-ACE0-7193F4E6B29D}"/>
              </a:ext>
            </a:extLst>
          </p:cNvPr>
          <p:cNvSpPr txBox="1">
            <a:spLocks noChangeArrowheads="1"/>
          </p:cNvSpPr>
          <p:nvPr/>
        </p:nvSpPr>
        <p:spPr bwMode="auto">
          <a:xfrm rot="19822108">
            <a:off x="3429000" y="2952750"/>
            <a:ext cx="9906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algn="ctr" eaLnBrk="1" hangingPunct="1"/>
            <a:r>
              <a:rPr lang="en-US" altLang="en-US" sz="1400">
                <a:solidFill>
                  <a:schemeClr val="folHlink"/>
                </a:solidFill>
              </a:rPr>
              <a:t>wx+b=-1</a:t>
            </a:r>
          </a:p>
        </p:txBody>
      </p:sp>
      <p:sp>
        <p:nvSpPr>
          <p:cNvPr id="25613" name="Line 12">
            <a:extLst>
              <a:ext uri="{FF2B5EF4-FFF2-40B4-BE49-F238E27FC236}">
                <a16:creationId xmlns:a16="http://schemas.microsoft.com/office/drawing/2014/main" id="{760A99EA-E80B-49C2-AF79-65810BBBC59D}"/>
              </a:ext>
            </a:extLst>
          </p:cNvPr>
          <p:cNvSpPr>
            <a:spLocks noChangeShapeType="1"/>
          </p:cNvSpPr>
          <p:nvPr/>
        </p:nvSpPr>
        <p:spPr bwMode="auto">
          <a:xfrm>
            <a:off x="6694489" y="1019175"/>
            <a:ext cx="327025" cy="598488"/>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IN"/>
          </a:p>
        </p:txBody>
      </p:sp>
      <p:sp>
        <p:nvSpPr>
          <p:cNvPr id="25614" name="Text Box 13">
            <a:extLst>
              <a:ext uri="{FF2B5EF4-FFF2-40B4-BE49-F238E27FC236}">
                <a16:creationId xmlns:a16="http://schemas.microsoft.com/office/drawing/2014/main" id="{67BFA1CB-85B3-4B05-A12E-5379B0AB3B51}"/>
              </a:ext>
            </a:extLst>
          </p:cNvPr>
          <p:cNvSpPr txBox="1">
            <a:spLocks noChangeArrowheads="1"/>
          </p:cNvSpPr>
          <p:nvPr/>
        </p:nvSpPr>
        <p:spPr bwMode="auto">
          <a:xfrm>
            <a:off x="6810375" y="973139"/>
            <a:ext cx="2592388"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r>
              <a:rPr lang="en-US" altLang="en-US" i="1"/>
              <a:t>M =</a:t>
            </a:r>
            <a:r>
              <a:rPr lang="en-US" altLang="en-US"/>
              <a:t> Margin Width =</a:t>
            </a:r>
          </a:p>
        </p:txBody>
      </p:sp>
      <p:sp>
        <p:nvSpPr>
          <p:cNvPr id="25615" name="Oval 15">
            <a:extLst>
              <a:ext uri="{FF2B5EF4-FFF2-40B4-BE49-F238E27FC236}">
                <a16:creationId xmlns:a16="http://schemas.microsoft.com/office/drawing/2014/main" id="{F15AF4A6-23C1-42A4-BB87-62384ACA33CF}"/>
              </a:ext>
            </a:extLst>
          </p:cNvPr>
          <p:cNvSpPr>
            <a:spLocks noChangeArrowheads="1"/>
          </p:cNvSpPr>
          <p:nvPr/>
        </p:nvSpPr>
        <p:spPr bwMode="auto">
          <a:xfrm>
            <a:off x="6007100" y="1779260"/>
            <a:ext cx="259766" cy="562630"/>
          </a:xfrm>
          <a:prstGeom prst="ellipse">
            <a:avLst/>
          </a:prstGeom>
          <a:solidFill>
            <a:srgbClr val="990099"/>
          </a:solidFill>
          <a:ln>
            <a:noFill/>
          </a:ln>
          <a:effectLst/>
          <a:extLst>
            <a:ext uri="{91240B29-F687-4F45-9708-019B960494DF}">
              <a14:hiddenLine xmlns:a14="http://schemas.microsoft.com/office/drawing/2010/main" w="19050"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25616" name="Text Box 16">
            <a:extLst>
              <a:ext uri="{FF2B5EF4-FFF2-40B4-BE49-F238E27FC236}">
                <a16:creationId xmlns:a16="http://schemas.microsoft.com/office/drawing/2014/main" id="{A578103A-2F01-4052-B93F-182DE0FFA813}"/>
              </a:ext>
            </a:extLst>
          </p:cNvPr>
          <p:cNvSpPr txBox="1">
            <a:spLocks noChangeArrowheads="1"/>
          </p:cNvSpPr>
          <p:nvPr/>
        </p:nvSpPr>
        <p:spPr bwMode="auto">
          <a:xfrm>
            <a:off x="6107114" y="2006601"/>
            <a:ext cx="515937" cy="415925"/>
          </a:xfrm>
          <a:prstGeom prst="rect">
            <a:avLst/>
          </a:prstGeom>
          <a:solidFill>
            <a:schemeClr val="bg1"/>
          </a:solidFill>
          <a:ln w="19050" algn="ctr">
            <a:solidFill>
              <a:srgbClr val="9900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r>
              <a:rPr lang="en-US" altLang="en-US" b="1" i="1">
                <a:solidFill>
                  <a:srgbClr val="990099"/>
                </a:solidFill>
              </a:rPr>
              <a:t>x</a:t>
            </a:r>
            <a:r>
              <a:rPr lang="en-US" altLang="en-US" sz="2400" i="1" baseline="30000">
                <a:solidFill>
                  <a:srgbClr val="990099"/>
                </a:solidFill>
              </a:rPr>
              <a:t>-</a:t>
            </a:r>
          </a:p>
        </p:txBody>
      </p:sp>
      <p:sp>
        <p:nvSpPr>
          <p:cNvPr id="25617" name="Oval 17">
            <a:extLst>
              <a:ext uri="{FF2B5EF4-FFF2-40B4-BE49-F238E27FC236}">
                <a16:creationId xmlns:a16="http://schemas.microsoft.com/office/drawing/2014/main" id="{D2DEB1A5-FA79-4E78-8A84-86DB8D2D5082}"/>
              </a:ext>
            </a:extLst>
          </p:cNvPr>
          <p:cNvSpPr>
            <a:spLocks noChangeArrowheads="1"/>
          </p:cNvSpPr>
          <p:nvPr/>
        </p:nvSpPr>
        <p:spPr bwMode="auto">
          <a:xfrm>
            <a:off x="5713413" y="1217285"/>
            <a:ext cx="259766" cy="562630"/>
          </a:xfrm>
          <a:prstGeom prst="ellipse">
            <a:avLst/>
          </a:prstGeom>
          <a:solidFill>
            <a:srgbClr val="CC3300"/>
          </a:solidFill>
          <a:ln>
            <a:noFill/>
          </a:ln>
          <a:effectLst/>
          <a:extLst>
            <a:ext uri="{91240B29-F687-4F45-9708-019B960494DF}">
              <a14:hiddenLine xmlns:a14="http://schemas.microsoft.com/office/drawing/2010/main" w="19050"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25618" name="Text Box 18">
            <a:extLst>
              <a:ext uri="{FF2B5EF4-FFF2-40B4-BE49-F238E27FC236}">
                <a16:creationId xmlns:a16="http://schemas.microsoft.com/office/drawing/2014/main" id="{A0D3DEFE-0FB5-4848-803A-6E24AE67C5B3}"/>
              </a:ext>
            </a:extLst>
          </p:cNvPr>
          <p:cNvSpPr txBox="1">
            <a:spLocks noChangeArrowheads="1"/>
          </p:cNvSpPr>
          <p:nvPr/>
        </p:nvSpPr>
        <p:spPr bwMode="auto">
          <a:xfrm>
            <a:off x="5824539" y="1022351"/>
            <a:ext cx="515937" cy="415925"/>
          </a:xfrm>
          <a:prstGeom prst="rect">
            <a:avLst/>
          </a:prstGeom>
          <a:solidFill>
            <a:schemeClr val="bg1"/>
          </a:solidFill>
          <a:ln w="19050" algn="ctr">
            <a:solidFill>
              <a:srgbClr val="CC33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r>
              <a:rPr lang="en-US" altLang="en-US" b="1" i="1">
                <a:solidFill>
                  <a:srgbClr val="CC3300"/>
                </a:solidFill>
              </a:rPr>
              <a:t>x</a:t>
            </a:r>
            <a:r>
              <a:rPr lang="en-US" altLang="en-US" sz="2400" i="1" baseline="30000">
                <a:solidFill>
                  <a:srgbClr val="CC3300"/>
                </a:solidFill>
              </a:rPr>
              <a:t>+</a:t>
            </a:r>
          </a:p>
        </p:txBody>
      </p:sp>
      <p:graphicFrame>
        <p:nvGraphicFramePr>
          <p:cNvPr id="25619" name="Object 22">
            <a:extLst>
              <a:ext uri="{FF2B5EF4-FFF2-40B4-BE49-F238E27FC236}">
                <a16:creationId xmlns:a16="http://schemas.microsoft.com/office/drawing/2014/main" id="{2331FB94-8452-4D4A-9D26-59AACDC7A369}"/>
              </a:ext>
            </a:extLst>
          </p:cNvPr>
          <p:cNvGraphicFramePr>
            <a:graphicFrameLocks noChangeAspect="1"/>
          </p:cNvGraphicFramePr>
          <p:nvPr/>
        </p:nvGraphicFramePr>
        <p:xfrm>
          <a:off x="9364664" y="842963"/>
          <a:ext cx="720725" cy="679450"/>
        </p:xfrm>
        <a:graphic>
          <a:graphicData uri="http://schemas.openxmlformats.org/presentationml/2006/ole">
            <mc:AlternateContent xmlns:mc="http://schemas.openxmlformats.org/markup-compatibility/2006">
              <mc:Choice xmlns:v="urn:schemas-microsoft-com:vml" Requires="v">
                <p:oleObj name="Equation" r:id="rId2" imgW="444307" imgH="418918" progId="Equation.3">
                  <p:embed/>
                </p:oleObj>
              </mc:Choice>
              <mc:Fallback>
                <p:oleObj name="Equation" r:id="rId2" imgW="444307" imgH="418918" progId="Equation.3">
                  <p:embed/>
                  <p:pic>
                    <p:nvPicPr>
                      <p:cNvPr id="25619" name="Object 22">
                        <a:extLst>
                          <a:ext uri="{FF2B5EF4-FFF2-40B4-BE49-F238E27FC236}">
                            <a16:creationId xmlns:a16="http://schemas.microsoft.com/office/drawing/2014/main" id="{2331FB94-8452-4D4A-9D26-59AACDC7A3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64664" y="842963"/>
                        <a:ext cx="720725" cy="6794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20" name="Picture 19">
            <a:extLst>
              <a:ext uri="{FF2B5EF4-FFF2-40B4-BE49-F238E27FC236}">
                <a16:creationId xmlns:a16="http://schemas.microsoft.com/office/drawing/2014/main" id="{437973ED-1EB7-48DC-A4E9-B5D2ACB51F0C}"/>
              </a:ext>
            </a:extLst>
          </p:cNvPr>
          <p:cNvPicPr>
            <a:picLocks noChangeAspect="1"/>
          </p:cNvPicPr>
          <p:nvPr/>
        </p:nvPicPr>
        <p:blipFill>
          <a:blip r:embed="rId4"/>
          <a:stretch>
            <a:fillRect/>
          </a:stretch>
        </p:blipFill>
        <p:spPr>
          <a:xfrm>
            <a:off x="10843497" y="21648"/>
            <a:ext cx="1348503" cy="1177781"/>
          </a:xfrm>
          <a:prstGeom prst="rect">
            <a:avLst/>
          </a:prstGeom>
        </p:spPr>
      </p:pic>
      <p:sp>
        <p:nvSpPr>
          <p:cNvPr id="21" name="TextBox 20">
            <a:extLst>
              <a:ext uri="{FF2B5EF4-FFF2-40B4-BE49-F238E27FC236}">
                <a16:creationId xmlns:a16="http://schemas.microsoft.com/office/drawing/2014/main" id="{33DAA4CC-E7AA-4118-AEE8-8025A24B4FCB}"/>
              </a:ext>
            </a:extLst>
          </p:cNvPr>
          <p:cNvSpPr txBox="1"/>
          <p:nvPr/>
        </p:nvSpPr>
        <p:spPr>
          <a:xfrm>
            <a:off x="540322" y="6337756"/>
            <a:ext cx="3519054" cy="430887"/>
          </a:xfrm>
          <a:prstGeom prst="rect">
            <a:avLst/>
          </a:prstGeom>
          <a:noFill/>
        </p:spPr>
        <p:txBody>
          <a:bodyPr wrap="square">
            <a:spAutoFit/>
          </a:bodyPr>
          <a:lstStyle/>
          <a:p>
            <a:r>
              <a:rPr lang="en-US" altLang="en-US" sz="1100" dirty="0"/>
              <a:t>Courtesy: (1) http://www.cs.cmu.edu/~awm/tutorials</a:t>
            </a:r>
          </a:p>
          <a:p>
            <a:r>
              <a:rPr lang="en-US" altLang="en-US" sz="1100" dirty="0"/>
              <a:t>                   (2) Copyright © 2001, 2003, Andrew W. Moore</a:t>
            </a:r>
            <a:endParaRPr lang="en-IN" dirty="0"/>
          </a:p>
        </p:txBody>
      </p:sp>
    </p:spTree>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Footer Placeholder 3">
            <a:extLst>
              <a:ext uri="{FF2B5EF4-FFF2-40B4-BE49-F238E27FC236}">
                <a16:creationId xmlns:a16="http://schemas.microsoft.com/office/drawing/2014/main" id="{63D3856D-CAFF-4D5F-AFDC-6D7043E50A77}"/>
              </a:ext>
            </a:extLst>
          </p:cNvPr>
          <p:cNvSpPr>
            <a:spLocks noGrp="1"/>
          </p:cNvSpPr>
          <p:nvPr>
            <p:ph type="ftr"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a:spcBef>
                <a:spcPct val="0"/>
              </a:spcBef>
              <a:buClrTx/>
            </a:pPr>
            <a:r>
              <a:rPr lang="en-US" altLang="en-US" sz="1200">
                <a:solidFill>
                  <a:schemeClr val="bg2"/>
                </a:solidFill>
              </a:rPr>
              <a:t>Copyright © 2001, 2003, Andrew W. Moore</a:t>
            </a:r>
          </a:p>
        </p:txBody>
      </p:sp>
      <p:sp>
        <p:nvSpPr>
          <p:cNvPr id="26627" name="Rectangle 2">
            <a:extLst>
              <a:ext uri="{FF2B5EF4-FFF2-40B4-BE49-F238E27FC236}">
                <a16:creationId xmlns:a16="http://schemas.microsoft.com/office/drawing/2014/main" id="{4873DCF3-A72C-4F8D-BA7B-88C5ABD723BF}"/>
              </a:ext>
            </a:extLst>
          </p:cNvPr>
          <p:cNvSpPr>
            <a:spLocks noGrp="1" noChangeArrowheads="1"/>
          </p:cNvSpPr>
          <p:nvPr>
            <p:ph type="title"/>
          </p:nvPr>
        </p:nvSpPr>
        <p:spPr/>
        <p:txBody>
          <a:bodyPr/>
          <a:lstStyle/>
          <a:p>
            <a:pPr eaLnBrk="1" hangingPunct="1"/>
            <a:r>
              <a:rPr lang="en-US" altLang="en-US" sz="4000"/>
              <a:t>Learning via Quadratic Programming</a:t>
            </a:r>
          </a:p>
        </p:txBody>
      </p:sp>
      <p:sp>
        <p:nvSpPr>
          <p:cNvPr id="26628" name="Rectangle 3">
            <a:extLst>
              <a:ext uri="{FF2B5EF4-FFF2-40B4-BE49-F238E27FC236}">
                <a16:creationId xmlns:a16="http://schemas.microsoft.com/office/drawing/2014/main" id="{475DED2A-ECD7-45C6-8080-FD3AD28FF6F9}"/>
              </a:ext>
            </a:extLst>
          </p:cNvPr>
          <p:cNvSpPr>
            <a:spLocks noGrp="1" noChangeArrowheads="1"/>
          </p:cNvSpPr>
          <p:nvPr>
            <p:ph type="body" idx="1"/>
          </p:nvPr>
        </p:nvSpPr>
        <p:spPr>
          <a:xfrm>
            <a:off x="1743363" y="2572328"/>
            <a:ext cx="8574088" cy="1985963"/>
          </a:xfrm>
        </p:spPr>
        <p:txBody>
          <a:bodyPr/>
          <a:lstStyle/>
          <a:p>
            <a:pPr eaLnBrk="1" hangingPunct="1"/>
            <a:r>
              <a:rPr lang="en-US" altLang="en-US" dirty="0"/>
              <a:t>QP is a well-studied class of optimization algorithms to maximize a quadratic function of some real-valued variables subject to linear constraints.</a:t>
            </a:r>
          </a:p>
        </p:txBody>
      </p:sp>
      <p:pic>
        <p:nvPicPr>
          <p:cNvPr id="5" name="Picture 4">
            <a:extLst>
              <a:ext uri="{FF2B5EF4-FFF2-40B4-BE49-F238E27FC236}">
                <a16:creationId xmlns:a16="http://schemas.microsoft.com/office/drawing/2014/main" id="{E6BA8C6F-900C-4312-9F07-986DE00DAEED}"/>
              </a:ext>
            </a:extLst>
          </p:cNvPr>
          <p:cNvPicPr>
            <a:picLocks noChangeAspect="1"/>
          </p:cNvPicPr>
          <p:nvPr/>
        </p:nvPicPr>
        <p:blipFill>
          <a:blip r:embed="rId2"/>
          <a:stretch>
            <a:fillRect/>
          </a:stretch>
        </p:blipFill>
        <p:spPr>
          <a:xfrm>
            <a:off x="10843497" y="21648"/>
            <a:ext cx="1348503" cy="1177781"/>
          </a:xfrm>
          <a:prstGeom prst="rect">
            <a:avLst/>
          </a:prstGeom>
        </p:spPr>
      </p:pic>
      <p:sp>
        <p:nvSpPr>
          <p:cNvPr id="6" name="TextBox 5">
            <a:extLst>
              <a:ext uri="{FF2B5EF4-FFF2-40B4-BE49-F238E27FC236}">
                <a16:creationId xmlns:a16="http://schemas.microsoft.com/office/drawing/2014/main" id="{AECCA673-AFC3-4684-AC73-30EDA630A628}"/>
              </a:ext>
            </a:extLst>
          </p:cNvPr>
          <p:cNvSpPr txBox="1"/>
          <p:nvPr/>
        </p:nvSpPr>
        <p:spPr>
          <a:xfrm>
            <a:off x="540322" y="6337756"/>
            <a:ext cx="3519054" cy="430887"/>
          </a:xfrm>
          <a:prstGeom prst="rect">
            <a:avLst/>
          </a:prstGeom>
          <a:noFill/>
        </p:spPr>
        <p:txBody>
          <a:bodyPr wrap="square">
            <a:spAutoFit/>
          </a:bodyPr>
          <a:lstStyle/>
          <a:p>
            <a:r>
              <a:rPr lang="en-US" altLang="en-US" sz="1100" dirty="0"/>
              <a:t>Courtesy: (1) http://www.cs.cmu.edu/~awm/tutorials</a:t>
            </a:r>
          </a:p>
          <a:p>
            <a:r>
              <a:rPr lang="en-US" altLang="en-US" sz="1100" dirty="0"/>
              <a:t>                   (2) Copyright © 2001, 2003, Andrew W. Moore</a:t>
            </a:r>
            <a:endParaRPr lang="en-IN" dirty="0"/>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Rectangle 2">
            <a:extLst>
              <a:ext uri="{FF2B5EF4-FFF2-40B4-BE49-F238E27FC236}">
                <a16:creationId xmlns:a16="http://schemas.microsoft.com/office/drawing/2014/main" id="{872699B7-96CB-4F09-8186-18FC3558254D}"/>
              </a:ext>
            </a:extLst>
          </p:cNvPr>
          <p:cNvSpPr>
            <a:spLocks noGrp="1" noChangeArrowheads="1"/>
          </p:cNvSpPr>
          <p:nvPr>
            <p:ph type="title"/>
          </p:nvPr>
        </p:nvSpPr>
        <p:spPr>
          <a:xfrm>
            <a:off x="761135" y="144184"/>
            <a:ext cx="6347691" cy="444501"/>
          </a:xfrm>
        </p:spPr>
        <p:txBody>
          <a:bodyPr>
            <a:normAutofit fontScale="90000"/>
          </a:bodyPr>
          <a:lstStyle/>
          <a:p>
            <a:pPr eaLnBrk="1" hangingPunct="1"/>
            <a:r>
              <a:rPr lang="en-US" altLang="en-US" sz="4000" dirty="0"/>
              <a:t>Quadratic Programming</a:t>
            </a:r>
          </a:p>
        </p:txBody>
      </p:sp>
      <p:graphicFrame>
        <p:nvGraphicFramePr>
          <p:cNvPr id="27652" name="Object 4">
            <a:extLst>
              <a:ext uri="{FF2B5EF4-FFF2-40B4-BE49-F238E27FC236}">
                <a16:creationId xmlns:a16="http://schemas.microsoft.com/office/drawing/2014/main" id="{024B35F6-7058-4866-9947-5687BA957705}"/>
              </a:ext>
            </a:extLst>
          </p:cNvPr>
          <p:cNvGraphicFramePr>
            <a:graphicFrameLocks noChangeAspect="1"/>
          </p:cNvGraphicFramePr>
          <p:nvPr/>
        </p:nvGraphicFramePr>
        <p:xfrm>
          <a:off x="2627314" y="549275"/>
          <a:ext cx="3641725" cy="946150"/>
        </p:xfrm>
        <a:graphic>
          <a:graphicData uri="http://schemas.openxmlformats.org/presentationml/2006/ole">
            <mc:AlternateContent xmlns:mc="http://schemas.openxmlformats.org/markup-compatibility/2006">
              <mc:Choice xmlns:v="urn:schemas-microsoft-com:vml" Requires="v">
                <p:oleObj name="Equation" r:id="rId2" imgW="1612900" imgH="419100" progId="Equation.3">
                  <p:embed/>
                </p:oleObj>
              </mc:Choice>
              <mc:Fallback>
                <p:oleObj name="Equation" r:id="rId2" imgW="1612900" imgH="419100" progId="Equation.3">
                  <p:embed/>
                  <p:pic>
                    <p:nvPicPr>
                      <p:cNvPr id="27652" name="Object 4">
                        <a:extLst>
                          <a:ext uri="{FF2B5EF4-FFF2-40B4-BE49-F238E27FC236}">
                            <a16:creationId xmlns:a16="http://schemas.microsoft.com/office/drawing/2014/main" id="{024B35F6-7058-4866-9947-5687BA9577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7314" y="549275"/>
                        <a:ext cx="3641725" cy="9461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7653" name="Text Box 5">
            <a:extLst>
              <a:ext uri="{FF2B5EF4-FFF2-40B4-BE49-F238E27FC236}">
                <a16:creationId xmlns:a16="http://schemas.microsoft.com/office/drawing/2014/main" id="{9118D3EF-4E09-4FDC-916F-4FC88B8D9B7F}"/>
              </a:ext>
            </a:extLst>
          </p:cNvPr>
          <p:cNvSpPr txBox="1">
            <a:spLocks noChangeArrowheads="1"/>
          </p:cNvSpPr>
          <p:nvPr/>
        </p:nvSpPr>
        <p:spPr bwMode="auto">
          <a:xfrm>
            <a:off x="1839913" y="857251"/>
            <a:ext cx="773112"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algn="ctr" eaLnBrk="1" hangingPunct="1"/>
            <a:r>
              <a:rPr lang="en-US" altLang="en-US"/>
              <a:t>Find</a:t>
            </a:r>
          </a:p>
        </p:txBody>
      </p:sp>
      <p:graphicFrame>
        <p:nvGraphicFramePr>
          <p:cNvPr id="27654" name="Object 7">
            <a:extLst>
              <a:ext uri="{FF2B5EF4-FFF2-40B4-BE49-F238E27FC236}">
                <a16:creationId xmlns:a16="http://schemas.microsoft.com/office/drawing/2014/main" id="{33F8C2F5-8889-4F4D-B65F-E6F30853F5C3}"/>
              </a:ext>
            </a:extLst>
          </p:cNvPr>
          <p:cNvGraphicFramePr>
            <a:graphicFrameLocks noChangeAspect="1"/>
          </p:cNvGraphicFramePr>
          <p:nvPr/>
        </p:nvGraphicFramePr>
        <p:xfrm>
          <a:off x="3663951" y="1965326"/>
          <a:ext cx="4048125" cy="2068513"/>
        </p:xfrm>
        <a:graphic>
          <a:graphicData uri="http://schemas.openxmlformats.org/presentationml/2006/ole">
            <mc:AlternateContent xmlns:mc="http://schemas.openxmlformats.org/markup-compatibility/2006">
              <mc:Choice xmlns:v="urn:schemas-microsoft-com:vml" Requires="v">
                <p:oleObj name="Equation" r:id="rId4" imgW="1790700" imgH="914400" progId="Equation.3">
                  <p:embed/>
                </p:oleObj>
              </mc:Choice>
              <mc:Fallback>
                <p:oleObj name="Equation" r:id="rId4" imgW="1790700" imgH="914400" progId="Equation.3">
                  <p:embed/>
                  <p:pic>
                    <p:nvPicPr>
                      <p:cNvPr id="27654" name="Object 7">
                        <a:extLst>
                          <a:ext uri="{FF2B5EF4-FFF2-40B4-BE49-F238E27FC236}">
                            <a16:creationId xmlns:a16="http://schemas.microsoft.com/office/drawing/2014/main" id="{33F8C2F5-8889-4F4D-B65F-E6F30853F5C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63951" y="1965326"/>
                        <a:ext cx="4048125" cy="20685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7655" name="Object 8">
            <a:extLst>
              <a:ext uri="{FF2B5EF4-FFF2-40B4-BE49-F238E27FC236}">
                <a16:creationId xmlns:a16="http://schemas.microsoft.com/office/drawing/2014/main" id="{10DB0520-BCD4-41EE-A971-3D0F6AFB6FA4}"/>
              </a:ext>
            </a:extLst>
          </p:cNvPr>
          <p:cNvGraphicFramePr>
            <a:graphicFrameLocks noChangeAspect="1"/>
          </p:cNvGraphicFramePr>
          <p:nvPr/>
        </p:nvGraphicFramePr>
        <p:xfrm>
          <a:off x="3336926" y="4240213"/>
          <a:ext cx="5654675" cy="2068512"/>
        </p:xfrm>
        <a:graphic>
          <a:graphicData uri="http://schemas.openxmlformats.org/presentationml/2006/ole">
            <mc:AlternateContent xmlns:mc="http://schemas.openxmlformats.org/markup-compatibility/2006">
              <mc:Choice xmlns:v="urn:schemas-microsoft-com:vml" Requires="v">
                <p:oleObj name="Equation" r:id="rId6" imgW="2501900" imgH="914400" progId="Equation.3">
                  <p:embed/>
                </p:oleObj>
              </mc:Choice>
              <mc:Fallback>
                <p:oleObj name="Equation" r:id="rId6" imgW="2501900" imgH="914400" progId="Equation.3">
                  <p:embed/>
                  <p:pic>
                    <p:nvPicPr>
                      <p:cNvPr id="27655" name="Object 8">
                        <a:extLst>
                          <a:ext uri="{FF2B5EF4-FFF2-40B4-BE49-F238E27FC236}">
                            <a16:creationId xmlns:a16="http://schemas.microsoft.com/office/drawing/2014/main" id="{10DB0520-BCD4-41EE-A971-3D0F6AFB6FA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36926" y="4240213"/>
                        <a:ext cx="5654675" cy="20685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7656" name="Text Box 10">
            <a:extLst>
              <a:ext uri="{FF2B5EF4-FFF2-40B4-BE49-F238E27FC236}">
                <a16:creationId xmlns:a16="http://schemas.microsoft.com/office/drawing/2014/main" id="{19DE55A3-A375-4F41-84D3-67F323441048}"/>
              </a:ext>
            </a:extLst>
          </p:cNvPr>
          <p:cNvSpPr txBox="1">
            <a:spLocks noChangeArrowheads="1"/>
          </p:cNvSpPr>
          <p:nvPr/>
        </p:nvSpPr>
        <p:spPr bwMode="auto">
          <a:xfrm>
            <a:off x="1689100" y="4030664"/>
            <a:ext cx="1957388"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r>
              <a:rPr lang="en-US" altLang="en-US"/>
              <a:t>And subject to</a:t>
            </a:r>
          </a:p>
        </p:txBody>
      </p:sp>
      <p:sp>
        <p:nvSpPr>
          <p:cNvPr id="27657" name="AutoShape 11">
            <a:extLst>
              <a:ext uri="{FF2B5EF4-FFF2-40B4-BE49-F238E27FC236}">
                <a16:creationId xmlns:a16="http://schemas.microsoft.com/office/drawing/2014/main" id="{7670B0E8-47E6-474E-B3DB-23B6E1930901}"/>
              </a:ext>
            </a:extLst>
          </p:cNvPr>
          <p:cNvSpPr>
            <a:spLocks/>
          </p:cNvSpPr>
          <p:nvPr/>
        </p:nvSpPr>
        <p:spPr bwMode="auto">
          <a:xfrm flipH="1">
            <a:off x="7807326" y="2745998"/>
            <a:ext cx="315913" cy="465892"/>
          </a:xfrm>
          <a:prstGeom prst="leftBrace">
            <a:avLst>
              <a:gd name="adj1" fmla="val 46943"/>
              <a:gd name="adj2" fmla="val 50000"/>
            </a:avLst>
          </a:prstGeom>
          <a:noFill/>
          <a:ln w="28575">
            <a:solidFill>
              <a:schemeClr val="hlink"/>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27658" name="Text Box 12">
            <a:extLst>
              <a:ext uri="{FF2B5EF4-FFF2-40B4-BE49-F238E27FC236}">
                <a16:creationId xmlns:a16="http://schemas.microsoft.com/office/drawing/2014/main" id="{DFE152D9-E79D-4162-B1D1-025183346BB8}"/>
              </a:ext>
            </a:extLst>
          </p:cNvPr>
          <p:cNvSpPr txBox="1">
            <a:spLocks noChangeArrowheads="1"/>
          </p:cNvSpPr>
          <p:nvPr/>
        </p:nvSpPr>
        <p:spPr bwMode="auto">
          <a:xfrm>
            <a:off x="8299451" y="2555876"/>
            <a:ext cx="2227263" cy="1006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r>
              <a:rPr lang="en-US" altLang="en-US" i="1">
                <a:solidFill>
                  <a:schemeClr val="hlink"/>
                </a:solidFill>
              </a:rPr>
              <a:t>n</a:t>
            </a:r>
            <a:r>
              <a:rPr lang="en-US" altLang="en-US">
                <a:solidFill>
                  <a:schemeClr val="hlink"/>
                </a:solidFill>
              </a:rPr>
              <a:t> additional linear </a:t>
            </a:r>
            <a:r>
              <a:rPr lang="en-US" altLang="en-US" u="sng">
                <a:solidFill>
                  <a:schemeClr val="hlink"/>
                </a:solidFill>
              </a:rPr>
              <a:t>in</a:t>
            </a:r>
            <a:r>
              <a:rPr lang="en-US" altLang="en-US">
                <a:solidFill>
                  <a:schemeClr val="hlink"/>
                </a:solidFill>
              </a:rPr>
              <a:t>equality constraints</a:t>
            </a:r>
          </a:p>
        </p:txBody>
      </p:sp>
      <p:sp>
        <p:nvSpPr>
          <p:cNvPr id="27659" name="AutoShape 13">
            <a:extLst>
              <a:ext uri="{FF2B5EF4-FFF2-40B4-BE49-F238E27FC236}">
                <a16:creationId xmlns:a16="http://schemas.microsoft.com/office/drawing/2014/main" id="{A777DEB1-1F80-47CE-9D93-DC45EA7FB2CB}"/>
              </a:ext>
            </a:extLst>
          </p:cNvPr>
          <p:cNvSpPr>
            <a:spLocks/>
          </p:cNvSpPr>
          <p:nvPr/>
        </p:nvSpPr>
        <p:spPr bwMode="auto">
          <a:xfrm flipH="1">
            <a:off x="8897938" y="5031998"/>
            <a:ext cx="315912" cy="465892"/>
          </a:xfrm>
          <a:prstGeom prst="leftBrace">
            <a:avLst>
              <a:gd name="adj1" fmla="val 46943"/>
              <a:gd name="adj2" fmla="val 50000"/>
            </a:avLst>
          </a:prstGeom>
          <a:noFill/>
          <a:ln w="28575">
            <a:solidFill>
              <a:schemeClr val="folHlink"/>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27660" name="Text Box 14">
            <a:extLst>
              <a:ext uri="{FF2B5EF4-FFF2-40B4-BE49-F238E27FC236}">
                <a16:creationId xmlns:a16="http://schemas.microsoft.com/office/drawing/2014/main" id="{F247B253-C5AE-4044-A2CE-11118500B797}"/>
              </a:ext>
            </a:extLst>
          </p:cNvPr>
          <p:cNvSpPr txBox="1">
            <a:spLocks noChangeArrowheads="1"/>
          </p:cNvSpPr>
          <p:nvPr/>
        </p:nvSpPr>
        <p:spPr bwMode="auto">
          <a:xfrm rot="5400000">
            <a:off x="8741570" y="4672807"/>
            <a:ext cx="2227262" cy="1006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r>
              <a:rPr lang="en-US" altLang="en-US" i="1">
                <a:solidFill>
                  <a:schemeClr val="folHlink"/>
                </a:solidFill>
              </a:rPr>
              <a:t>e</a:t>
            </a:r>
            <a:r>
              <a:rPr lang="en-US" altLang="en-US">
                <a:solidFill>
                  <a:schemeClr val="folHlink"/>
                </a:solidFill>
              </a:rPr>
              <a:t> additional linear </a:t>
            </a:r>
            <a:r>
              <a:rPr lang="en-US" altLang="en-US" u="sng">
                <a:solidFill>
                  <a:schemeClr val="folHlink"/>
                </a:solidFill>
              </a:rPr>
              <a:t>e</a:t>
            </a:r>
            <a:r>
              <a:rPr lang="en-US" altLang="en-US">
                <a:solidFill>
                  <a:schemeClr val="folHlink"/>
                </a:solidFill>
              </a:rPr>
              <a:t>quality constraints</a:t>
            </a:r>
          </a:p>
        </p:txBody>
      </p:sp>
      <p:sp>
        <p:nvSpPr>
          <p:cNvPr id="27661" name="Text Box 17">
            <a:extLst>
              <a:ext uri="{FF2B5EF4-FFF2-40B4-BE49-F238E27FC236}">
                <a16:creationId xmlns:a16="http://schemas.microsoft.com/office/drawing/2014/main" id="{CFD58595-BDCE-499E-8700-D2204D2F5814}"/>
              </a:ext>
            </a:extLst>
          </p:cNvPr>
          <p:cNvSpPr txBox="1">
            <a:spLocks noChangeArrowheads="1"/>
          </p:cNvSpPr>
          <p:nvPr/>
        </p:nvSpPr>
        <p:spPr bwMode="auto">
          <a:xfrm>
            <a:off x="7907339" y="765176"/>
            <a:ext cx="2600325"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r>
              <a:rPr lang="en-US" altLang="en-US">
                <a:solidFill>
                  <a:srgbClr val="990099"/>
                </a:solidFill>
              </a:rPr>
              <a:t>Quadratic criterion</a:t>
            </a:r>
          </a:p>
        </p:txBody>
      </p:sp>
      <p:sp>
        <p:nvSpPr>
          <p:cNvPr id="27662" name="Freeform 18">
            <a:extLst>
              <a:ext uri="{FF2B5EF4-FFF2-40B4-BE49-F238E27FC236}">
                <a16:creationId xmlns:a16="http://schemas.microsoft.com/office/drawing/2014/main" id="{BDA34E5B-1CF5-4D9C-90A5-474964D55B9A}"/>
              </a:ext>
            </a:extLst>
          </p:cNvPr>
          <p:cNvSpPr>
            <a:spLocks/>
          </p:cNvSpPr>
          <p:nvPr/>
        </p:nvSpPr>
        <p:spPr bwMode="auto">
          <a:xfrm>
            <a:off x="6357939" y="933450"/>
            <a:ext cx="1501775" cy="369332"/>
          </a:xfrm>
          <a:custGeom>
            <a:avLst/>
            <a:gdLst>
              <a:gd name="T0" fmla="*/ 1501775 w 1424"/>
              <a:gd name="T1" fmla="*/ 0 h 59"/>
              <a:gd name="T2" fmla="*/ 1078873 w 1424"/>
              <a:gd name="T3" fmla="*/ 126920 h 59"/>
              <a:gd name="T4" fmla="*/ 326931 w 1424"/>
              <a:gd name="T5" fmla="*/ 55078 h 59"/>
              <a:gd name="T6" fmla="*/ 39021 w 1424"/>
              <a:gd name="T7" fmla="*/ 74236 h 59"/>
              <a:gd name="T8" fmla="*/ 0 w 1424"/>
              <a:gd name="T9" fmla="*/ 90999 h 5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24" h="59">
                <a:moveTo>
                  <a:pt x="1424" y="0"/>
                </a:moveTo>
                <a:cubicBezTo>
                  <a:pt x="1291" y="35"/>
                  <a:pt x="1161" y="47"/>
                  <a:pt x="1023" y="53"/>
                </a:cubicBezTo>
                <a:cubicBezTo>
                  <a:pt x="779" y="50"/>
                  <a:pt x="548" y="59"/>
                  <a:pt x="310" y="23"/>
                </a:cubicBezTo>
                <a:cubicBezTo>
                  <a:pt x="219" y="26"/>
                  <a:pt x="128" y="27"/>
                  <a:pt x="37" y="31"/>
                </a:cubicBezTo>
                <a:cubicBezTo>
                  <a:pt x="24" y="32"/>
                  <a:pt x="0" y="38"/>
                  <a:pt x="0" y="38"/>
                </a:cubicBezTo>
              </a:path>
            </a:pathLst>
          </a:custGeom>
          <a:noFill/>
          <a:ln w="28575" cap="flat" cmpd="sng">
            <a:solidFill>
              <a:srgbClr val="990099"/>
            </a:solidFill>
            <a:prstDash val="solid"/>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IN"/>
          </a:p>
        </p:txBody>
      </p:sp>
      <p:sp>
        <p:nvSpPr>
          <p:cNvPr id="27663" name="Text Box 19">
            <a:extLst>
              <a:ext uri="{FF2B5EF4-FFF2-40B4-BE49-F238E27FC236}">
                <a16:creationId xmlns:a16="http://schemas.microsoft.com/office/drawing/2014/main" id="{6C1CABD7-5A8C-400C-9FBE-9AF707A4CCC3}"/>
              </a:ext>
            </a:extLst>
          </p:cNvPr>
          <p:cNvSpPr txBox="1">
            <a:spLocks noChangeArrowheads="1"/>
          </p:cNvSpPr>
          <p:nvPr/>
        </p:nvSpPr>
        <p:spPr bwMode="auto">
          <a:xfrm>
            <a:off x="1752600" y="2057401"/>
            <a:ext cx="167640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r>
              <a:rPr lang="en-US" altLang="en-US"/>
              <a:t>Subject to</a:t>
            </a:r>
          </a:p>
        </p:txBody>
      </p:sp>
      <p:pic>
        <p:nvPicPr>
          <p:cNvPr id="16" name="Picture 15">
            <a:extLst>
              <a:ext uri="{FF2B5EF4-FFF2-40B4-BE49-F238E27FC236}">
                <a16:creationId xmlns:a16="http://schemas.microsoft.com/office/drawing/2014/main" id="{F814B94F-B40D-4465-93A5-162E7B0CAC8E}"/>
              </a:ext>
            </a:extLst>
          </p:cNvPr>
          <p:cNvPicPr>
            <a:picLocks noChangeAspect="1"/>
          </p:cNvPicPr>
          <p:nvPr/>
        </p:nvPicPr>
        <p:blipFill>
          <a:blip r:embed="rId8"/>
          <a:stretch>
            <a:fillRect/>
          </a:stretch>
        </p:blipFill>
        <p:spPr>
          <a:xfrm>
            <a:off x="10843497" y="21648"/>
            <a:ext cx="1348503" cy="1177781"/>
          </a:xfrm>
          <a:prstGeom prst="rect">
            <a:avLst/>
          </a:prstGeom>
        </p:spPr>
      </p:pic>
      <p:sp>
        <p:nvSpPr>
          <p:cNvPr id="17" name="TextBox 16">
            <a:extLst>
              <a:ext uri="{FF2B5EF4-FFF2-40B4-BE49-F238E27FC236}">
                <a16:creationId xmlns:a16="http://schemas.microsoft.com/office/drawing/2014/main" id="{CCC5BCC0-8489-4BB2-B80A-535E5C0725F6}"/>
              </a:ext>
            </a:extLst>
          </p:cNvPr>
          <p:cNvSpPr txBox="1"/>
          <p:nvPr/>
        </p:nvSpPr>
        <p:spPr>
          <a:xfrm>
            <a:off x="540322" y="6337756"/>
            <a:ext cx="3519054" cy="430887"/>
          </a:xfrm>
          <a:prstGeom prst="rect">
            <a:avLst/>
          </a:prstGeom>
          <a:noFill/>
        </p:spPr>
        <p:txBody>
          <a:bodyPr wrap="square">
            <a:spAutoFit/>
          </a:bodyPr>
          <a:lstStyle/>
          <a:p>
            <a:r>
              <a:rPr lang="en-US" altLang="en-US" sz="1100" dirty="0"/>
              <a:t>Courtesy: (1) http://www.cs.cmu.edu/~awm/tutorials</a:t>
            </a:r>
          </a:p>
          <a:p>
            <a:r>
              <a:rPr lang="en-US" altLang="en-US" sz="1100" dirty="0"/>
              <a:t>                   (2) Copyright © 2001, 2003, Andrew W. Moore</a:t>
            </a:r>
            <a:endParaRPr lang="en-IN" dirty="0"/>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5" name="Rectangle 2">
            <a:extLst>
              <a:ext uri="{FF2B5EF4-FFF2-40B4-BE49-F238E27FC236}">
                <a16:creationId xmlns:a16="http://schemas.microsoft.com/office/drawing/2014/main" id="{CC6338CE-8EA0-49FB-9D23-2037D210CFBD}"/>
              </a:ext>
            </a:extLst>
          </p:cNvPr>
          <p:cNvSpPr>
            <a:spLocks noGrp="1" noChangeArrowheads="1"/>
          </p:cNvSpPr>
          <p:nvPr>
            <p:ph type="title"/>
          </p:nvPr>
        </p:nvSpPr>
        <p:spPr>
          <a:xfrm>
            <a:off x="327897" y="-34134"/>
            <a:ext cx="10515600" cy="854907"/>
          </a:xfrm>
        </p:spPr>
        <p:txBody>
          <a:bodyPr/>
          <a:lstStyle/>
          <a:p>
            <a:pPr eaLnBrk="1" hangingPunct="1"/>
            <a:r>
              <a:rPr lang="en-US" altLang="en-US" sz="4000" dirty="0"/>
              <a:t>Quadratic Programming</a:t>
            </a:r>
          </a:p>
        </p:txBody>
      </p:sp>
      <p:graphicFrame>
        <p:nvGraphicFramePr>
          <p:cNvPr id="28676" name="Object 3">
            <a:extLst>
              <a:ext uri="{FF2B5EF4-FFF2-40B4-BE49-F238E27FC236}">
                <a16:creationId xmlns:a16="http://schemas.microsoft.com/office/drawing/2014/main" id="{B427C896-E304-4177-8F78-58D6EEA7A81C}"/>
              </a:ext>
            </a:extLst>
          </p:cNvPr>
          <p:cNvGraphicFramePr>
            <a:graphicFrameLocks noChangeAspect="1"/>
          </p:cNvGraphicFramePr>
          <p:nvPr/>
        </p:nvGraphicFramePr>
        <p:xfrm>
          <a:off x="2627314" y="549275"/>
          <a:ext cx="3641725" cy="946150"/>
        </p:xfrm>
        <a:graphic>
          <a:graphicData uri="http://schemas.openxmlformats.org/presentationml/2006/ole">
            <mc:AlternateContent xmlns:mc="http://schemas.openxmlformats.org/markup-compatibility/2006">
              <mc:Choice xmlns:v="urn:schemas-microsoft-com:vml" Requires="v">
                <p:oleObj name="Equation" r:id="rId2" imgW="1612900" imgH="419100" progId="Equation.3">
                  <p:embed/>
                </p:oleObj>
              </mc:Choice>
              <mc:Fallback>
                <p:oleObj name="Equation" r:id="rId2" imgW="1612900" imgH="419100" progId="Equation.3">
                  <p:embed/>
                  <p:pic>
                    <p:nvPicPr>
                      <p:cNvPr id="28676" name="Object 3">
                        <a:extLst>
                          <a:ext uri="{FF2B5EF4-FFF2-40B4-BE49-F238E27FC236}">
                            <a16:creationId xmlns:a16="http://schemas.microsoft.com/office/drawing/2014/main" id="{B427C896-E304-4177-8F78-58D6EEA7A8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7314" y="549275"/>
                        <a:ext cx="3641725" cy="9461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8677" name="Text Box 4">
            <a:extLst>
              <a:ext uri="{FF2B5EF4-FFF2-40B4-BE49-F238E27FC236}">
                <a16:creationId xmlns:a16="http://schemas.microsoft.com/office/drawing/2014/main" id="{3AFB2CB2-CEA9-42C7-A495-843341FB8AFC}"/>
              </a:ext>
            </a:extLst>
          </p:cNvPr>
          <p:cNvSpPr txBox="1">
            <a:spLocks noChangeArrowheads="1"/>
          </p:cNvSpPr>
          <p:nvPr/>
        </p:nvSpPr>
        <p:spPr bwMode="auto">
          <a:xfrm>
            <a:off x="1839913" y="857251"/>
            <a:ext cx="773112"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algn="ctr" eaLnBrk="1" hangingPunct="1"/>
            <a:r>
              <a:rPr lang="en-US" altLang="en-US"/>
              <a:t>Find</a:t>
            </a:r>
          </a:p>
        </p:txBody>
      </p:sp>
      <p:sp>
        <p:nvSpPr>
          <p:cNvPr id="28678" name="Text Box 5">
            <a:extLst>
              <a:ext uri="{FF2B5EF4-FFF2-40B4-BE49-F238E27FC236}">
                <a16:creationId xmlns:a16="http://schemas.microsoft.com/office/drawing/2014/main" id="{7F4DB751-2C6D-45E2-A864-A9D2F61264B4}"/>
              </a:ext>
            </a:extLst>
          </p:cNvPr>
          <p:cNvSpPr txBox="1">
            <a:spLocks noChangeArrowheads="1"/>
          </p:cNvSpPr>
          <p:nvPr/>
        </p:nvSpPr>
        <p:spPr bwMode="auto">
          <a:xfrm>
            <a:off x="1752600" y="2057401"/>
            <a:ext cx="167640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r>
              <a:rPr lang="en-US" altLang="en-US"/>
              <a:t>Subject to</a:t>
            </a:r>
          </a:p>
        </p:txBody>
      </p:sp>
      <p:graphicFrame>
        <p:nvGraphicFramePr>
          <p:cNvPr id="28679" name="Object 6">
            <a:extLst>
              <a:ext uri="{FF2B5EF4-FFF2-40B4-BE49-F238E27FC236}">
                <a16:creationId xmlns:a16="http://schemas.microsoft.com/office/drawing/2014/main" id="{BFDB5BEB-89C2-4F90-B4AA-E3A8C550C9E0}"/>
              </a:ext>
            </a:extLst>
          </p:cNvPr>
          <p:cNvGraphicFramePr>
            <a:graphicFrameLocks noChangeAspect="1"/>
          </p:cNvGraphicFramePr>
          <p:nvPr/>
        </p:nvGraphicFramePr>
        <p:xfrm>
          <a:off x="3663951" y="1965326"/>
          <a:ext cx="4048125" cy="2068513"/>
        </p:xfrm>
        <a:graphic>
          <a:graphicData uri="http://schemas.openxmlformats.org/presentationml/2006/ole">
            <mc:AlternateContent xmlns:mc="http://schemas.openxmlformats.org/markup-compatibility/2006">
              <mc:Choice xmlns:v="urn:schemas-microsoft-com:vml" Requires="v">
                <p:oleObj name="Equation" r:id="rId4" imgW="1790700" imgH="914400" progId="Equation.3">
                  <p:embed/>
                </p:oleObj>
              </mc:Choice>
              <mc:Fallback>
                <p:oleObj name="Equation" r:id="rId4" imgW="1790700" imgH="914400" progId="Equation.3">
                  <p:embed/>
                  <p:pic>
                    <p:nvPicPr>
                      <p:cNvPr id="28679" name="Object 6">
                        <a:extLst>
                          <a:ext uri="{FF2B5EF4-FFF2-40B4-BE49-F238E27FC236}">
                            <a16:creationId xmlns:a16="http://schemas.microsoft.com/office/drawing/2014/main" id="{BFDB5BEB-89C2-4F90-B4AA-E3A8C550C9E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63951" y="1965326"/>
                        <a:ext cx="4048125" cy="20685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8680" name="Object 7">
            <a:extLst>
              <a:ext uri="{FF2B5EF4-FFF2-40B4-BE49-F238E27FC236}">
                <a16:creationId xmlns:a16="http://schemas.microsoft.com/office/drawing/2014/main" id="{A5192441-444E-42F0-8E15-45A3181D61B7}"/>
              </a:ext>
            </a:extLst>
          </p:cNvPr>
          <p:cNvGraphicFramePr>
            <a:graphicFrameLocks noChangeAspect="1"/>
          </p:cNvGraphicFramePr>
          <p:nvPr/>
        </p:nvGraphicFramePr>
        <p:xfrm>
          <a:off x="3336926" y="4240213"/>
          <a:ext cx="5654675" cy="2068512"/>
        </p:xfrm>
        <a:graphic>
          <a:graphicData uri="http://schemas.openxmlformats.org/presentationml/2006/ole">
            <mc:AlternateContent xmlns:mc="http://schemas.openxmlformats.org/markup-compatibility/2006">
              <mc:Choice xmlns:v="urn:schemas-microsoft-com:vml" Requires="v">
                <p:oleObj name="Equation" r:id="rId6" imgW="2501900" imgH="914400" progId="Equation.3">
                  <p:embed/>
                </p:oleObj>
              </mc:Choice>
              <mc:Fallback>
                <p:oleObj name="Equation" r:id="rId6" imgW="2501900" imgH="914400" progId="Equation.3">
                  <p:embed/>
                  <p:pic>
                    <p:nvPicPr>
                      <p:cNvPr id="28680" name="Object 7">
                        <a:extLst>
                          <a:ext uri="{FF2B5EF4-FFF2-40B4-BE49-F238E27FC236}">
                            <a16:creationId xmlns:a16="http://schemas.microsoft.com/office/drawing/2014/main" id="{A5192441-444E-42F0-8E15-45A3181D61B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36926" y="4240213"/>
                        <a:ext cx="5654675" cy="20685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8681" name="Text Box 8">
            <a:extLst>
              <a:ext uri="{FF2B5EF4-FFF2-40B4-BE49-F238E27FC236}">
                <a16:creationId xmlns:a16="http://schemas.microsoft.com/office/drawing/2014/main" id="{C15DB4EB-5ED1-45C3-B561-37C84B120483}"/>
              </a:ext>
            </a:extLst>
          </p:cNvPr>
          <p:cNvSpPr txBox="1">
            <a:spLocks noChangeArrowheads="1"/>
          </p:cNvSpPr>
          <p:nvPr/>
        </p:nvSpPr>
        <p:spPr bwMode="auto">
          <a:xfrm>
            <a:off x="1689100" y="4030664"/>
            <a:ext cx="1957388"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r>
              <a:rPr lang="en-US" altLang="en-US"/>
              <a:t>And subject to</a:t>
            </a:r>
          </a:p>
        </p:txBody>
      </p:sp>
      <p:sp>
        <p:nvSpPr>
          <p:cNvPr id="28682" name="AutoShape 9">
            <a:extLst>
              <a:ext uri="{FF2B5EF4-FFF2-40B4-BE49-F238E27FC236}">
                <a16:creationId xmlns:a16="http://schemas.microsoft.com/office/drawing/2014/main" id="{863085AA-84A5-4965-AB39-11DF42481447}"/>
              </a:ext>
            </a:extLst>
          </p:cNvPr>
          <p:cNvSpPr>
            <a:spLocks/>
          </p:cNvSpPr>
          <p:nvPr/>
        </p:nvSpPr>
        <p:spPr bwMode="auto">
          <a:xfrm flipH="1">
            <a:off x="7807326" y="2745998"/>
            <a:ext cx="315913" cy="465892"/>
          </a:xfrm>
          <a:prstGeom prst="leftBrace">
            <a:avLst>
              <a:gd name="adj1" fmla="val 46943"/>
              <a:gd name="adj2" fmla="val 50000"/>
            </a:avLst>
          </a:prstGeom>
          <a:noFill/>
          <a:ln w="28575">
            <a:solidFill>
              <a:schemeClr val="hlink"/>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28683" name="Text Box 10">
            <a:extLst>
              <a:ext uri="{FF2B5EF4-FFF2-40B4-BE49-F238E27FC236}">
                <a16:creationId xmlns:a16="http://schemas.microsoft.com/office/drawing/2014/main" id="{BD30E94A-2F3F-43AE-B8CD-69EA5247AB82}"/>
              </a:ext>
            </a:extLst>
          </p:cNvPr>
          <p:cNvSpPr txBox="1">
            <a:spLocks noChangeArrowheads="1"/>
          </p:cNvSpPr>
          <p:nvPr/>
        </p:nvSpPr>
        <p:spPr bwMode="auto">
          <a:xfrm>
            <a:off x="8299451" y="2555876"/>
            <a:ext cx="2227263" cy="1006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r>
              <a:rPr lang="en-US" altLang="en-US" i="1">
                <a:solidFill>
                  <a:schemeClr val="hlink"/>
                </a:solidFill>
              </a:rPr>
              <a:t>n</a:t>
            </a:r>
            <a:r>
              <a:rPr lang="en-US" altLang="en-US">
                <a:solidFill>
                  <a:schemeClr val="hlink"/>
                </a:solidFill>
              </a:rPr>
              <a:t> additional linear </a:t>
            </a:r>
            <a:r>
              <a:rPr lang="en-US" altLang="en-US" u="sng">
                <a:solidFill>
                  <a:schemeClr val="hlink"/>
                </a:solidFill>
              </a:rPr>
              <a:t>in</a:t>
            </a:r>
            <a:r>
              <a:rPr lang="en-US" altLang="en-US">
                <a:solidFill>
                  <a:schemeClr val="hlink"/>
                </a:solidFill>
              </a:rPr>
              <a:t>equality constraints</a:t>
            </a:r>
          </a:p>
        </p:txBody>
      </p:sp>
      <p:sp>
        <p:nvSpPr>
          <p:cNvPr id="28684" name="AutoShape 11">
            <a:extLst>
              <a:ext uri="{FF2B5EF4-FFF2-40B4-BE49-F238E27FC236}">
                <a16:creationId xmlns:a16="http://schemas.microsoft.com/office/drawing/2014/main" id="{1BA9F38A-D6D0-4594-BE82-6B59EEBBCC3D}"/>
              </a:ext>
            </a:extLst>
          </p:cNvPr>
          <p:cNvSpPr>
            <a:spLocks/>
          </p:cNvSpPr>
          <p:nvPr/>
        </p:nvSpPr>
        <p:spPr bwMode="auto">
          <a:xfrm flipH="1">
            <a:off x="8897938" y="5031998"/>
            <a:ext cx="315912" cy="465892"/>
          </a:xfrm>
          <a:prstGeom prst="leftBrace">
            <a:avLst>
              <a:gd name="adj1" fmla="val 46943"/>
              <a:gd name="adj2" fmla="val 50000"/>
            </a:avLst>
          </a:prstGeom>
          <a:noFill/>
          <a:ln w="28575">
            <a:solidFill>
              <a:schemeClr val="folHlink"/>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28685" name="Text Box 12">
            <a:extLst>
              <a:ext uri="{FF2B5EF4-FFF2-40B4-BE49-F238E27FC236}">
                <a16:creationId xmlns:a16="http://schemas.microsoft.com/office/drawing/2014/main" id="{9D2AE1D5-51B1-4F85-A8AD-98601D0DD6C0}"/>
              </a:ext>
            </a:extLst>
          </p:cNvPr>
          <p:cNvSpPr txBox="1">
            <a:spLocks noChangeArrowheads="1"/>
          </p:cNvSpPr>
          <p:nvPr/>
        </p:nvSpPr>
        <p:spPr bwMode="auto">
          <a:xfrm rot="5400000">
            <a:off x="8741570" y="4672807"/>
            <a:ext cx="2227262" cy="1006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r>
              <a:rPr lang="en-US" altLang="en-US" i="1">
                <a:solidFill>
                  <a:schemeClr val="folHlink"/>
                </a:solidFill>
              </a:rPr>
              <a:t>e</a:t>
            </a:r>
            <a:r>
              <a:rPr lang="en-US" altLang="en-US">
                <a:solidFill>
                  <a:schemeClr val="folHlink"/>
                </a:solidFill>
              </a:rPr>
              <a:t> additional linear </a:t>
            </a:r>
            <a:r>
              <a:rPr lang="en-US" altLang="en-US" u="sng">
                <a:solidFill>
                  <a:schemeClr val="folHlink"/>
                </a:solidFill>
              </a:rPr>
              <a:t>e</a:t>
            </a:r>
            <a:r>
              <a:rPr lang="en-US" altLang="en-US">
                <a:solidFill>
                  <a:schemeClr val="folHlink"/>
                </a:solidFill>
              </a:rPr>
              <a:t>quality constraints</a:t>
            </a:r>
          </a:p>
        </p:txBody>
      </p:sp>
      <p:sp>
        <p:nvSpPr>
          <p:cNvPr id="28686" name="Text Box 15">
            <a:extLst>
              <a:ext uri="{FF2B5EF4-FFF2-40B4-BE49-F238E27FC236}">
                <a16:creationId xmlns:a16="http://schemas.microsoft.com/office/drawing/2014/main" id="{B8FC27C4-631B-49FB-ADDB-0787D0A7E0EE}"/>
              </a:ext>
            </a:extLst>
          </p:cNvPr>
          <p:cNvSpPr txBox="1">
            <a:spLocks noChangeArrowheads="1"/>
          </p:cNvSpPr>
          <p:nvPr/>
        </p:nvSpPr>
        <p:spPr bwMode="auto">
          <a:xfrm>
            <a:off x="7907339" y="765176"/>
            <a:ext cx="2600325"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r>
              <a:rPr lang="en-US" altLang="en-US">
                <a:solidFill>
                  <a:srgbClr val="990099"/>
                </a:solidFill>
              </a:rPr>
              <a:t>Quadratic criterion</a:t>
            </a:r>
          </a:p>
        </p:txBody>
      </p:sp>
      <p:sp>
        <p:nvSpPr>
          <p:cNvPr id="28687" name="Freeform 16">
            <a:extLst>
              <a:ext uri="{FF2B5EF4-FFF2-40B4-BE49-F238E27FC236}">
                <a16:creationId xmlns:a16="http://schemas.microsoft.com/office/drawing/2014/main" id="{15F93126-F6A9-4038-841B-35D69E9912DF}"/>
              </a:ext>
            </a:extLst>
          </p:cNvPr>
          <p:cNvSpPr>
            <a:spLocks/>
          </p:cNvSpPr>
          <p:nvPr/>
        </p:nvSpPr>
        <p:spPr bwMode="auto">
          <a:xfrm>
            <a:off x="6357939" y="933450"/>
            <a:ext cx="1501775" cy="369332"/>
          </a:xfrm>
          <a:custGeom>
            <a:avLst/>
            <a:gdLst>
              <a:gd name="T0" fmla="*/ 1501775 w 1424"/>
              <a:gd name="T1" fmla="*/ 0 h 59"/>
              <a:gd name="T2" fmla="*/ 1078873 w 1424"/>
              <a:gd name="T3" fmla="*/ 126920 h 59"/>
              <a:gd name="T4" fmla="*/ 326931 w 1424"/>
              <a:gd name="T5" fmla="*/ 55078 h 59"/>
              <a:gd name="T6" fmla="*/ 39021 w 1424"/>
              <a:gd name="T7" fmla="*/ 74236 h 59"/>
              <a:gd name="T8" fmla="*/ 0 w 1424"/>
              <a:gd name="T9" fmla="*/ 90999 h 5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24" h="59">
                <a:moveTo>
                  <a:pt x="1424" y="0"/>
                </a:moveTo>
                <a:cubicBezTo>
                  <a:pt x="1291" y="35"/>
                  <a:pt x="1161" y="47"/>
                  <a:pt x="1023" y="53"/>
                </a:cubicBezTo>
                <a:cubicBezTo>
                  <a:pt x="779" y="50"/>
                  <a:pt x="548" y="59"/>
                  <a:pt x="310" y="23"/>
                </a:cubicBezTo>
                <a:cubicBezTo>
                  <a:pt x="219" y="26"/>
                  <a:pt x="128" y="27"/>
                  <a:pt x="37" y="31"/>
                </a:cubicBezTo>
                <a:cubicBezTo>
                  <a:pt x="24" y="32"/>
                  <a:pt x="0" y="38"/>
                  <a:pt x="0" y="38"/>
                </a:cubicBezTo>
              </a:path>
            </a:pathLst>
          </a:custGeom>
          <a:noFill/>
          <a:ln w="28575" cap="flat" cmpd="sng">
            <a:solidFill>
              <a:srgbClr val="990099"/>
            </a:solidFill>
            <a:prstDash val="solid"/>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IN"/>
          </a:p>
        </p:txBody>
      </p:sp>
      <p:sp>
        <p:nvSpPr>
          <p:cNvPr id="28688" name="AutoShape 17">
            <a:extLst>
              <a:ext uri="{FF2B5EF4-FFF2-40B4-BE49-F238E27FC236}">
                <a16:creationId xmlns:a16="http://schemas.microsoft.com/office/drawing/2014/main" id="{94338D92-3162-442D-A81E-BBCF5F503340}"/>
              </a:ext>
            </a:extLst>
          </p:cNvPr>
          <p:cNvSpPr>
            <a:spLocks noChangeArrowheads="1"/>
          </p:cNvSpPr>
          <p:nvPr/>
        </p:nvSpPr>
        <p:spPr bwMode="auto">
          <a:xfrm rot="21021869">
            <a:off x="2282825" y="1240553"/>
            <a:ext cx="7505700" cy="5065871"/>
          </a:xfrm>
          <a:prstGeom prst="star32">
            <a:avLst>
              <a:gd name="adj" fmla="val 37500"/>
            </a:avLst>
          </a:prstGeom>
          <a:solidFill>
            <a:schemeClr val="accent2"/>
          </a:solidFill>
          <a:ln w="2857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marL="342900" indent="-342900">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algn="ctr" eaLnBrk="1" hangingPunct="1"/>
            <a:r>
              <a:rPr lang="en-US" altLang="en-US" dirty="0"/>
              <a:t>There exist algorithms for finding such constrained quadratic optima much more efficiently and reliably than gradient ascent.</a:t>
            </a:r>
          </a:p>
          <a:p>
            <a:pPr algn="ctr" eaLnBrk="1" hangingPunct="1"/>
            <a:r>
              <a:rPr lang="en-US" altLang="en-US" dirty="0"/>
              <a:t>(But they are very fiddly…you probably don’t want to write one yourself)</a:t>
            </a:r>
          </a:p>
        </p:txBody>
      </p:sp>
      <p:pic>
        <p:nvPicPr>
          <p:cNvPr id="17" name="Picture 16">
            <a:extLst>
              <a:ext uri="{FF2B5EF4-FFF2-40B4-BE49-F238E27FC236}">
                <a16:creationId xmlns:a16="http://schemas.microsoft.com/office/drawing/2014/main" id="{871C5A66-4B7D-4A00-97AA-DE280FAF80D3}"/>
              </a:ext>
            </a:extLst>
          </p:cNvPr>
          <p:cNvPicPr>
            <a:picLocks noChangeAspect="1"/>
          </p:cNvPicPr>
          <p:nvPr/>
        </p:nvPicPr>
        <p:blipFill>
          <a:blip r:embed="rId8"/>
          <a:stretch>
            <a:fillRect/>
          </a:stretch>
        </p:blipFill>
        <p:spPr>
          <a:xfrm>
            <a:off x="10843497" y="21648"/>
            <a:ext cx="1348503" cy="1177781"/>
          </a:xfrm>
          <a:prstGeom prst="rect">
            <a:avLst/>
          </a:prstGeom>
        </p:spPr>
      </p:pic>
      <p:sp>
        <p:nvSpPr>
          <p:cNvPr id="18" name="TextBox 17">
            <a:extLst>
              <a:ext uri="{FF2B5EF4-FFF2-40B4-BE49-F238E27FC236}">
                <a16:creationId xmlns:a16="http://schemas.microsoft.com/office/drawing/2014/main" id="{CACE56A7-95A8-4B32-B009-92EA312A4FCA}"/>
              </a:ext>
            </a:extLst>
          </p:cNvPr>
          <p:cNvSpPr txBox="1"/>
          <p:nvPr/>
        </p:nvSpPr>
        <p:spPr>
          <a:xfrm>
            <a:off x="540322" y="6337756"/>
            <a:ext cx="3519054" cy="430887"/>
          </a:xfrm>
          <a:prstGeom prst="rect">
            <a:avLst/>
          </a:prstGeom>
          <a:noFill/>
        </p:spPr>
        <p:txBody>
          <a:bodyPr wrap="square">
            <a:spAutoFit/>
          </a:bodyPr>
          <a:lstStyle/>
          <a:p>
            <a:r>
              <a:rPr lang="en-US" altLang="en-US" sz="1100" dirty="0"/>
              <a:t>Courtesy: (1) http://www.cs.cmu.edu/~awm/tutorials</a:t>
            </a:r>
          </a:p>
          <a:p>
            <a:r>
              <a:rPr lang="en-US" altLang="en-US" sz="1100" dirty="0"/>
              <a:t>                   (2) Copyright © 2001, 2003, Andrew W. Moore</a:t>
            </a:r>
            <a:endParaRPr lang="en-IN" dirty="0"/>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Rectangle 2">
            <a:extLst>
              <a:ext uri="{FF2B5EF4-FFF2-40B4-BE49-F238E27FC236}">
                <a16:creationId xmlns:a16="http://schemas.microsoft.com/office/drawing/2014/main" id="{F702C4D7-D24A-4A21-AB40-B830D615D036}"/>
              </a:ext>
            </a:extLst>
          </p:cNvPr>
          <p:cNvSpPr>
            <a:spLocks noGrp="1" noChangeArrowheads="1"/>
          </p:cNvSpPr>
          <p:nvPr>
            <p:ph type="title"/>
          </p:nvPr>
        </p:nvSpPr>
        <p:spPr/>
        <p:txBody>
          <a:bodyPr/>
          <a:lstStyle/>
          <a:p>
            <a:pPr eaLnBrk="1" hangingPunct="1"/>
            <a:r>
              <a:rPr lang="en-US" altLang="en-US" sz="3600"/>
              <a:t>Learning the Maximum Margin Classifier</a:t>
            </a:r>
          </a:p>
        </p:txBody>
      </p:sp>
      <p:sp>
        <p:nvSpPr>
          <p:cNvPr id="29700" name="Line 4">
            <a:extLst>
              <a:ext uri="{FF2B5EF4-FFF2-40B4-BE49-F238E27FC236}">
                <a16:creationId xmlns:a16="http://schemas.microsoft.com/office/drawing/2014/main" id="{0BEF3C0D-4CC4-418A-ABEE-DBB1744DC798}"/>
              </a:ext>
            </a:extLst>
          </p:cNvPr>
          <p:cNvSpPr>
            <a:spLocks noChangeShapeType="1"/>
          </p:cNvSpPr>
          <p:nvPr/>
        </p:nvSpPr>
        <p:spPr bwMode="auto">
          <a:xfrm rot="20000665">
            <a:off x="2386013" y="1674813"/>
            <a:ext cx="2971800" cy="0"/>
          </a:xfrm>
          <a:prstGeom prst="line">
            <a:avLst/>
          </a:prstGeom>
          <a:noFill/>
          <a:ln w="127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IN"/>
          </a:p>
        </p:txBody>
      </p:sp>
      <p:sp>
        <p:nvSpPr>
          <p:cNvPr id="29701" name="Line 5">
            <a:extLst>
              <a:ext uri="{FF2B5EF4-FFF2-40B4-BE49-F238E27FC236}">
                <a16:creationId xmlns:a16="http://schemas.microsoft.com/office/drawing/2014/main" id="{8B715E57-419D-4385-AB86-CE5C78DF59C5}"/>
              </a:ext>
            </a:extLst>
          </p:cNvPr>
          <p:cNvSpPr>
            <a:spLocks noChangeShapeType="1"/>
          </p:cNvSpPr>
          <p:nvPr/>
        </p:nvSpPr>
        <p:spPr bwMode="auto">
          <a:xfrm rot="20000665">
            <a:off x="2532063" y="1965325"/>
            <a:ext cx="29718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IN"/>
          </a:p>
        </p:txBody>
      </p:sp>
      <p:sp>
        <p:nvSpPr>
          <p:cNvPr id="29702" name="Line 6">
            <a:extLst>
              <a:ext uri="{FF2B5EF4-FFF2-40B4-BE49-F238E27FC236}">
                <a16:creationId xmlns:a16="http://schemas.microsoft.com/office/drawing/2014/main" id="{12932FFE-5C10-4BB1-8BB0-F8D57BADC3C3}"/>
              </a:ext>
            </a:extLst>
          </p:cNvPr>
          <p:cNvSpPr>
            <a:spLocks noChangeShapeType="1"/>
          </p:cNvSpPr>
          <p:nvPr/>
        </p:nvSpPr>
        <p:spPr bwMode="auto">
          <a:xfrm rot="20000665">
            <a:off x="2676525" y="2254250"/>
            <a:ext cx="2971800" cy="0"/>
          </a:xfrm>
          <a:prstGeom prst="line">
            <a:avLst/>
          </a:prstGeom>
          <a:noFill/>
          <a:ln w="127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IN"/>
          </a:p>
        </p:txBody>
      </p:sp>
      <p:sp>
        <p:nvSpPr>
          <p:cNvPr id="29703" name="Text Box 7">
            <a:extLst>
              <a:ext uri="{FF2B5EF4-FFF2-40B4-BE49-F238E27FC236}">
                <a16:creationId xmlns:a16="http://schemas.microsoft.com/office/drawing/2014/main" id="{E579B92C-F550-4BCF-9B1D-DEFE83312649}"/>
              </a:ext>
            </a:extLst>
          </p:cNvPr>
          <p:cNvSpPr txBox="1">
            <a:spLocks noChangeArrowheads="1"/>
          </p:cNvSpPr>
          <p:nvPr/>
        </p:nvSpPr>
        <p:spPr bwMode="auto">
          <a:xfrm rot="20013014">
            <a:off x="1846263" y="1184276"/>
            <a:ext cx="3048000" cy="701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algn="ctr" eaLnBrk="1" hangingPunct="1"/>
            <a:r>
              <a:rPr lang="en-US" altLang="en-US">
                <a:solidFill>
                  <a:schemeClr val="hlink"/>
                </a:solidFill>
              </a:rPr>
              <a:t>“Predict Class = +1” zone</a:t>
            </a:r>
          </a:p>
        </p:txBody>
      </p:sp>
      <p:sp>
        <p:nvSpPr>
          <p:cNvPr id="29704" name="Text Box 8">
            <a:extLst>
              <a:ext uri="{FF2B5EF4-FFF2-40B4-BE49-F238E27FC236}">
                <a16:creationId xmlns:a16="http://schemas.microsoft.com/office/drawing/2014/main" id="{BE8628F7-8270-43AE-BFA7-C5DC18A6A4B5}"/>
              </a:ext>
            </a:extLst>
          </p:cNvPr>
          <p:cNvSpPr txBox="1">
            <a:spLocks noChangeArrowheads="1"/>
          </p:cNvSpPr>
          <p:nvPr/>
        </p:nvSpPr>
        <p:spPr bwMode="auto">
          <a:xfrm rot="20013014">
            <a:off x="2921001" y="2208214"/>
            <a:ext cx="2887663" cy="701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algn="ctr" eaLnBrk="1" hangingPunct="1"/>
            <a:r>
              <a:rPr lang="en-US" altLang="en-US">
                <a:solidFill>
                  <a:schemeClr val="folHlink"/>
                </a:solidFill>
              </a:rPr>
              <a:t>“Predict Class = -1” zone</a:t>
            </a:r>
          </a:p>
        </p:txBody>
      </p:sp>
      <p:sp>
        <p:nvSpPr>
          <p:cNvPr id="29705" name="Text Box 9">
            <a:extLst>
              <a:ext uri="{FF2B5EF4-FFF2-40B4-BE49-F238E27FC236}">
                <a16:creationId xmlns:a16="http://schemas.microsoft.com/office/drawing/2014/main" id="{6487590C-4CF3-44D5-BAB5-D36729DE9495}"/>
              </a:ext>
            </a:extLst>
          </p:cNvPr>
          <p:cNvSpPr txBox="1">
            <a:spLocks noChangeArrowheads="1"/>
          </p:cNvSpPr>
          <p:nvPr/>
        </p:nvSpPr>
        <p:spPr bwMode="auto">
          <a:xfrm rot="19822108">
            <a:off x="1693863" y="2403475"/>
            <a:ext cx="9906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algn="ctr" eaLnBrk="1" hangingPunct="1"/>
            <a:r>
              <a:rPr lang="en-US" altLang="en-US" sz="1400">
                <a:solidFill>
                  <a:schemeClr val="hlink"/>
                </a:solidFill>
              </a:rPr>
              <a:t>wx+b=1</a:t>
            </a:r>
          </a:p>
        </p:txBody>
      </p:sp>
      <p:sp>
        <p:nvSpPr>
          <p:cNvPr id="29706" name="Text Box 10">
            <a:extLst>
              <a:ext uri="{FF2B5EF4-FFF2-40B4-BE49-F238E27FC236}">
                <a16:creationId xmlns:a16="http://schemas.microsoft.com/office/drawing/2014/main" id="{9C9FB704-6576-4187-8DF5-8021288B6E4B}"/>
              </a:ext>
            </a:extLst>
          </p:cNvPr>
          <p:cNvSpPr txBox="1">
            <a:spLocks noChangeArrowheads="1"/>
          </p:cNvSpPr>
          <p:nvPr/>
        </p:nvSpPr>
        <p:spPr bwMode="auto">
          <a:xfrm rot="19822108">
            <a:off x="1847850" y="2673350"/>
            <a:ext cx="9906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algn="ctr" eaLnBrk="1" hangingPunct="1"/>
            <a:r>
              <a:rPr lang="en-US" altLang="en-US" sz="1400"/>
              <a:t>wx+b=0</a:t>
            </a:r>
          </a:p>
        </p:txBody>
      </p:sp>
      <p:sp>
        <p:nvSpPr>
          <p:cNvPr id="29707" name="Text Box 11">
            <a:extLst>
              <a:ext uri="{FF2B5EF4-FFF2-40B4-BE49-F238E27FC236}">
                <a16:creationId xmlns:a16="http://schemas.microsoft.com/office/drawing/2014/main" id="{9CD499AE-BA03-4354-87D5-604C2F72567E}"/>
              </a:ext>
            </a:extLst>
          </p:cNvPr>
          <p:cNvSpPr txBox="1">
            <a:spLocks noChangeArrowheads="1"/>
          </p:cNvSpPr>
          <p:nvPr/>
        </p:nvSpPr>
        <p:spPr bwMode="auto">
          <a:xfrm rot="19822108">
            <a:off x="1998663" y="2917825"/>
            <a:ext cx="9906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algn="ctr" eaLnBrk="1" hangingPunct="1"/>
            <a:r>
              <a:rPr lang="en-US" altLang="en-US" sz="1400">
                <a:solidFill>
                  <a:schemeClr val="folHlink"/>
                </a:solidFill>
              </a:rPr>
              <a:t>wx+b=-1</a:t>
            </a:r>
          </a:p>
        </p:txBody>
      </p:sp>
      <p:sp>
        <p:nvSpPr>
          <p:cNvPr id="29708" name="Line 12">
            <a:extLst>
              <a:ext uri="{FF2B5EF4-FFF2-40B4-BE49-F238E27FC236}">
                <a16:creationId xmlns:a16="http://schemas.microsoft.com/office/drawing/2014/main" id="{1D07219E-2B16-4926-8794-A1A56A431333}"/>
              </a:ext>
            </a:extLst>
          </p:cNvPr>
          <p:cNvSpPr>
            <a:spLocks noChangeShapeType="1"/>
          </p:cNvSpPr>
          <p:nvPr/>
        </p:nvSpPr>
        <p:spPr bwMode="auto">
          <a:xfrm>
            <a:off x="5264151" y="984250"/>
            <a:ext cx="327025" cy="598488"/>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IN"/>
          </a:p>
        </p:txBody>
      </p:sp>
      <p:sp>
        <p:nvSpPr>
          <p:cNvPr id="29709" name="Text Box 13">
            <a:extLst>
              <a:ext uri="{FF2B5EF4-FFF2-40B4-BE49-F238E27FC236}">
                <a16:creationId xmlns:a16="http://schemas.microsoft.com/office/drawing/2014/main" id="{9D2CA67E-6724-473E-939B-A2A2E2E04580}"/>
              </a:ext>
            </a:extLst>
          </p:cNvPr>
          <p:cNvSpPr txBox="1">
            <a:spLocks noChangeArrowheads="1"/>
          </p:cNvSpPr>
          <p:nvPr/>
        </p:nvSpPr>
        <p:spPr bwMode="auto">
          <a:xfrm>
            <a:off x="5414963" y="773114"/>
            <a:ext cx="646112"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r>
              <a:rPr lang="en-US" altLang="en-US" i="1"/>
              <a:t>M =</a:t>
            </a:r>
            <a:endParaRPr lang="en-US" altLang="en-US"/>
          </a:p>
        </p:txBody>
      </p:sp>
      <p:sp>
        <p:nvSpPr>
          <p:cNvPr id="29710" name="Oval 14">
            <a:extLst>
              <a:ext uri="{FF2B5EF4-FFF2-40B4-BE49-F238E27FC236}">
                <a16:creationId xmlns:a16="http://schemas.microsoft.com/office/drawing/2014/main" id="{8987614C-3EA1-4C26-B449-EC90B6CA7336}"/>
              </a:ext>
            </a:extLst>
          </p:cNvPr>
          <p:cNvSpPr>
            <a:spLocks noChangeArrowheads="1"/>
          </p:cNvSpPr>
          <p:nvPr/>
        </p:nvSpPr>
        <p:spPr bwMode="auto">
          <a:xfrm>
            <a:off x="5478463" y="2077710"/>
            <a:ext cx="259766" cy="562630"/>
          </a:xfrm>
          <a:prstGeom prst="ellipse">
            <a:avLst/>
          </a:prstGeom>
          <a:solidFill>
            <a:schemeClr val="folHlink"/>
          </a:solidFill>
          <a:ln>
            <a:noFill/>
          </a:ln>
          <a:effectLst/>
          <a:extLst>
            <a:ext uri="{91240B29-F687-4F45-9708-019B960494DF}">
              <a14:hiddenLine xmlns:a14="http://schemas.microsoft.com/office/drawing/2010/main" w="19050"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29711" name="Oval 15">
            <a:extLst>
              <a:ext uri="{FF2B5EF4-FFF2-40B4-BE49-F238E27FC236}">
                <a16:creationId xmlns:a16="http://schemas.microsoft.com/office/drawing/2014/main" id="{674EF6BF-5072-4B88-B55A-E1DEFA73C062}"/>
              </a:ext>
            </a:extLst>
          </p:cNvPr>
          <p:cNvSpPr>
            <a:spLocks noChangeArrowheads="1"/>
          </p:cNvSpPr>
          <p:nvPr/>
        </p:nvSpPr>
        <p:spPr bwMode="auto">
          <a:xfrm>
            <a:off x="3098800" y="888673"/>
            <a:ext cx="259766" cy="562630"/>
          </a:xfrm>
          <a:prstGeom prst="ellipse">
            <a:avLst/>
          </a:prstGeom>
          <a:solidFill>
            <a:schemeClr val="hlink"/>
          </a:solidFill>
          <a:ln>
            <a:noFill/>
          </a:ln>
          <a:effectLst/>
          <a:extLst>
            <a:ext uri="{91240B29-F687-4F45-9708-019B960494DF}">
              <a14:hiddenLine xmlns:a14="http://schemas.microsoft.com/office/drawing/2010/main" w="19050"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graphicFrame>
        <p:nvGraphicFramePr>
          <p:cNvPr id="29712" name="Object 16">
            <a:extLst>
              <a:ext uri="{FF2B5EF4-FFF2-40B4-BE49-F238E27FC236}">
                <a16:creationId xmlns:a16="http://schemas.microsoft.com/office/drawing/2014/main" id="{05190FD6-BE4D-4043-A281-3B98C9E08A2A}"/>
              </a:ext>
            </a:extLst>
          </p:cNvPr>
          <p:cNvGraphicFramePr>
            <a:graphicFrameLocks noChangeAspect="1"/>
          </p:cNvGraphicFramePr>
          <p:nvPr/>
        </p:nvGraphicFramePr>
        <p:xfrm>
          <a:off x="5564189" y="1031875"/>
          <a:ext cx="720725" cy="679450"/>
        </p:xfrm>
        <a:graphic>
          <a:graphicData uri="http://schemas.openxmlformats.org/presentationml/2006/ole">
            <mc:AlternateContent xmlns:mc="http://schemas.openxmlformats.org/markup-compatibility/2006">
              <mc:Choice xmlns:v="urn:schemas-microsoft-com:vml" Requires="v">
                <p:oleObj name="Equation" r:id="rId2" imgW="444307" imgH="418918" progId="Equation.3">
                  <p:embed/>
                </p:oleObj>
              </mc:Choice>
              <mc:Fallback>
                <p:oleObj name="Equation" r:id="rId2" imgW="444307" imgH="418918" progId="Equation.3">
                  <p:embed/>
                  <p:pic>
                    <p:nvPicPr>
                      <p:cNvPr id="29712" name="Object 16">
                        <a:extLst>
                          <a:ext uri="{FF2B5EF4-FFF2-40B4-BE49-F238E27FC236}">
                            <a16:creationId xmlns:a16="http://schemas.microsoft.com/office/drawing/2014/main" id="{05190FD6-BE4D-4043-A281-3B98C9E08A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64189" y="1031875"/>
                        <a:ext cx="720725" cy="6794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9713" name="Oval 17">
            <a:extLst>
              <a:ext uri="{FF2B5EF4-FFF2-40B4-BE49-F238E27FC236}">
                <a16:creationId xmlns:a16="http://schemas.microsoft.com/office/drawing/2014/main" id="{F406F96F-1C09-4032-93FB-12DA609228A8}"/>
              </a:ext>
            </a:extLst>
          </p:cNvPr>
          <p:cNvSpPr>
            <a:spLocks noChangeArrowheads="1"/>
          </p:cNvSpPr>
          <p:nvPr/>
        </p:nvSpPr>
        <p:spPr bwMode="auto">
          <a:xfrm>
            <a:off x="2230438" y="760085"/>
            <a:ext cx="259766" cy="562630"/>
          </a:xfrm>
          <a:prstGeom prst="ellipse">
            <a:avLst/>
          </a:prstGeom>
          <a:solidFill>
            <a:schemeClr val="hlink"/>
          </a:solidFill>
          <a:ln>
            <a:noFill/>
          </a:ln>
          <a:effectLst/>
          <a:extLst>
            <a:ext uri="{91240B29-F687-4F45-9708-019B960494DF}">
              <a14:hiddenLine xmlns:a14="http://schemas.microsoft.com/office/drawing/2010/main" w="19050"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29714" name="Oval 18">
            <a:extLst>
              <a:ext uri="{FF2B5EF4-FFF2-40B4-BE49-F238E27FC236}">
                <a16:creationId xmlns:a16="http://schemas.microsoft.com/office/drawing/2014/main" id="{77E421CA-79DC-4628-AD12-6169F0CE903A}"/>
              </a:ext>
            </a:extLst>
          </p:cNvPr>
          <p:cNvSpPr>
            <a:spLocks noChangeArrowheads="1"/>
          </p:cNvSpPr>
          <p:nvPr/>
        </p:nvSpPr>
        <p:spPr bwMode="auto">
          <a:xfrm>
            <a:off x="2817813" y="1698298"/>
            <a:ext cx="259766" cy="562630"/>
          </a:xfrm>
          <a:prstGeom prst="ellipse">
            <a:avLst/>
          </a:prstGeom>
          <a:solidFill>
            <a:schemeClr val="hlink"/>
          </a:solidFill>
          <a:ln>
            <a:noFill/>
          </a:ln>
          <a:effectLst/>
          <a:extLst>
            <a:ext uri="{91240B29-F687-4F45-9708-019B960494DF}">
              <a14:hiddenLine xmlns:a14="http://schemas.microsoft.com/office/drawing/2010/main" w="19050"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29715" name="Oval 19">
            <a:extLst>
              <a:ext uri="{FF2B5EF4-FFF2-40B4-BE49-F238E27FC236}">
                <a16:creationId xmlns:a16="http://schemas.microsoft.com/office/drawing/2014/main" id="{0E00F79D-20D4-498C-BAA1-FCBC84165AA8}"/>
              </a:ext>
            </a:extLst>
          </p:cNvPr>
          <p:cNvSpPr>
            <a:spLocks noChangeArrowheads="1"/>
          </p:cNvSpPr>
          <p:nvPr/>
        </p:nvSpPr>
        <p:spPr bwMode="auto">
          <a:xfrm>
            <a:off x="2478088" y="1064885"/>
            <a:ext cx="259766" cy="562630"/>
          </a:xfrm>
          <a:prstGeom prst="ellipse">
            <a:avLst/>
          </a:prstGeom>
          <a:solidFill>
            <a:schemeClr val="hlink"/>
          </a:solidFill>
          <a:ln>
            <a:noFill/>
          </a:ln>
          <a:effectLst/>
          <a:extLst>
            <a:ext uri="{91240B29-F687-4F45-9708-019B960494DF}">
              <a14:hiddenLine xmlns:a14="http://schemas.microsoft.com/office/drawing/2010/main" w="19050"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29716" name="Oval 20">
            <a:extLst>
              <a:ext uri="{FF2B5EF4-FFF2-40B4-BE49-F238E27FC236}">
                <a16:creationId xmlns:a16="http://schemas.microsoft.com/office/drawing/2014/main" id="{EE33D979-4881-4802-B051-A6F3E5836CC8}"/>
              </a:ext>
            </a:extLst>
          </p:cNvPr>
          <p:cNvSpPr>
            <a:spLocks noChangeArrowheads="1"/>
          </p:cNvSpPr>
          <p:nvPr/>
        </p:nvSpPr>
        <p:spPr bwMode="auto">
          <a:xfrm>
            <a:off x="2101850" y="1850698"/>
            <a:ext cx="259766" cy="562630"/>
          </a:xfrm>
          <a:prstGeom prst="ellipse">
            <a:avLst/>
          </a:prstGeom>
          <a:solidFill>
            <a:schemeClr val="hlink"/>
          </a:solidFill>
          <a:ln>
            <a:noFill/>
          </a:ln>
          <a:effectLst/>
          <a:extLst>
            <a:ext uri="{91240B29-F687-4F45-9708-019B960494DF}">
              <a14:hiddenLine xmlns:a14="http://schemas.microsoft.com/office/drawing/2010/main" w="19050"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29717" name="Oval 21">
            <a:extLst>
              <a:ext uri="{FF2B5EF4-FFF2-40B4-BE49-F238E27FC236}">
                <a16:creationId xmlns:a16="http://schemas.microsoft.com/office/drawing/2014/main" id="{9339B326-A5BF-4CC0-B3BD-E15B58DBFBD5}"/>
              </a:ext>
            </a:extLst>
          </p:cNvPr>
          <p:cNvSpPr>
            <a:spLocks noChangeArrowheads="1"/>
          </p:cNvSpPr>
          <p:nvPr/>
        </p:nvSpPr>
        <p:spPr bwMode="auto">
          <a:xfrm>
            <a:off x="4540250" y="829935"/>
            <a:ext cx="259766" cy="562630"/>
          </a:xfrm>
          <a:prstGeom prst="ellipse">
            <a:avLst/>
          </a:prstGeom>
          <a:solidFill>
            <a:schemeClr val="hlink"/>
          </a:solidFill>
          <a:ln>
            <a:noFill/>
          </a:ln>
          <a:effectLst/>
          <a:extLst>
            <a:ext uri="{91240B29-F687-4F45-9708-019B960494DF}">
              <a14:hiddenLine xmlns:a14="http://schemas.microsoft.com/office/drawing/2010/main" w="19050"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29718" name="Oval 22">
            <a:extLst>
              <a:ext uri="{FF2B5EF4-FFF2-40B4-BE49-F238E27FC236}">
                <a16:creationId xmlns:a16="http://schemas.microsoft.com/office/drawing/2014/main" id="{4A170A8B-6B15-4B49-A64D-1F8714547FE9}"/>
              </a:ext>
            </a:extLst>
          </p:cNvPr>
          <p:cNvSpPr>
            <a:spLocks noChangeArrowheads="1"/>
          </p:cNvSpPr>
          <p:nvPr/>
        </p:nvSpPr>
        <p:spPr bwMode="auto">
          <a:xfrm>
            <a:off x="3678238" y="2304723"/>
            <a:ext cx="259766" cy="562630"/>
          </a:xfrm>
          <a:prstGeom prst="ellipse">
            <a:avLst/>
          </a:prstGeom>
          <a:solidFill>
            <a:schemeClr val="folHlink"/>
          </a:solidFill>
          <a:ln>
            <a:noFill/>
          </a:ln>
          <a:effectLst/>
          <a:extLst>
            <a:ext uri="{91240B29-F687-4F45-9708-019B960494DF}">
              <a14:hiddenLine xmlns:a14="http://schemas.microsoft.com/office/drawing/2010/main" w="19050"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29719" name="Oval 23">
            <a:extLst>
              <a:ext uri="{FF2B5EF4-FFF2-40B4-BE49-F238E27FC236}">
                <a16:creationId xmlns:a16="http://schemas.microsoft.com/office/drawing/2014/main" id="{66B5E7ED-9DF9-4E04-B915-335B58274CA6}"/>
              </a:ext>
            </a:extLst>
          </p:cNvPr>
          <p:cNvSpPr>
            <a:spLocks noChangeArrowheads="1"/>
          </p:cNvSpPr>
          <p:nvPr/>
        </p:nvSpPr>
        <p:spPr bwMode="auto">
          <a:xfrm>
            <a:off x="5016500" y="2122160"/>
            <a:ext cx="259766" cy="562630"/>
          </a:xfrm>
          <a:prstGeom prst="ellipse">
            <a:avLst/>
          </a:prstGeom>
          <a:solidFill>
            <a:schemeClr val="folHlink"/>
          </a:solidFill>
          <a:ln>
            <a:noFill/>
          </a:ln>
          <a:effectLst/>
          <a:extLst>
            <a:ext uri="{91240B29-F687-4F45-9708-019B960494DF}">
              <a14:hiddenLine xmlns:a14="http://schemas.microsoft.com/office/drawing/2010/main" w="19050"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29720" name="Oval 24">
            <a:extLst>
              <a:ext uri="{FF2B5EF4-FFF2-40B4-BE49-F238E27FC236}">
                <a16:creationId xmlns:a16="http://schemas.microsoft.com/office/drawing/2014/main" id="{40F18436-7206-4748-B613-48F90AA3C49B}"/>
              </a:ext>
            </a:extLst>
          </p:cNvPr>
          <p:cNvSpPr>
            <a:spLocks noChangeArrowheads="1"/>
          </p:cNvSpPr>
          <p:nvPr/>
        </p:nvSpPr>
        <p:spPr bwMode="auto">
          <a:xfrm>
            <a:off x="3019425" y="2819073"/>
            <a:ext cx="259766" cy="562630"/>
          </a:xfrm>
          <a:prstGeom prst="ellipse">
            <a:avLst/>
          </a:prstGeom>
          <a:solidFill>
            <a:schemeClr val="folHlink"/>
          </a:solidFill>
          <a:ln>
            <a:noFill/>
          </a:ln>
          <a:effectLst/>
          <a:extLst>
            <a:ext uri="{91240B29-F687-4F45-9708-019B960494DF}">
              <a14:hiddenLine xmlns:a14="http://schemas.microsoft.com/office/drawing/2010/main" w="19050"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29721" name="Oval 25">
            <a:extLst>
              <a:ext uri="{FF2B5EF4-FFF2-40B4-BE49-F238E27FC236}">
                <a16:creationId xmlns:a16="http://schemas.microsoft.com/office/drawing/2014/main" id="{8C935317-9CE1-4091-9161-B1F9ED80DF08}"/>
              </a:ext>
            </a:extLst>
          </p:cNvPr>
          <p:cNvSpPr>
            <a:spLocks noChangeArrowheads="1"/>
          </p:cNvSpPr>
          <p:nvPr/>
        </p:nvSpPr>
        <p:spPr bwMode="auto">
          <a:xfrm>
            <a:off x="3951288" y="2774623"/>
            <a:ext cx="259766" cy="562630"/>
          </a:xfrm>
          <a:prstGeom prst="ellipse">
            <a:avLst/>
          </a:prstGeom>
          <a:solidFill>
            <a:schemeClr val="folHlink"/>
          </a:solidFill>
          <a:ln>
            <a:noFill/>
          </a:ln>
          <a:effectLst/>
          <a:extLst>
            <a:ext uri="{91240B29-F687-4F45-9708-019B960494DF}">
              <a14:hiddenLine xmlns:a14="http://schemas.microsoft.com/office/drawing/2010/main" w="19050"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29722" name="Oval 26">
            <a:extLst>
              <a:ext uri="{FF2B5EF4-FFF2-40B4-BE49-F238E27FC236}">
                <a16:creationId xmlns:a16="http://schemas.microsoft.com/office/drawing/2014/main" id="{AFE83144-A33B-4F42-B769-C25157364ED6}"/>
              </a:ext>
            </a:extLst>
          </p:cNvPr>
          <p:cNvSpPr>
            <a:spLocks noChangeArrowheads="1"/>
          </p:cNvSpPr>
          <p:nvPr/>
        </p:nvSpPr>
        <p:spPr bwMode="auto">
          <a:xfrm>
            <a:off x="5684838" y="1850698"/>
            <a:ext cx="259766" cy="562630"/>
          </a:xfrm>
          <a:prstGeom prst="ellipse">
            <a:avLst/>
          </a:prstGeom>
          <a:solidFill>
            <a:schemeClr val="folHlink"/>
          </a:solidFill>
          <a:ln>
            <a:noFill/>
          </a:ln>
          <a:effectLst/>
          <a:extLst>
            <a:ext uri="{91240B29-F687-4F45-9708-019B960494DF}">
              <a14:hiddenLine xmlns:a14="http://schemas.microsoft.com/office/drawing/2010/main" w="19050"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29723" name="Rectangle 27">
            <a:extLst>
              <a:ext uri="{FF2B5EF4-FFF2-40B4-BE49-F238E27FC236}">
                <a16:creationId xmlns:a16="http://schemas.microsoft.com/office/drawing/2014/main" id="{E7A57EBC-FA9D-4F2C-995B-56542216E55B}"/>
              </a:ext>
            </a:extLst>
          </p:cNvPr>
          <p:cNvSpPr>
            <a:spLocks noChangeArrowheads="1"/>
          </p:cNvSpPr>
          <p:nvPr/>
        </p:nvSpPr>
        <p:spPr bwMode="auto">
          <a:xfrm>
            <a:off x="1697465" y="4133813"/>
            <a:ext cx="4233863" cy="1833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tx1"/>
              </a:buClr>
              <a:buChar char="•"/>
              <a:defRPr sz="2800">
                <a:solidFill>
                  <a:schemeClr val="tx1"/>
                </a:solidFill>
                <a:latin typeface="Tahoma" panose="020B0604030504040204" pitchFamily="34" charset="0"/>
              </a:defRPr>
            </a:lvl1pPr>
            <a:lvl2pPr marL="742950" indent="-285750">
              <a:spcBef>
                <a:spcPct val="20000"/>
              </a:spcBef>
              <a:buClr>
                <a:schemeClr val="tx1"/>
              </a:buClr>
              <a:buChar char="•"/>
              <a:defRPr sz="2800">
                <a:solidFill>
                  <a:schemeClr val="tx1"/>
                </a:solidFill>
                <a:latin typeface="Tahoma" panose="020B0604030504040204" pitchFamily="34" charset="0"/>
              </a:defRPr>
            </a:lvl2pPr>
            <a:lvl3pPr marL="1143000" indent="-228600">
              <a:spcBef>
                <a:spcPct val="20000"/>
              </a:spcBef>
              <a:buClr>
                <a:schemeClr val="tx1"/>
              </a:buClr>
              <a:buChar char="•"/>
              <a:defRPr sz="2400">
                <a:solidFill>
                  <a:schemeClr val="tx1"/>
                </a:solidFill>
                <a:latin typeface="Tahoma" panose="020B0604030504040204" pitchFamily="34" charset="0"/>
              </a:defRPr>
            </a:lvl3pPr>
            <a:lvl4pPr marL="1600200" indent="-228600">
              <a:spcBef>
                <a:spcPct val="20000"/>
              </a:spcBef>
              <a:buClr>
                <a:schemeClr val="tx1"/>
              </a:buClr>
              <a:buChar char="•"/>
              <a:defRPr sz="2000">
                <a:solidFill>
                  <a:schemeClr val="tx1"/>
                </a:solidFill>
                <a:latin typeface="Tahoma" panose="020B0604030504040204" pitchFamily="34" charset="0"/>
              </a:defRPr>
            </a:lvl4pPr>
            <a:lvl5pPr marL="2057400" indent="-228600">
              <a:spcBef>
                <a:spcPct val="20000"/>
              </a:spcBef>
              <a:buClr>
                <a:schemeClr val="tx1"/>
              </a:buClr>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tx1"/>
              </a:buClr>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tx1"/>
              </a:buClr>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tx1"/>
              </a:buClr>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tx1"/>
              </a:buClr>
              <a:buChar char="•"/>
              <a:defRPr sz="2000">
                <a:solidFill>
                  <a:schemeClr val="tx1"/>
                </a:solidFill>
                <a:latin typeface="Tahoma" panose="020B0604030504040204" pitchFamily="34" charset="0"/>
              </a:defRPr>
            </a:lvl9pPr>
          </a:lstStyle>
          <a:p>
            <a:pPr eaLnBrk="1" hangingPunct="1">
              <a:buFontTx/>
              <a:buNone/>
            </a:pPr>
            <a:r>
              <a:rPr lang="en-US" altLang="en-US" sz="2400" dirty="0"/>
              <a:t>What should our quadratic optimization criterion be?</a:t>
            </a:r>
          </a:p>
        </p:txBody>
      </p:sp>
      <p:sp>
        <p:nvSpPr>
          <p:cNvPr id="29724" name="Rectangle 28">
            <a:extLst>
              <a:ext uri="{FF2B5EF4-FFF2-40B4-BE49-F238E27FC236}">
                <a16:creationId xmlns:a16="http://schemas.microsoft.com/office/drawing/2014/main" id="{1CDAAF69-1ADF-4521-A2D6-17AACB853BD9}"/>
              </a:ext>
            </a:extLst>
          </p:cNvPr>
          <p:cNvSpPr>
            <a:spLocks noChangeArrowheads="1"/>
          </p:cNvSpPr>
          <p:nvPr/>
        </p:nvSpPr>
        <p:spPr bwMode="auto">
          <a:xfrm>
            <a:off x="6284914" y="4159973"/>
            <a:ext cx="4233863" cy="2208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tx1"/>
              </a:buClr>
              <a:buChar char="•"/>
              <a:defRPr sz="2800">
                <a:solidFill>
                  <a:schemeClr val="tx1"/>
                </a:solidFill>
                <a:latin typeface="Tahoma" panose="020B0604030504040204" pitchFamily="34" charset="0"/>
              </a:defRPr>
            </a:lvl1pPr>
            <a:lvl2pPr marL="742950" indent="-285750">
              <a:spcBef>
                <a:spcPct val="20000"/>
              </a:spcBef>
              <a:buClr>
                <a:schemeClr val="tx1"/>
              </a:buClr>
              <a:buChar char="•"/>
              <a:defRPr sz="2800">
                <a:solidFill>
                  <a:schemeClr val="tx1"/>
                </a:solidFill>
                <a:latin typeface="Tahoma" panose="020B0604030504040204" pitchFamily="34" charset="0"/>
              </a:defRPr>
            </a:lvl2pPr>
            <a:lvl3pPr marL="1143000" indent="-228600">
              <a:spcBef>
                <a:spcPct val="20000"/>
              </a:spcBef>
              <a:buClr>
                <a:schemeClr val="tx1"/>
              </a:buClr>
              <a:buChar char="•"/>
              <a:defRPr sz="2400">
                <a:solidFill>
                  <a:schemeClr val="tx1"/>
                </a:solidFill>
                <a:latin typeface="Tahoma" panose="020B0604030504040204" pitchFamily="34" charset="0"/>
              </a:defRPr>
            </a:lvl3pPr>
            <a:lvl4pPr marL="1600200" indent="-228600">
              <a:spcBef>
                <a:spcPct val="20000"/>
              </a:spcBef>
              <a:buClr>
                <a:schemeClr val="tx1"/>
              </a:buClr>
              <a:buChar char="•"/>
              <a:defRPr sz="2000">
                <a:solidFill>
                  <a:schemeClr val="tx1"/>
                </a:solidFill>
                <a:latin typeface="Tahoma" panose="020B0604030504040204" pitchFamily="34" charset="0"/>
              </a:defRPr>
            </a:lvl4pPr>
            <a:lvl5pPr marL="2057400" indent="-228600">
              <a:spcBef>
                <a:spcPct val="20000"/>
              </a:spcBef>
              <a:buClr>
                <a:schemeClr val="tx1"/>
              </a:buClr>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tx1"/>
              </a:buClr>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tx1"/>
              </a:buClr>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tx1"/>
              </a:buClr>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tx1"/>
              </a:buClr>
              <a:buChar char="•"/>
              <a:defRPr sz="2000">
                <a:solidFill>
                  <a:schemeClr val="tx1"/>
                </a:solidFill>
                <a:latin typeface="Tahoma" panose="020B0604030504040204" pitchFamily="34" charset="0"/>
              </a:defRPr>
            </a:lvl9pPr>
          </a:lstStyle>
          <a:p>
            <a:pPr eaLnBrk="1" hangingPunct="1">
              <a:buFontTx/>
              <a:buNone/>
            </a:pPr>
            <a:r>
              <a:rPr lang="en-US" altLang="en-US" sz="2400" dirty="0"/>
              <a:t>How many constraints will we have? </a:t>
            </a:r>
            <a:endParaRPr lang="en-US" altLang="en-US" sz="2400" i="1" dirty="0">
              <a:solidFill>
                <a:srgbClr val="990099"/>
              </a:solidFill>
            </a:endParaRPr>
          </a:p>
          <a:p>
            <a:pPr eaLnBrk="1" hangingPunct="1">
              <a:buFontTx/>
              <a:buNone/>
            </a:pPr>
            <a:r>
              <a:rPr lang="en-US" altLang="en-US" sz="2400" dirty="0"/>
              <a:t>What should they be?</a:t>
            </a:r>
          </a:p>
        </p:txBody>
      </p:sp>
      <p:sp>
        <p:nvSpPr>
          <p:cNvPr id="29725" name="Rectangle 30">
            <a:extLst>
              <a:ext uri="{FF2B5EF4-FFF2-40B4-BE49-F238E27FC236}">
                <a16:creationId xmlns:a16="http://schemas.microsoft.com/office/drawing/2014/main" id="{424DC428-C91E-4660-BAAD-96D530C0E5A8}"/>
              </a:ext>
            </a:extLst>
          </p:cNvPr>
          <p:cNvSpPr>
            <a:spLocks noGrp="1" noChangeArrowheads="1"/>
          </p:cNvSpPr>
          <p:nvPr>
            <p:ph type="body" sz="half" idx="1"/>
          </p:nvPr>
        </p:nvSpPr>
        <p:spPr>
          <a:xfrm>
            <a:off x="6550210" y="759835"/>
            <a:ext cx="4233862" cy="3052762"/>
          </a:xfrm>
          <a:noFill/>
        </p:spPr>
        <p:txBody>
          <a:bodyPr/>
          <a:lstStyle/>
          <a:p>
            <a:pPr eaLnBrk="1" hangingPunct="1">
              <a:buFontTx/>
              <a:buNone/>
            </a:pPr>
            <a:r>
              <a:rPr lang="en-US" altLang="en-US" sz="2400" dirty="0"/>
              <a:t>Given guess of </a:t>
            </a:r>
            <a:r>
              <a:rPr lang="en-US" altLang="en-US" sz="2400" b="1" i="1" dirty="0"/>
              <a:t>w</a:t>
            </a:r>
            <a:r>
              <a:rPr lang="en-US" altLang="en-US" sz="2400" dirty="0"/>
              <a:t> , </a:t>
            </a:r>
            <a:r>
              <a:rPr lang="en-US" altLang="en-US" sz="2400" i="1" dirty="0"/>
              <a:t>b</a:t>
            </a:r>
            <a:r>
              <a:rPr lang="en-US" altLang="en-US" sz="2400" dirty="0"/>
              <a:t> we can</a:t>
            </a:r>
          </a:p>
          <a:p>
            <a:pPr eaLnBrk="1" hangingPunct="1"/>
            <a:r>
              <a:rPr lang="en-US" altLang="en-US" sz="2400" dirty="0"/>
              <a:t>Compute whether all data points are in the correct half-planes</a:t>
            </a:r>
          </a:p>
          <a:p>
            <a:pPr eaLnBrk="1" hangingPunct="1"/>
            <a:r>
              <a:rPr lang="en-US" altLang="en-US" sz="2400" dirty="0"/>
              <a:t>Compute the margin width</a:t>
            </a:r>
          </a:p>
          <a:p>
            <a:pPr eaLnBrk="1" hangingPunct="1">
              <a:buFontTx/>
              <a:buNone/>
            </a:pPr>
            <a:r>
              <a:rPr lang="en-US" altLang="en-US" sz="2400" dirty="0"/>
              <a:t>Assume </a:t>
            </a:r>
            <a:r>
              <a:rPr lang="en-US" altLang="en-US" sz="2400" i="1" dirty="0"/>
              <a:t>R</a:t>
            </a:r>
            <a:r>
              <a:rPr lang="en-US" altLang="en-US" sz="2400" dirty="0"/>
              <a:t> datapoints, each </a:t>
            </a:r>
            <a:r>
              <a:rPr lang="en-US" altLang="en-US" sz="2400" i="1" dirty="0"/>
              <a:t>(</a:t>
            </a:r>
            <a:r>
              <a:rPr lang="en-US" altLang="en-US" sz="2400" b="1" i="1" dirty="0" err="1"/>
              <a:t>x</a:t>
            </a:r>
            <a:r>
              <a:rPr lang="en-US" altLang="en-US" sz="2400" i="1" baseline="-25000" dirty="0" err="1"/>
              <a:t>k</a:t>
            </a:r>
            <a:r>
              <a:rPr lang="en-US" altLang="en-US" sz="2400" i="1" dirty="0" err="1"/>
              <a:t>,y</a:t>
            </a:r>
            <a:r>
              <a:rPr lang="en-US" altLang="en-US" sz="2400" i="1" baseline="-25000" dirty="0" err="1"/>
              <a:t>k</a:t>
            </a:r>
            <a:r>
              <a:rPr lang="en-US" altLang="en-US" sz="2400" i="1" dirty="0"/>
              <a:t>) </a:t>
            </a:r>
            <a:r>
              <a:rPr lang="en-US" altLang="en-US" sz="2400" dirty="0"/>
              <a:t>where </a:t>
            </a:r>
            <a:r>
              <a:rPr lang="en-US" altLang="en-US" sz="2400" i="1" dirty="0" err="1"/>
              <a:t>y</a:t>
            </a:r>
            <a:r>
              <a:rPr lang="en-US" altLang="en-US" sz="2400" i="1" baseline="-25000" dirty="0" err="1"/>
              <a:t>k</a:t>
            </a:r>
            <a:r>
              <a:rPr lang="en-US" altLang="en-US" sz="2400" i="1" dirty="0"/>
              <a:t> = +/- 1</a:t>
            </a:r>
          </a:p>
        </p:txBody>
      </p:sp>
      <p:pic>
        <p:nvPicPr>
          <p:cNvPr id="30" name="Picture 29">
            <a:extLst>
              <a:ext uri="{FF2B5EF4-FFF2-40B4-BE49-F238E27FC236}">
                <a16:creationId xmlns:a16="http://schemas.microsoft.com/office/drawing/2014/main" id="{F697595E-B205-4561-ABCF-0CD86022DED9}"/>
              </a:ext>
            </a:extLst>
          </p:cNvPr>
          <p:cNvPicPr>
            <a:picLocks noChangeAspect="1"/>
          </p:cNvPicPr>
          <p:nvPr/>
        </p:nvPicPr>
        <p:blipFill>
          <a:blip r:embed="rId4"/>
          <a:stretch>
            <a:fillRect/>
          </a:stretch>
        </p:blipFill>
        <p:spPr>
          <a:xfrm>
            <a:off x="10843497" y="21648"/>
            <a:ext cx="1348503" cy="1177781"/>
          </a:xfrm>
          <a:prstGeom prst="rect">
            <a:avLst/>
          </a:prstGeom>
        </p:spPr>
      </p:pic>
      <p:sp>
        <p:nvSpPr>
          <p:cNvPr id="31" name="TextBox 30">
            <a:extLst>
              <a:ext uri="{FF2B5EF4-FFF2-40B4-BE49-F238E27FC236}">
                <a16:creationId xmlns:a16="http://schemas.microsoft.com/office/drawing/2014/main" id="{AD8AEECB-2555-41E1-B89A-4B7A3F7C7B44}"/>
              </a:ext>
            </a:extLst>
          </p:cNvPr>
          <p:cNvSpPr txBox="1"/>
          <p:nvPr/>
        </p:nvSpPr>
        <p:spPr>
          <a:xfrm>
            <a:off x="540322" y="6337756"/>
            <a:ext cx="3519054" cy="430887"/>
          </a:xfrm>
          <a:prstGeom prst="rect">
            <a:avLst/>
          </a:prstGeom>
          <a:noFill/>
        </p:spPr>
        <p:txBody>
          <a:bodyPr wrap="square">
            <a:spAutoFit/>
          </a:bodyPr>
          <a:lstStyle/>
          <a:p>
            <a:r>
              <a:rPr lang="en-US" altLang="en-US" sz="1100" dirty="0"/>
              <a:t>Courtesy: (1) http://www.cs.cmu.edu/~awm/tutorials</a:t>
            </a:r>
          </a:p>
          <a:p>
            <a:r>
              <a:rPr lang="en-US" altLang="en-US" sz="1100" dirty="0"/>
              <a:t>                   (2) Copyright © 2001, 2003, Andrew W. Moore</a:t>
            </a:r>
            <a:endParaRPr lang="en-IN" dirty="0"/>
          </a:p>
        </p:txBody>
      </p:sp>
    </p:spTree>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34EB4AF-C059-46F8-95B6-56BB7A0D3CBB}"/>
              </a:ext>
            </a:extLst>
          </p:cNvPr>
          <p:cNvPicPr>
            <a:picLocks noChangeAspect="1"/>
          </p:cNvPicPr>
          <p:nvPr/>
        </p:nvPicPr>
        <p:blipFill>
          <a:blip r:embed="rId2"/>
          <a:stretch>
            <a:fillRect/>
          </a:stretch>
        </p:blipFill>
        <p:spPr>
          <a:xfrm>
            <a:off x="0" y="-3997"/>
            <a:ext cx="1348503" cy="1177781"/>
          </a:xfrm>
          <a:prstGeom prst="rect">
            <a:avLst/>
          </a:prstGeom>
        </p:spPr>
      </p:pic>
      <p:sp>
        <p:nvSpPr>
          <p:cNvPr id="6" name="Title 1">
            <a:extLst>
              <a:ext uri="{FF2B5EF4-FFF2-40B4-BE49-F238E27FC236}">
                <a16:creationId xmlns:a16="http://schemas.microsoft.com/office/drawing/2014/main" id="{BB7B8F2F-DD4A-41AA-B043-C83FF93251D2}"/>
              </a:ext>
            </a:extLst>
          </p:cNvPr>
          <p:cNvSpPr>
            <a:spLocks noGrp="1"/>
          </p:cNvSpPr>
          <p:nvPr>
            <p:ph type="ctrTitle"/>
          </p:nvPr>
        </p:nvSpPr>
        <p:spPr>
          <a:xfrm>
            <a:off x="1634839" y="92580"/>
            <a:ext cx="9910616" cy="780764"/>
          </a:xfrm>
        </p:spPr>
        <p:txBody>
          <a:bodyPr>
            <a:normAutofit/>
          </a:bodyPr>
          <a:lstStyle/>
          <a:p>
            <a:r>
              <a:rPr lang="en-IN" sz="5000" dirty="0">
                <a:solidFill>
                  <a:srgbClr val="FF0000"/>
                </a:solidFill>
                <a:latin typeface="Arial" panose="020B0604020202020204" pitchFamily="34" charset="0"/>
                <a:cs typeface="Arial" panose="020B0604020202020204" pitchFamily="34" charset="0"/>
              </a:rPr>
              <a:t>Course Introduction Continued</a:t>
            </a:r>
          </a:p>
        </p:txBody>
      </p:sp>
      <p:sp>
        <p:nvSpPr>
          <p:cNvPr id="7" name="Subtitle 2">
            <a:extLst>
              <a:ext uri="{FF2B5EF4-FFF2-40B4-BE49-F238E27FC236}">
                <a16:creationId xmlns:a16="http://schemas.microsoft.com/office/drawing/2014/main" id="{6822AA8F-9362-4007-92D5-06ACB1AE89A6}"/>
              </a:ext>
            </a:extLst>
          </p:cNvPr>
          <p:cNvSpPr>
            <a:spLocks noGrp="1"/>
          </p:cNvSpPr>
          <p:nvPr>
            <p:ph type="subTitle" idx="1"/>
          </p:nvPr>
        </p:nvSpPr>
        <p:spPr>
          <a:xfrm>
            <a:off x="2096655" y="1584056"/>
            <a:ext cx="9448800" cy="969962"/>
          </a:xfrm>
        </p:spPr>
        <p:txBody>
          <a:bodyPr>
            <a:normAutofit fontScale="92500"/>
          </a:bodyPr>
          <a:lstStyle/>
          <a:p>
            <a:pPr algn="l"/>
            <a:r>
              <a:rPr lang="en-US" b="0" i="0" dirty="0">
                <a:solidFill>
                  <a:srgbClr val="0070C0"/>
                </a:solidFill>
                <a:effectLst/>
                <a:latin typeface="Roboto" panose="02000000000000000000" pitchFamily="2" charset="0"/>
              </a:rPr>
              <a:t>It is a </a:t>
            </a:r>
            <a:r>
              <a:rPr lang="en-US" b="0" i="0" dirty="0">
                <a:solidFill>
                  <a:srgbClr val="FF0000"/>
                </a:solidFill>
                <a:effectLst/>
                <a:latin typeface="Roboto" panose="02000000000000000000" pitchFamily="2" charset="0"/>
              </a:rPr>
              <a:t>machine learning</a:t>
            </a:r>
            <a:r>
              <a:rPr lang="en-US" b="0" i="0" dirty="0">
                <a:solidFill>
                  <a:srgbClr val="0070C0"/>
                </a:solidFill>
                <a:effectLst/>
                <a:latin typeface="Roboto" panose="02000000000000000000" pitchFamily="2" charset="0"/>
              </a:rPr>
              <a:t> technique that teaches computers to do what comes naturally to humans: learn by example – [</a:t>
            </a:r>
            <a:r>
              <a:rPr lang="en-US" sz="1300" b="0" i="0" dirty="0">
                <a:solidFill>
                  <a:srgbClr val="C00000"/>
                </a:solidFill>
                <a:effectLst/>
                <a:latin typeface="Roboto" panose="02000000000000000000" pitchFamily="2" charset="0"/>
              </a:rPr>
              <a:t>Courtesy: WWW. Mathworks.com</a:t>
            </a:r>
            <a:r>
              <a:rPr lang="en-US" b="0" i="0" dirty="0">
                <a:solidFill>
                  <a:srgbClr val="0070C0"/>
                </a:solidFill>
                <a:effectLst/>
                <a:latin typeface="Roboto" panose="02000000000000000000" pitchFamily="2" charset="0"/>
              </a:rPr>
              <a:t>]</a:t>
            </a:r>
            <a:endParaRPr lang="en-IN" dirty="0">
              <a:solidFill>
                <a:srgbClr val="0070C0"/>
              </a:solidFill>
            </a:endParaRPr>
          </a:p>
        </p:txBody>
      </p:sp>
      <p:sp>
        <p:nvSpPr>
          <p:cNvPr id="8" name="Subtitle 2">
            <a:extLst>
              <a:ext uri="{FF2B5EF4-FFF2-40B4-BE49-F238E27FC236}">
                <a16:creationId xmlns:a16="http://schemas.microsoft.com/office/drawing/2014/main" id="{D89FBFD4-F584-414A-A2A1-C21E811523D2}"/>
              </a:ext>
            </a:extLst>
          </p:cNvPr>
          <p:cNvSpPr txBox="1">
            <a:spLocks/>
          </p:cNvSpPr>
          <p:nvPr/>
        </p:nvSpPr>
        <p:spPr>
          <a:xfrm>
            <a:off x="1348503" y="816582"/>
            <a:ext cx="9448800" cy="9699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IN" dirty="0"/>
              <a:t>Part-2:</a:t>
            </a:r>
          </a:p>
          <a:p>
            <a:pPr algn="l"/>
            <a:r>
              <a:rPr lang="en-IN" dirty="0"/>
              <a:t>What is Deep Learning (DL)?</a:t>
            </a:r>
          </a:p>
        </p:txBody>
      </p:sp>
      <p:sp>
        <p:nvSpPr>
          <p:cNvPr id="10" name="TextBox 9">
            <a:extLst>
              <a:ext uri="{FF2B5EF4-FFF2-40B4-BE49-F238E27FC236}">
                <a16:creationId xmlns:a16="http://schemas.microsoft.com/office/drawing/2014/main" id="{DD6A2C41-1FE0-4F92-8772-A3C521AA0475}"/>
              </a:ext>
            </a:extLst>
          </p:cNvPr>
          <p:cNvSpPr txBox="1"/>
          <p:nvPr/>
        </p:nvSpPr>
        <p:spPr>
          <a:xfrm>
            <a:off x="1916547" y="6581001"/>
            <a:ext cx="9827491" cy="276999"/>
          </a:xfrm>
          <a:prstGeom prst="rect">
            <a:avLst/>
          </a:prstGeom>
          <a:noFill/>
        </p:spPr>
        <p:txBody>
          <a:bodyPr wrap="square" rtlCol="0">
            <a:spAutoFit/>
          </a:bodyPr>
          <a:lstStyle/>
          <a:p>
            <a:r>
              <a:rPr lang="en-IN" sz="1200" dirty="0">
                <a:latin typeface="Arial" panose="020B0604020202020204" pitchFamily="34" charset="0"/>
                <a:cs typeface="Arial" panose="020B0604020202020204" pitchFamily="34" charset="0"/>
              </a:rPr>
              <a:t>Image Source: https</a:t>
            </a:r>
            <a:r>
              <a:rPr lang="en-IN" sz="1200" dirty="0"/>
              <a:t>://searchenterpriseai.techtarget.com/definition/deep-learning-deep-neural-network</a:t>
            </a:r>
            <a:endParaRPr lang="en-IN" sz="1200"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CAB4BF87-BDEF-4B5A-8159-D2D39CEDAA13}"/>
              </a:ext>
            </a:extLst>
          </p:cNvPr>
          <p:cNvSpPr>
            <a:spLocks noGrp="1"/>
          </p:cNvSpPr>
          <p:nvPr>
            <p:ph type="sldNum" sz="quarter" idx="12"/>
          </p:nvPr>
        </p:nvSpPr>
        <p:spPr/>
        <p:txBody>
          <a:bodyPr/>
          <a:lstStyle/>
          <a:p>
            <a:fld id="{CFB90EB3-43DD-4781-AA94-EC840833DA96}" type="slidenum">
              <a:rPr lang="en-IN" smtClean="0"/>
              <a:t>7</a:t>
            </a:fld>
            <a:endParaRPr lang="en-IN"/>
          </a:p>
        </p:txBody>
      </p:sp>
      <p:pic>
        <p:nvPicPr>
          <p:cNvPr id="9" name="Picture 8">
            <a:extLst>
              <a:ext uri="{FF2B5EF4-FFF2-40B4-BE49-F238E27FC236}">
                <a16:creationId xmlns:a16="http://schemas.microsoft.com/office/drawing/2014/main" id="{AAE2788A-D1FC-49C6-BCFB-E59771005736}"/>
              </a:ext>
            </a:extLst>
          </p:cNvPr>
          <p:cNvPicPr>
            <a:picLocks noChangeAspect="1"/>
          </p:cNvPicPr>
          <p:nvPr/>
        </p:nvPicPr>
        <p:blipFill>
          <a:blip r:embed="rId3"/>
          <a:stretch>
            <a:fillRect/>
          </a:stretch>
        </p:blipFill>
        <p:spPr>
          <a:xfrm>
            <a:off x="1634839" y="2346036"/>
            <a:ext cx="8765306" cy="4234965"/>
          </a:xfrm>
          <a:prstGeom prst="rect">
            <a:avLst/>
          </a:prstGeom>
        </p:spPr>
      </p:pic>
    </p:spTree>
    <p:extLst>
      <p:ext uri="{BB962C8B-B14F-4D97-AF65-F5344CB8AC3E}">
        <p14:creationId xmlns:p14="http://schemas.microsoft.com/office/powerpoint/2010/main" val="255164944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3" name="Rectangle 2">
            <a:extLst>
              <a:ext uri="{FF2B5EF4-FFF2-40B4-BE49-F238E27FC236}">
                <a16:creationId xmlns:a16="http://schemas.microsoft.com/office/drawing/2014/main" id="{5B72C913-4C36-4425-9535-4C6FEE48E96C}"/>
              </a:ext>
            </a:extLst>
          </p:cNvPr>
          <p:cNvSpPr>
            <a:spLocks noGrp="1" noChangeArrowheads="1"/>
          </p:cNvSpPr>
          <p:nvPr>
            <p:ph type="title"/>
          </p:nvPr>
        </p:nvSpPr>
        <p:spPr/>
        <p:txBody>
          <a:bodyPr/>
          <a:lstStyle/>
          <a:p>
            <a:pPr eaLnBrk="1" hangingPunct="1"/>
            <a:r>
              <a:rPr lang="en-US" altLang="en-US" sz="3600"/>
              <a:t>Learning the Maximum Margin Classifier</a:t>
            </a:r>
          </a:p>
        </p:txBody>
      </p:sp>
      <p:sp>
        <p:nvSpPr>
          <p:cNvPr id="30724" name="Rectangle 3">
            <a:extLst>
              <a:ext uri="{FF2B5EF4-FFF2-40B4-BE49-F238E27FC236}">
                <a16:creationId xmlns:a16="http://schemas.microsoft.com/office/drawing/2014/main" id="{614E801B-6F65-407D-AFD0-DFC2AFC61C4A}"/>
              </a:ext>
            </a:extLst>
          </p:cNvPr>
          <p:cNvSpPr>
            <a:spLocks noGrp="1" noChangeArrowheads="1"/>
          </p:cNvSpPr>
          <p:nvPr>
            <p:ph type="body" sz="half" idx="1"/>
          </p:nvPr>
        </p:nvSpPr>
        <p:spPr>
          <a:xfrm>
            <a:off x="6568899" y="727869"/>
            <a:ext cx="4233862" cy="3052762"/>
          </a:xfrm>
        </p:spPr>
        <p:txBody>
          <a:bodyPr/>
          <a:lstStyle/>
          <a:p>
            <a:pPr eaLnBrk="1" hangingPunct="1">
              <a:buFontTx/>
              <a:buNone/>
            </a:pPr>
            <a:r>
              <a:rPr lang="en-US" altLang="en-US" sz="2400" dirty="0"/>
              <a:t>Given guess of </a:t>
            </a:r>
            <a:r>
              <a:rPr lang="en-US" altLang="en-US" sz="2400" b="1" i="1" dirty="0"/>
              <a:t>w</a:t>
            </a:r>
            <a:r>
              <a:rPr lang="en-US" altLang="en-US" sz="2400" dirty="0"/>
              <a:t> , </a:t>
            </a:r>
            <a:r>
              <a:rPr lang="en-US" altLang="en-US" sz="2400" i="1" dirty="0"/>
              <a:t>b</a:t>
            </a:r>
            <a:r>
              <a:rPr lang="en-US" altLang="en-US" sz="2400" dirty="0"/>
              <a:t> we can</a:t>
            </a:r>
          </a:p>
          <a:p>
            <a:pPr eaLnBrk="1" hangingPunct="1"/>
            <a:r>
              <a:rPr lang="en-US" altLang="en-US" sz="2400" dirty="0"/>
              <a:t>Compute whether all data points are in the correct half-planes</a:t>
            </a:r>
          </a:p>
          <a:p>
            <a:pPr eaLnBrk="1" hangingPunct="1"/>
            <a:r>
              <a:rPr lang="en-US" altLang="en-US" sz="2400" dirty="0"/>
              <a:t>Compute the margin width</a:t>
            </a:r>
          </a:p>
          <a:p>
            <a:pPr eaLnBrk="1" hangingPunct="1">
              <a:buFontTx/>
              <a:buNone/>
            </a:pPr>
            <a:r>
              <a:rPr lang="en-US" altLang="en-US" sz="2400" dirty="0"/>
              <a:t>Assume </a:t>
            </a:r>
            <a:r>
              <a:rPr lang="en-US" altLang="en-US" sz="2400" i="1" dirty="0"/>
              <a:t>R</a:t>
            </a:r>
            <a:r>
              <a:rPr lang="en-US" altLang="en-US" sz="2400" dirty="0"/>
              <a:t> datapoints, each </a:t>
            </a:r>
            <a:r>
              <a:rPr lang="en-US" altLang="en-US" sz="2400" i="1" dirty="0"/>
              <a:t>(</a:t>
            </a:r>
            <a:r>
              <a:rPr lang="en-US" altLang="en-US" sz="2400" b="1" i="1" dirty="0" err="1"/>
              <a:t>x</a:t>
            </a:r>
            <a:r>
              <a:rPr lang="en-US" altLang="en-US" sz="2400" i="1" baseline="-25000" dirty="0" err="1"/>
              <a:t>k</a:t>
            </a:r>
            <a:r>
              <a:rPr lang="en-US" altLang="en-US" sz="2400" i="1" dirty="0" err="1"/>
              <a:t>,y</a:t>
            </a:r>
            <a:r>
              <a:rPr lang="en-US" altLang="en-US" sz="2400" i="1" baseline="-25000" dirty="0" err="1"/>
              <a:t>k</a:t>
            </a:r>
            <a:r>
              <a:rPr lang="en-US" altLang="en-US" sz="2400" i="1" dirty="0"/>
              <a:t>) </a:t>
            </a:r>
            <a:r>
              <a:rPr lang="en-US" altLang="en-US" sz="2400" dirty="0"/>
              <a:t>where </a:t>
            </a:r>
            <a:r>
              <a:rPr lang="en-US" altLang="en-US" sz="2400" i="1" dirty="0" err="1"/>
              <a:t>y</a:t>
            </a:r>
            <a:r>
              <a:rPr lang="en-US" altLang="en-US" sz="2400" i="1" baseline="-25000" dirty="0" err="1"/>
              <a:t>k</a:t>
            </a:r>
            <a:r>
              <a:rPr lang="en-US" altLang="en-US" sz="2400" i="1" dirty="0"/>
              <a:t> = +/- 1</a:t>
            </a:r>
          </a:p>
        </p:txBody>
      </p:sp>
      <p:sp>
        <p:nvSpPr>
          <p:cNvPr id="30725" name="Line 4">
            <a:extLst>
              <a:ext uri="{FF2B5EF4-FFF2-40B4-BE49-F238E27FC236}">
                <a16:creationId xmlns:a16="http://schemas.microsoft.com/office/drawing/2014/main" id="{E411F78E-86CC-4A89-AB4A-DB4439771132}"/>
              </a:ext>
            </a:extLst>
          </p:cNvPr>
          <p:cNvSpPr>
            <a:spLocks noChangeShapeType="1"/>
          </p:cNvSpPr>
          <p:nvPr/>
        </p:nvSpPr>
        <p:spPr bwMode="auto">
          <a:xfrm rot="20000665">
            <a:off x="2386013" y="1674813"/>
            <a:ext cx="2971800" cy="0"/>
          </a:xfrm>
          <a:prstGeom prst="line">
            <a:avLst/>
          </a:prstGeom>
          <a:noFill/>
          <a:ln w="127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IN"/>
          </a:p>
        </p:txBody>
      </p:sp>
      <p:sp>
        <p:nvSpPr>
          <p:cNvPr id="30726" name="Line 5">
            <a:extLst>
              <a:ext uri="{FF2B5EF4-FFF2-40B4-BE49-F238E27FC236}">
                <a16:creationId xmlns:a16="http://schemas.microsoft.com/office/drawing/2014/main" id="{C78C02BA-C986-4CB6-92AE-7ED035EBA5D2}"/>
              </a:ext>
            </a:extLst>
          </p:cNvPr>
          <p:cNvSpPr>
            <a:spLocks noChangeShapeType="1"/>
          </p:cNvSpPr>
          <p:nvPr/>
        </p:nvSpPr>
        <p:spPr bwMode="auto">
          <a:xfrm rot="20000665">
            <a:off x="2532063" y="1965325"/>
            <a:ext cx="29718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IN"/>
          </a:p>
        </p:txBody>
      </p:sp>
      <p:sp>
        <p:nvSpPr>
          <p:cNvPr id="30727" name="Line 6">
            <a:extLst>
              <a:ext uri="{FF2B5EF4-FFF2-40B4-BE49-F238E27FC236}">
                <a16:creationId xmlns:a16="http://schemas.microsoft.com/office/drawing/2014/main" id="{266DE804-4D34-445B-AB2A-AB09C8C5626B}"/>
              </a:ext>
            </a:extLst>
          </p:cNvPr>
          <p:cNvSpPr>
            <a:spLocks noChangeShapeType="1"/>
          </p:cNvSpPr>
          <p:nvPr/>
        </p:nvSpPr>
        <p:spPr bwMode="auto">
          <a:xfrm rot="20000665">
            <a:off x="2676525" y="2254250"/>
            <a:ext cx="2971800" cy="0"/>
          </a:xfrm>
          <a:prstGeom prst="line">
            <a:avLst/>
          </a:prstGeom>
          <a:noFill/>
          <a:ln w="127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IN"/>
          </a:p>
        </p:txBody>
      </p:sp>
      <p:sp>
        <p:nvSpPr>
          <p:cNvPr id="30728" name="Text Box 7">
            <a:extLst>
              <a:ext uri="{FF2B5EF4-FFF2-40B4-BE49-F238E27FC236}">
                <a16:creationId xmlns:a16="http://schemas.microsoft.com/office/drawing/2014/main" id="{F77FCEB4-72CE-4A8A-A11C-2F50B45A6D29}"/>
              </a:ext>
            </a:extLst>
          </p:cNvPr>
          <p:cNvSpPr txBox="1">
            <a:spLocks noChangeArrowheads="1"/>
          </p:cNvSpPr>
          <p:nvPr/>
        </p:nvSpPr>
        <p:spPr bwMode="auto">
          <a:xfrm rot="20013014">
            <a:off x="1846263" y="1184276"/>
            <a:ext cx="3048000" cy="701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algn="ctr" eaLnBrk="1" hangingPunct="1"/>
            <a:r>
              <a:rPr lang="en-US" altLang="en-US">
                <a:solidFill>
                  <a:schemeClr val="hlink"/>
                </a:solidFill>
              </a:rPr>
              <a:t>“Predict Class = +1” zone</a:t>
            </a:r>
          </a:p>
        </p:txBody>
      </p:sp>
      <p:sp>
        <p:nvSpPr>
          <p:cNvPr id="30729" name="Text Box 8">
            <a:extLst>
              <a:ext uri="{FF2B5EF4-FFF2-40B4-BE49-F238E27FC236}">
                <a16:creationId xmlns:a16="http://schemas.microsoft.com/office/drawing/2014/main" id="{93133963-2D29-4E15-BA2F-7E4FFF0A37B9}"/>
              </a:ext>
            </a:extLst>
          </p:cNvPr>
          <p:cNvSpPr txBox="1">
            <a:spLocks noChangeArrowheads="1"/>
          </p:cNvSpPr>
          <p:nvPr/>
        </p:nvSpPr>
        <p:spPr bwMode="auto">
          <a:xfrm rot="20013014">
            <a:off x="2921001" y="2208214"/>
            <a:ext cx="2887663" cy="701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algn="ctr" eaLnBrk="1" hangingPunct="1"/>
            <a:r>
              <a:rPr lang="en-US" altLang="en-US">
                <a:solidFill>
                  <a:schemeClr val="folHlink"/>
                </a:solidFill>
              </a:rPr>
              <a:t>“Predict Class = -1” zone</a:t>
            </a:r>
          </a:p>
        </p:txBody>
      </p:sp>
      <p:sp>
        <p:nvSpPr>
          <p:cNvPr id="30730" name="Text Box 9">
            <a:extLst>
              <a:ext uri="{FF2B5EF4-FFF2-40B4-BE49-F238E27FC236}">
                <a16:creationId xmlns:a16="http://schemas.microsoft.com/office/drawing/2014/main" id="{BD2A4BBA-32BE-4368-A1CF-633ED71355C2}"/>
              </a:ext>
            </a:extLst>
          </p:cNvPr>
          <p:cNvSpPr txBox="1">
            <a:spLocks noChangeArrowheads="1"/>
          </p:cNvSpPr>
          <p:nvPr/>
        </p:nvSpPr>
        <p:spPr bwMode="auto">
          <a:xfrm rot="19822108">
            <a:off x="1693863" y="2403475"/>
            <a:ext cx="9906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algn="ctr" eaLnBrk="1" hangingPunct="1"/>
            <a:r>
              <a:rPr lang="en-US" altLang="en-US" sz="1400">
                <a:solidFill>
                  <a:schemeClr val="hlink"/>
                </a:solidFill>
              </a:rPr>
              <a:t>wx+b=1</a:t>
            </a:r>
          </a:p>
        </p:txBody>
      </p:sp>
      <p:sp>
        <p:nvSpPr>
          <p:cNvPr id="30731" name="Text Box 10">
            <a:extLst>
              <a:ext uri="{FF2B5EF4-FFF2-40B4-BE49-F238E27FC236}">
                <a16:creationId xmlns:a16="http://schemas.microsoft.com/office/drawing/2014/main" id="{00C7594C-21B7-47C6-9AEF-73BB5160356A}"/>
              </a:ext>
            </a:extLst>
          </p:cNvPr>
          <p:cNvSpPr txBox="1">
            <a:spLocks noChangeArrowheads="1"/>
          </p:cNvSpPr>
          <p:nvPr/>
        </p:nvSpPr>
        <p:spPr bwMode="auto">
          <a:xfrm rot="19822108">
            <a:off x="1847850" y="2673350"/>
            <a:ext cx="9906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algn="ctr" eaLnBrk="1" hangingPunct="1"/>
            <a:r>
              <a:rPr lang="en-US" altLang="en-US" sz="1400"/>
              <a:t>wx+b=0</a:t>
            </a:r>
          </a:p>
        </p:txBody>
      </p:sp>
      <p:sp>
        <p:nvSpPr>
          <p:cNvPr id="30732" name="Text Box 11">
            <a:extLst>
              <a:ext uri="{FF2B5EF4-FFF2-40B4-BE49-F238E27FC236}">
                <a16:creationId xmlns:a16="http://schemas.microsoft.com/office/drawing/2014/main" id="{ED843A44-E95F-46BA-B911-97DC98C39D12}"/>
              </a:ext>
            </a:extLst>
          </p:cNvPr>
          <p:cNvSpPr txBox="1">
            <a:spLocks noChangeArrowheads="1"/>
          </p:cNvSpPr>
          <p:nvPr/>
        </p:nvSpPr>
        <p:spPr bwMode="auto">
          <a:xfrm rot="19822108">
            <a:off x="1998663" y="2917825"/>
            <a:ext cx="9906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algn="ctr" eaLnBrk="1" hangingPunct="1"/>
            <a:r>
              <a:rPr lang="en-US" altLang="en-US" sz="1400">
                <a:solidFill>
                  <a:schemeClr val="folHlink"/>
                </a:solidFill>
              </a:rPr>
              <a:t>wx+b=-1</a:t>
            </a:r>
          </a:p>
        </p:txBody>
      </p:sp>
      <p:sp>
        <p:nvSpPr>
          <p:cNvPr id="30733" name="Line 12">
            <a:extLst>
              <a:ext uri="{FF2B5EF4-FFF2-40B4-BE49-F238E27FC236}">
                <a16:creationId xmlns:a16="http://schemas.microsoft.com/office/drawing/2014/main" id="{9F0DDFB9-5006-4734-920B-87E6987F1EF5}"/>
              </a:ext>
            </a:extLst>
          </p:cNvPr>
          <p:cNvSpPr>
            <a:spLocks noChangeShapeType="1"/>
          </p:cNvSpPr>
          <p:nvPr/>
        </p:nvSpPr>
        <p:spPr bwMode="auto">
          <a:xfrm>
            <a:off x="5264151" y="984250"/>
            <a:ext cx="327025" cy="598488"/>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IN"/>
          </a:p>
        </p:txBody>
      </p:sp>
      <p:sp>
        <p:nvSpPr>
          <p:cNvPr id="30734" name="Text Box 13">
            <a:extLst>
              <a:ext uri="{FF2B5EF4-FFF2-40B4-BE49-F238E27FC236}">
                <a16:creationId xmlns:a16="http://schemas.microsoft.com/office/drawing/2014/main" id="{8A46D1A4-A54E-4150-994C-AA4387123755}"/>
              </a:ext>
            </a:extLst>
          </p:cNvPr>
          <p:cNvSpPr txBox="1">
            <a:spLocks noChangeArrowheads="1"/>
          </p:cNvSpPr>
          <p:nvPr/>
        </p:nvSpPr>
        <p:spPr bwMode="auto">
          <a:xfrm>
            <a:off x="5414963" y="773114"/>
            <a:ext cx="646112"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r>
              <a:rPr lang="en-US" altLang="en-US" i="1"/>
              <a:t>M =</a:t>
            </a:r>
            <a:endParaRPr lang="en-US" altLang="en-US"/>
          </a:p>
        </p:txBody>
      </p:sp>
      <p:sp>
        <p:nvSpPr>
          <p:cNvPr id="30735" name="Oval 14">
            <a:extLst>
              <a:ext uri="{FF2B5EF4-FFF2-40B4-BE49-F238E27FC236}">
                <a16:creationId xmlns:a16="http://schemas.microsoft.com/office/drawing/2014/main" id="{B12C9189-8235-4997-A259-1174A19E8CBD}"/>
              </a:ext>
            </a:extLst>
          </p:cNvPr>
          <p:cNvSpPr>
            <a:spLocks noChangeArrowheads="1"/>
          </p:cNvSpPr>
          <p:nvPr/>
        </p:nvSpPr>
        <p:spPr bwMode="auto">
          <a:xfrm>
            <a:off x="5478463" y="2077710"/>
            <a:ext cx="259766" cy="562630"/>
          </a:xfrm>
          <a:prstGeom prst="ellipse">
            <a:avLst/>
          </a:prstGeom>
          <a:solidFill>
            <a:schemeClr val="folHlink"/>
          </a:solidFill>
          <a:ln>
            <a:noFill/>
          </a:ln>
          <a:effectLst/>
          <a:extLst>
            <a:ext uri="{91240B29-F687-4F45-9708-019B960494DF}">
              <a14:hiddenLine xmlns:a14="http://schemas.microsoft.com/office/drawing/2010/main" w="19050"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0736" name="Oval 16">
            <a:extLst>
              <a:ext uri="{FF2B5EF4-FFF2-40B4-BE49-F238E27FC236}">
                <a16:creationId xmlns:a16="http://schemas.microsoft.com/office/drawing/2014/main" id="{9659A637-45A2-4201-BBB1-63C1A8F71317}"/>
              </a:ext>
            </a:extLst>
          </p:cNvPr>
          <p:cNvSpPr>
            <a:spLocks noChangeArrowheads="1"/>
          </p:cNvSpPr>
          <p:nvPr/>
        </p:nvSpPr>
        <p:spPr bwMode="auto">
          <a:xfrm>
            <a:off x="3098800" y="888673"/>
            <a:ext cx="259766" cy="562630"/>
          </a:xfrm>
          <a:prstGeom prst="ellipse">
            <a:avLst/>
          </a:prstGeom>
          <a:solidFill>
            <a:schemeClr val="hlink"/>
          </a:solidFill>
          <a:ln>
            <a:noFill/>
          </a:ln>
          <a:effectLst/>
          <a:extLst>
            <a:ext uri="{91240B29-F687-4F45-9708-019B960494DF}">
              <a14:hiddenLine xmlns:a14="http://schemas.microsoft.com/office/drawing/2010/main" w="19050"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graphicFrame>
        <p:nvGraphicFramePr>
          <p:cNvPr id="30737" name="Object 18">
            <a:extLst>
              <a:ext uri="{FF2B5EF4-FFF2-40B4-BE49-F238E27FC236}">
                <a16:creationId xmlns:a16="http://schemas.microsoft.com/office/drawing/2014/main" id="{1DAE9E4B-1C00-433F-8800-9D93339EA7E9}"/>
              </a:ext>
            </a:extLst>
          </p:cNvPr>
          <p:cNvGraphicFramePr>
            <a:graphicFrameLocks noChangeAspect="1"/>
          </p:cNvGraphicFramePr>
          <p:nvPr/>
        </p:nvGraphicFramePr>
        <p:xfrm>
          <a:off x="5564189" y="1031875"/>
          <a:ext cx="720725" cy="679450"/>
        </p:xfrm>
        <a:graphic>
          <a:graphicData uri="http://schemas.openxmlformats.org/presentationml/2006/ole">
            <mc:AlternateContent xmlns:mc="http://schemas.openxmlformats.org/markup-compatibility/2006">
              <mc:Choice xmlns:v="urn:schemas-microsoft-com:vml" Requires="v">
                <p:oleObj name="Equation" r:id="rId2" imgW="444307" imgH="418918" progId="Equation.3">
                  <p:embed/>
                </p:oleObj>
              </mc:Choice>
              <mc:Fallback>
                <p:oleObj name="Equation" r:id="rId2" imgW="444307" imgH="418918" progId="Equation.3">
                  <p:embed/>
                  <p:pic>
                    <p:nvPicPr>
                      <p:cNvPr id="30737" name="Object 18">
                        <a:extLst>
                          <a:ext uri="{FF2B5EF4-FFF2-40B4-BE49-F238E27FC236}">
                            <a16:creationId xmlns:a16="http://schemas.microsoft.com/office/drawing/2014/main" id="{1DAE9E4B-1C00-433F-8800-9D93339EA7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64189" y="1031875"/>
                        <a:ext cx="720725" cy="6794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0738" name="Oval 19">
            <a:extLst>
              <a:ext uri="{FF2B5EF4-FFF2-40B4-BE49-F238E27FC236}">
                <a16:creationId xmlns:a16="http://schemas.microsoft.com/office/drawing/2014/main" id="{2AEC0399-B6F5-4EB0-9E84-205801DC53D5}"/>
              </a:ext>
            </a:extLst>
          </p:cNvPr>
          <p:cNvSpPr>
            <a:spLocks noChangeArrowheads="1"/>
          </p:cNvSpPr>
          <p:nvPr/>
        </p:nvSpPr>
        <p:spPr bwMode="auto">
          <a:xfrm>
            <a:off x="2230438" y="760085"/>
            <a:ext cx="259766" cy="562630"/>
          </a:xfrm>
          <a:prstGeom prst="ellipse">
            <a:avLst/>
          </a:prstGeom>
          <a:solidFill>
            <a:schemeClr val="hlink"/>
          </a:solidFill>
          <a:ln>
            <a:noFill/>
          </a:ln>
          <a:effectLst/>
          <a:extLst>
            <a:ext uri="{91240B29-F687-4F45-9708-019B960494DF}">
              <a14:hiddenLine xmlns:a14="http://schemas.microsoft.com/office/drawing/2010/main" w="19050"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0739" name="Oval 20">
            <a:extLst>
              <a:ext uri="{FF2B5EF4-FFF2-40B4-BE49-F238E27FC236}">
                <a16:creationId xmlns:a16="http://schemas.microsoft.com/office/drawing/2014/main" id="{40C1C479-E8B5-40B4-BD87-AB9ED31D97F3}"/>
              </a:ext>
            </a:extLst>
          </p:cNvPr>
          <p:cNvSpPr>
            <a:spLocks noChangeArrowheads="1"/>
          </p:cNvSpPr>
          <p:nvPr/>
        </p:nvSpPr>
        <p:spPr bwMode="auto">
          <a:xfrm>
            <a:off x="2817813" y="1698298"/>
            <a:ext cx="259766" cy="562630"/>
          </a:xfrm>
          <a:prstGeom prst="ellipse">
            <a:avLst/>
          </a:prstGeom>
          <a:solidFill>
            <a:schemeClr val="hlink"/>
          </a:solidFill>
          <a:ln>
            <a:noFill/>
          </a:ln>
          <a:effectLst/>
          <a:extLst>
            <a:ext uri="{91240B29-F687-4F45-9708-019B960494DF}">
              <a14:hiddenLine xmlns:a14="http://schemas.microsoft.com/office/drawing/2010/main" w="19050"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0740" name="Oval 21">
            <a:extLst>
              <a:ext uri="{FF2B5EF4-FFF2-40B4-BE49-F238E27FC236}">
                <a16:creationId xmlns:a16="http://schemas.microsoft.com/office/drawing/2014/main" id="{79350C7A-8598-46B3-A1F7-C7F9E0CE3CE9}"/>
              </a:ext>
            </a:extLst>
          </p:cNvPr>
          <p:cNvSpPr>
            <a:spLocks noChangeArrowheads="1"/>
          </p:cNvSpPr>
          <p:nvPr/>
        </p:nvSpPr>
        <p:spPr bwMode="auto">
          <a:xfrm>
            <a:off x="2478088" y="1064885"/>
            <a:ext cx="259766" cy="562630"/>
          </a:xfrm>
          <a:prstGeom prst="ellipse">
            <a:avLst/>
          </a:prstGeom>
          <a:solidFill>
            <a:schemeClr val="hlink"/>
          </a:solidFill>
          <a:ln>
            <a:noFill/>
          </a:ln>
          <a:effectLst/>
          <a:extLst>
            <a:ext uri="{91240B29-F687-4F45-9708-019B960494DF}">
              <a14:hiddenLine xmlns:a14="http://schemas.microsoft.com/office/drawing/2010/main" w="19050"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0741" name="Oval 22">
            <a:extLst>
              <a:ext uri="{FF2B5EF4-FFF2-40B4-BE49-F238E27FC236}">
                <a16:creationId xmlns:a16="http://schemas.microsoft.com/office/drawing/2014/main" id="{6EE54105-9836-4D8F-96D5-3E086306EC1E}"/>
              </a:ext>
            </a:extLst>
          </p:cNvPr>
          <p:cNvSpPr>
            <a:spLocks noChangeArrowheads="1"/>
          </p:cNvSpPr>
          <p:nvPr/>
        </p:nvSpPr>
        <p:spPr bwMode="auto">
          <a:xfrm>
            <a:off x="2101850" y="1850698"/>
            <a:ext cx="259766" cy="562630"/>
          </a:xfrm>
          <a:prstGeom prst="ellipse">
            <a:avLst/>
          </a:prstGeom>
          <a:solidFill>
            <a:schemeClr val="hlink"/>
          </a:solidFill>
          <a:ln>
            <a:noFill/>
          </a:ln>
          <a:effectLst/>
          <a:extLst>
            <a:ext uri="{91240B29-F687-4F45-9708-019B960494DF}">
              <a14:hiddenLine xmlns:a14="http://schemas.microsoft.com/office/drawing/2010/main" w="19050"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0742" name="Oval 23">
            <a:extLst>
              <a:ext uri="{FF2B5EF4-FFF2-40B4-BE49-F238E27FC236}">
                <a16:creationId xmlns:a16="http://schemas.microsoft.com/office/drawing/2014/main" id="{FADA6B54-4840-49B0-8FB4-3099507F8408}"/>
              </a:ext>
            </a:extLst>
          </p:cNvPr>
          <p:cNvSpPr>
            <a:spLocks noChangeArrowheads="1"/>
          </p:cNvSpPr>
          <p:nvPr/>
        </p:nvSpPr>
        <p:spPr bwMode="auto">
          <a:xfrm>
            <a:off x="4540250" y="829935"/>
            <a:ext cx="259766" cy="562630"/>
          </a:xfrm>
          <a:prstGeom prst="ellipse">
            <a:avLst/>
          </a:prstGeom>
          <a:solidFill>
            <a:schemeClr val="hlink"/>
          </a:solidFill>
          <a:ln>
            <a:noFill/>
          </a:ln>
          <a:effectLst/>
          <a:extLst>
            <a:ext uri="{91240B29-F687-4F45-9708-019B960494DF}">
              <a14:hiddenLine xmlns:a14="http://schemas.microsoft.com/office/drawing/2010/main" w="19050"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0743" name="Oval 24">
            <a:extLst>
              <a:ext uri="{FF2B5EF4-FFF2-40B4-BE49-F238E27FC236}">
                <a16:creationId xmlns:a16="http://schemas.microsoft.com/office/drawing/2014/main" id="{DAE560BB-A55D-475B-86F4-976498350846}"/>
              </a:ext>
            </a:extLst>
          </p:cNvPr>
          <p:cNvSpPr>
            <a:spLocks noChangeArrowheads="1"/>
          </p:cNvSpPr>
          <p:nvPr/>
        </p:nvSpPr>
        <p:spPr bwMode="auto">
          <a:xfrm>
            <a:off x="3678238" y="2304723"/>
            <a:ext cx="259766" cy="562630"/>
          </a:xfrm>
          <a:prstGeom prst="ellipse">
            <a:avLst/>
          </a:prstGeom>
          <a:solidFill>
            <a:schemeClr val="folHlink"/>
          </a:solidFill>
          <a:ln>
            <a:noFill/>
          </a:ln>
          <a:effectLst/>
          <a:extLst>
            <a:ext uri="{91240B29-F687-4F45-9708-019B960494DF}">
              <a14:hiddenLine xmlns:a14="http://schemas.microsoft.com/office/drawing/2010/main" w="19050"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0744" name="Oval 25">
            <a:extLst>
              <a:ext uri="{FF2B5EF4-FFF2-40B4-BE49-F238E27FC236}">
                <a16:creationId xmlns:a16="http://schemas.microsoft.com/office/drawing/2014/main" id="{B7873B98-1370-49D6-9D9F-B917A32D12B6}"/>
              </a:ext>
            </a:extLst>
          </p:cNvPr>
          <p:cNvSpPr>
            <a:spLocks noChangeArrowheads="1"/>
          </p:cNvSpPr>
          <p:nvPr/>
        </p:nvSpPr>
        <p:spPr bwMode="auto">
          <a:xfrm>
            <a:off x="5016500" y="2122160"/>
            <a:ext cx="259766" cy="562630"/>
          </a:xfrm>
          <a:prstGeom prst="ellipse">
            <a:avLst/>
          </a:prstGeom>
          <a:solidFill>
            <a:schemeClr val="folHlink"/>
          </a:solidFill>
          <a:ln>
            <a:noFill/>
          </a:ln>
          <a:effectLst/>
          <a:extLst>
            <a:ext uri="{91240B29-F687-4F45-9708-019B960494DF}">
              <a14:hiddenLine xmlns:a14="http://schemas.microsoft.com/office/drawing/2010/main" w="19050"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0745" name="Oval 26">
            <a:extLst>
              <a:ext uri="{FF2B5EF4-FFF2-40B4-BE49-F238E27FC236}">
                <a16:creationId xmlns:a16="http://schemas.microsoft.com/office/drawing/2014/main" id="{3F99522B-3219-44EA-9A72-45A0258B9370}"/>
              </a:ext>
            </a:extLst>
          </p:cNvPr>
          <p:cNvSpPr>
            <a:spLocks noChangeArrowheads="1"/>
          </p:cNvSpPr>
          <p:nvPr/>
        </p:nvSpPr>
        <p:spPr bwMode="auto">
          <a:xfrm>
            <a:off x="3019425" y="2819073"/>
            <a:ext cx="259766" cy="562630"/>
          </a:xfrm>
          <a:prstGeom prst="ellipse">
            <a:avLst/>
          </a:prstGeom>
          <a:solidFill>
            <a:schemeClr val="folHlink"/>
          </a:solidFill>
          <a:ln>
            <a:noFill/>
          </a:ln>
          <a:effectLst/>
          <a:extLst>
            <a:ext uri="{91240B29-F687-4F45-9708-019B960494DF}">
              <a14:hiddenLine xmlns:a14="http://schemas.microsoft.com/office/drawing/2010/main" w="19050"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0746" name="Oval 27">
            <a:extLst>
              <a:ext uri="{FF2B5EF4-FFF2-40B4-BE49-F238E27FC236}">
                <a16:creationId xmlns:a16="http://schemas.microsoft.com/office/drawing/2014/main" id="{FAC9029D-6491-40FE-A363-51593FA807ED}"/>
              </a:ext>
            </a:extLst>
          </p:cNvPr>
          <p:cNvSpPr>
            <a:spLocks noChangeArrowheads="1"/>
          </p:cNvSpPr>
          <p:nvPr/>
        </p:nvSpPr>
        <p:spPr bwMode="auto">
          <a:xfrm>
            <a:off x="3951288" y="2774623"/>
            <a:ext cx="259766" cy="562630"/>
          </a:xfrm>
          <a:prstGeom prst="ellipse">
            <a:avLst/>
          </a:prstGeom>
          <a:solidFill>
            <a:schemeClr val="folHlink"/>
          </a:solidFill>
          <a:ln>
            <a:noFill/>
          </a:ln>
          <a:effectLst/>
          <a:extLst>
            <a:ext uri="{91240B29-F687-4F45-9708-019B960494DF}">
              <a14:hiddenLine xmlns:a14="http://schemas.microsoft.com/office/drawing/2010/main" w="19050"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0747" name="Oval 28">
            <a:extLst>
              <a:ext uri="{FF2B5EF4-FFF2-40B4-BE49-F238E27FC236}">
                <a16:creationId xmlns:a16="http://schemas.microsoft.com/office/drawing/2014/main" id="{C06EA04B-3D45-41A1-B358-D9C30B864695}"/>
              </a:ext>
            </a:extLst>
          </p:cNvPr>
          <p:cNvSpPr>
            <a:spLocks noChangeArrowheads="1"/>
          </p:cNvSpPr>
          <p:nvPr/>
        </p:nvSpPr>
        <p:spPr bwMode="auto">
          <a:xfrm>
            <a:off x="5684838" y="1850698"/>
            <a:ext cx="259766" cy="562630"/>
          </a:xfrm>
          <a:prstGeom prst="ellipse">
            <a:avLst/>
          </a:prstGeom>
          <a:solidFill>
            <a:schemeClr val="folHlink"/>
          </a:solidFill>
          <a:ln>
            <a:noFill/>
          </a:ln>
          <a:effectLst/>
          <a:extLst>
            <a:ext uri="{91240B29-F687-4F45-9708-019B960494DF}">
              <a14:hiddenLine xmlns:a14="http://schemas.microsoft.com/office/drawing/2010/main" w="19050"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0748" name="Rectangle 29">
            <a:extLst>
              <a:ext uri="{FF2B5EF4-FFF2-40B4-BE49-F238E27FC236}">
                <a16:creationId xmlns:a16="http://schemas.microsoft.com/office/drawing/2014/main" id="{C3D5721B-1FC3-4B40-ADC6-2C266E9D134A}"/>
              </a:ext>
            </a:extLst>
          </p:cNvPr>
          <p:cNvSpPr>
            <a:spLocks noChangeArrowheads="1"/>
          </p:cNvSpPr>
          <p:nvPr/>
        </p:nvSpPr>
        <p:spPr bwMode="auto">
          <a:xfrm>
            <a:off x="1388690" y="4177312"/>
            <a:ext cx="4233863" cy="1833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tx1"/>
              </a:buClr>
              <a:buChar char="•"/>
              <a:defRPr sz="2800">
                <a:solidFill>
                  <a:schemeClr val="tx1"/>
                </a:solidFill>
                <a:latin typeface="Tahoma" panose="020B0604030504040204" pitchFamily="34" charset="0"/>
              </a:defRPr>
            </a:lvl1pPr>
            <a:lvl2pPr marL="742950" indent="-285750">
              <a:spcBef>
                <a:spcPct val="20000"/>
              </a:spcBef>
              <a:buClr>
                <a:schemeClr val="tx1"/>
              </a:buClr>
              <a:buChar char="•"/>
              <a:defRPr sz="2800">
                <a:solidFill>
                  <a:schemeClr val="tx1"/>
                </a:solidFill>
                <a:latin typeface="Tahoma" panose="020B0604030504040204" pitchFamily="34" charset="0"/>
              </a:defRPr>
            </a:lvl2pPr>
            <a:lvl3pPr marL="1143000" indent="-228600">
              <a:spcBef>
                <a:spcPct val="20000"/>
              </a:spcBef>
              <a:buClr>
                <a:schemeClr val="tx1"/>
              </a:buClr>
              <a:buChar char="•"/>
              <a:defRPr sz="2400">
                <a:solidFill>
                  <a:schemeClr val="tx1"/>
                </a:solidFill>
                <a:latin typeface="Tahoma" panose="020B0604030504040204" pitchFamily="34" charset="0"/>
              </a:defRPr>
            </a:lvl3pPr>
            <a:lvl4pPr marL="1600200" indent="-228600">
              <a:spcBef>
                <a:spcPct val="20000"/>
              </a:spcBef>
              <a:buClr>
                <a:schemeClr val="tx1"/>
              </a:buClr>
              <a:buChar char="•"/>
              <a:defRPr sz="2000">
                <a:solidFill>
                  <a:schemeClr val="tx1"/>
                </a:solidFill>
                <a:latin typeface="Tahoma" panose="020B0604030504040204" pitchFamily="34" charset="0"/>
              </a:defRPr>
            </a:lvl4pPr>
            <a:lvl5pPr marL="2057400" indent="-228600">
              <a:spcBef>
                <a:spcPct val="20000"/>
              </a:spcBef>
              <a:buClr>
                <a:schemeClr val="tx1"/>
              </a:buClr>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tx1"/>
              </a:buClr>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tx1"/>
              </a:buClr>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tx1"/>
              </a:buClr>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tx1"/>
              </a:buClr>
              <a:buChar char="•"/>
              <a:defRPr sz="2000">
                <a:solidFill>
                  <a:schemeClr val="tx1"/>
                </a:solidFill>
                <a:latin typeface="Tahoma" panose="020B0604030504040204" pitchFamily="34" charset="0"/>
              </a:defRPr>
            </a:lvl9pPr>
          </a:lstStyle>
          <a:p>
            <a:pPr eaLnBrk="1" hangingPunct="1">
              <a:buFontTx/>
              <a:buNone/>
            </a:pPr>
            <a:r>
              <a:rPr lang="en-US" altLang="en-US" sz="2400" dirty="0"/>
              <a:t>What should our quadratic optimization criterion be?</a:t>
            </a:r>
          </a:p>
          <a:p>
            <a:pPr eaLnBrk="1" hangingPunct="1">
              <a:buFontTx/>
              <a:buNone/>
            </a:pPr>
            <a:r>
              <a:rPr lang="en-US" altLang="en-US" sz="2400" dirty="0">
                <a:solidFill>
                  <a:srgbClr val="990099"/>
                </a:solidFill>
              </a:rPr>
              <a:t>Minimize</a:t>
            </a:r>
            <a:r>
              <a:rPr lang="en-US" altLang="en-US" sz="2400" i="1" dirty="0">
                <a:solidFill>
                  <a:srgbClr val="990099"/>
                </a:solidFill>
              </a:rPr>
              <a:t> </a:t>
            </a:r>
            <a:r>
              <a:rPr lang="en-US" altLang="en-US" sz="2400" b="1" i="1" dirty="0" err="1">
                <a:solidFill>
                  <a:srgbClr val="990099"/>
                </a:solidFill>
              </a:rPr>
              <a:t>w.w</a:t>
            </a:r>
            <a:endParaRPr lang="en-US" altLang="en-US" sz="2400" b="1" i="1" dirty="0">
              <a:solidFill>
                <a:srgbClr val="990099"/>
              </a:solidFill>
            </a:endParaRPr>
          </a:p>
        </p:txBody>
      </p:sp>
      <p:sp>
        <p:nvSpPr>
          <p:cNvPr id="30749" name="Rectangle 30">
            <a:extLst>
              <a:ext uri="{FF2B5EF4-FFF2-40B4-BE49-F238E27FC236}">
                <a16:creationId xmlns:a16="http://schemas.microsoft.com/office/drawing/2014/main" id="{186D0400-3D5F-490C-8DEA-995BEDB687EB}"/>
              </a:ext>
            </a:extLst>
          </p:cNvPr>
          <p:cNvSpPr>
            <a:spLocks noChangeArrowheads="1"/>
          </p:cNvSpPr>
          <p:nvPr/>
        </p:nvSpPr>
        <p:spPr bwMode="auto">
          <a:xfrm>
            <a:off x="6659464" y="3989987"/>
            <a:ext cx="4233863" cy="2208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tx1"/>
              </a:buClr>
              <a:buChar char="•"/>
              <a:defRPr sz="2800">
                <a:solidFill>
                  <a:schemeClr val="tx1"/>
                </a:solidFill>
                <a:latin typeface="Tahoma" panose="020B0604030504040204" pitchFamily="34" charset="0"/>
              </a:defRPr>
            </a:lvl1pPr>
            <a:lvl2pPr marL="742950" indent="-285750">
              <a:spcBef>
                <a:spcPct val="20000"/>
              </a:spcBef>
              <a:buClr>
                <a:schemeClr val="tx1"/>
              </a:buClr>
              <a:buChar char="•"/>
              <a:defRPr sz="2800">
                <a:solidFill>
                  <a:schemeClr val="tx1"/>
                </a:solidFill>
                <a:latin typeface="Tahoma" panose="020B0604030504040204" pitchFamily="34" charset="0"/>
              </a:defRPr>
            </a:lvl2pPr>
            <a:lvl3pPr marL="1143000" indent="-228600">
              <a:spcBef>
                <a:spcPct val="20000"/>
              </a:spcBef>
              <a:buClr>
                <a:schemeClr val="tx1"/>
              </a:buClr>
              <a:buChar char="•"/>
              <a:defRPr sz="2400">
                <a:solidFill>
                  <a:schemeClr val="tx1"/>
                </a:solidFill>
                <a:latin typeface="Tahoma" panose="020B0604030504040204" pitchFamily="34" charset="0"/>
              </a:defRPr>
            </a:lvl3pPr>
            <a:lvl4pPr marL="1600200" indent="-228600">
              <a:spcBef>
                <a:spcPct val="20000"/>
              </a:spcBef>
              <a:buClr>
                <a:schemeClr val="tx1"/>
              </a:buClr>
              <a:buChar char="•"/>
              <a:defRPr sz="2000">
                <a:solidFill>
                  <a:schemeClr val="tx1"/>
                </a:solidFill>
                <a:latin typeface="Tahoma" panose="020B0604030504040204" pitchFamily="34" charset="0"/>
              </a:defRPr>
            </a:lvl4pPr>
            <a:lvl5pPr marL="2057400" indent="-228600">
              <a:spcBef>
                <a:spcPct val="20000"/>
              </a:spcBef>
              <a:buClr>
                <a:schemeClr val="tx1"/>
              </a:buClr>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tx1"/>
              </a:buClr>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tx1"/>
              </a:buClr>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tx1"/>
              </a:buClr>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tx1"/>
              </a:buClr>
              <a:buChar char="•"/>
              <a:defRPr sz="2000">
                <a:solidFill>
                  <a:schemeClr val="tx1"/>
                </a:solidFill>
                <a:latin typeface="Tahoma" panose="020B0604030504040204" pitchFamily="34" charset="0"/>
              </a:defRPr>
            </a:lvl9pPr>
          </a:lstStyle>
          <a:p>
            <a:pPr eaLnBrk="1" hangingPunct="1">
              <a:buFontTx/>
              <a:buNone/>
            </a:pPr>
            <a:r>
              <a:rPr lang="en-US" altLang="en-US" sz="2400" dirty="0"/>
              <a:t>How many constraints will we have? </a:t>
            </a:r>
            <a:r>
              <a:rPr lang="en-US" altLang="en-US" sz="2400" i="1" dirty="0">
                <a:solidFill>
                  <a:srgbClr val="990099"/>
                </a:solidFill>
              </a:rPr>
              <a:t>R</a:t>
            </a:r>
          </a:p>
          <a:p>
            <a:pPr eaLnBrk="1" hangingPunct="1">
              <a:buFontTx/>
              <a:buNone/>
            </a:pPr>
            <a:r>
              <a:rPr lang="en-US" altLang="en-US" sz="2400" dirty="0"/>
              <a:t>What should they be?</a:t>
            </a:r>
          </a:p>
          <a:p>
            <a:pPr eaLnBrk="1" hangingPunct="1">
              <a:buFontTx/>
              <a:buNone/>
            </a:pPr>
            <a:r>
              <a:rPr lang="en-US" altLang="en-US" sz="2400" b="1" i="1" dirty="0">
                <a:solidFill>
                  <a:schemeClr val="hlink"/>
                </a:solidFill>
              </a:rPr>
              <a:t>w</a:t>
            </a:r>
            <a:r>
              <a:rPr lang="en-US" altLang="en-US" sz="2400" i="1" dirty="0">
                <a:solidFill>
                  <a:schemeClr val="hlink"/>
                </a:solidFill>
              </a:rPr>
              <a:t> . </a:t>
            </a:r>
            <a:r>
              <a:rPr lang="en-US" altLang="en-US" sz="2400" b="1" i="1" dirty="0" err="1">
                <a:solidFill>
                  <a:schemeClr val="hlink"/>
                </a:solidFill>
              </a:rPr>
              <a:t>x</a:t>
            </a:r>
            <a:r>
              <a:rPr lang="en-US" altLang="en-US" sz="2400" i="1" baseline="-25000" dirty="0" err="1">
                <a:solidFill>
                  <a:schemeClr val="hlink"/>
                </a:solidFill>
              </a:rPr>
              <a:t>k</a:t>
            </a:r>
            <a:r>
              <a:rPr lang="en-US" altLang="en-US" sz="2400" i="1" dirty="0">
                <a:solidFill>
                  <a:schemeClr val="hlink"/>
                </a:solidFill>
              </a:rPr>
              <a:t> + b &gt;= 1 if </a:t>
            </a:r>
            <a:r>
              <a:rPr lang="en-US" altLang="en-US" sz="2400" i="1" dirty="0" err="1">
                <a:solidFill>
                  <a:schemeClr val="hlink"/>
                </a:solidFill>
              </a:rPr>
              <a:t>y</a:t>
            </a:r>
            <a:r>
              <a:rPr lang="en-US" altLang="en-US" sz="2400" i="1" baseline="-25000" dirty="0" err="1">
                <a:solidFill>
                  <a:schemeClr val="hlink"/>
                </a:solidFill>
              </a:rPr>
              <a:t>k</a:t>
            </a:r>
            <a:r>
              <a:rPr lang="en-US" altLang="en-US" sz="2400" i="1" dirty="0">
                <a:solidFill>
                  <a:schemeClr val="hlink"/>
                </a:solidFill>
              </a:rPr>
              <a:t> = 1</a:t>
            </a:r>
          </a:p>
          <a:p>
            <a:pPr eaLnBrk="1" hangingPunct="1">
              <a:buFontTx/>
              <a:buNone/>
            </a:pPr>
            <a:r>
              <a:rPr lang="en-US" altLang="en-US" sz="2400" b="1" i="1" dirty="0">
                <a:solidFill>
                  <a:schemeClr val="folHlink"/>
                </a:solidFill>
              </a:rPr>
              <a:t>w</a:t>
            </a:r>
            <a:r>
              <a:rPr lang="en-US" altLang="en-US" sz="2400" i="1" dirty="0">
                <a:solidFill>
                  <a:schemeClr val="folHlink"/>
                </a:solidFill>
              </a:rPr>
              <a:t> . </a:t>
            </a:r>
            <a:r>
              <a:rPr lang="en-US" altLang="en-US" sz="2400" b="1" i="1" dirty="0" err="1">
                <a:solidFill>
                  <a:schemeClr val="folHlink"/>
                </a:solidFill>
              </a:rPr>
              <a:t>x</a:t>
            </a:r>
            <a:r>
              <a:rPr lang="en-US" altLang="en-US" sz="2400" i="1" baseline="-25000" dirty="0" err="1">
                <a:solidFill>
                  <a:schemeClr val="folHlink"/>
                </a:solidFill>
              </a:rPr>
              <a:t>k</a:t>
            </a:r>
            <a:r>
              <a:rPr lang="en-US" altLang="en-US" sz="2400" i="1" dirty="0">
                <a:solidFill>
                  <a:schemeClr val="folHlink"/>
                </a:solidFill>
              </a:rPr>
              <a:t> + b &lt;= -1 if </a:t>
            </a:r>
            <a:r>
              <a:rPr lang="en-US" altLang="en-US" sz="2400" i="1" dirty="0" err="1">
                <a:solidFill>
                  <a:schemeClr val="folHlink"/>
                </a:solidFill>
              </a:rPr>
              <a:t>y</a:t>
            </a:r>
            <a:r>
              <a:rPr lang="en-US" altLang="en-US" sz="2400" i="1" baseline="-25000" dirty="0" err="1">
                <a:solidFill>
                  <a:schemeClr val="folHlink"/>
                </a:solidFill>
              </a:rPr>
              <a:t>k</a:t>
            </a:r>
            <a:r>
              <a:rPr lang="en-US" altLang="en-US" sz="2400" i="1" dirty="0">
                <a:solidFill>
                  <a:schemeClr val="folHlink"/>
                </a:solidFill>
              </a:rPr>
              <a:t> = -1</a:t>
            </a:r>
            <a:endParaRPr lang="en-US" altLang="en-US" sz="2400" i="1" dirty="0"/>
          </a:p>
        </p:txBody>
      </p:sp>
      <p:pic>
        <p:nvPicPr>
          <p:cNvPr id="30" name="Picture 29">
            <a:extLst>
              <a:ext uri="{FF2B5EF4-FFF2-40B4-BE49-F238E27FC236}">
                <a16:creationId xmlns:a16="http://schemas.microsoft.com/office/drawing/2014/main" id="{2F2A5ED8-2718-4128-AA3D-2C1FCEF94EC1}"/>
              </a:ext>
            </a:extLst>
          </p:cNvPr>
          <p:cNvPicPr>
            <a:picLocks noChangeAspect="1"/>
          </p:cNvPicPr>
          <p:nvPr/>
        </p:nvPicPr>
        <p:blipFill>
          <a:blip r:embed="rId4"/>
          <a:stretch>
            <a:fillRect/>
          </a:stretch>
        </p:blipFill>
        <p:spPr>
          <a:xfrm>
            <a:off x="10843497" y="21648"/>
            <a:ext cx="1348503" cy="1177781"/>
          </a:xfrm>
          <a:prstGeom prst="rect">
            <a:avLst/>
          </a:prstGeom>
        </p:spPr>
      </p:pic>
      <p:sp>
        <p:nvSpPr>
          <p:cNvPr id="31" name="TextBox 30">
            <a:extLst>
              <a:ext uri="{FF2B5EF4-FFF2-40B4-BE49-F238E27FC236}">
                <a16:creationId xmlns:a16="http://schemas.microsoft.com/office/drawing/2014/main" id="{059C71BF-6043-4CB1-A563-7F68227F0D25}"/>
              </a:ext>
            </a:extLst>
          </p:cNvPr>
          <p:cNvSpPr txBox="1"/>
          <p:nvPr/>
        </p:nvSpPr>
        <p:spPr>
          <a:xfrm>
            <a:off x="540322" y="6337756"/>
            <a:ext cx="3519054" cy="430887"/>
          </a:xfrm>
          <a:prstGeom prst="rect">
            <a:avLst/>
          </a:prstGeom>
          <a:noFill/>
        </p:spPr>
        <p:txBody>
          <a:bodyPr wrap="square">
            <a:spAutoFit/>
          </a:bodyPr>
          <a:lstStyle/>
          <a:p>
            <a:r>
              <a:rPr lang="en-US" altLang="en-US" sz="1100" dirty="0"/>
              <a:t>Courtesy: (1) http://www.cs.cmu.edu/~awm/tutorials</a:t>
            </a:r>
          </a:p>
          <a:p>
            <a:r>
              <a:rPr lang="en-US" altLang="en-US" sz="1100" dirty="0"/>
              <a:t>                   (2) Copyright © 2001, 2003, Andrew W. Moore</a:t>
            </a:r>
            <a:endParaRPr lang="en-IN" dirty="0"/>
          </a:p>
        </p:txBody>
      </p:sp>
    </p:spTree>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Rectangle 4">
            <a:extLst>
              <a:ext uri="{FF2B5EF4-FFF2-40B4-BE49-F238E27FC236}">
                <a16:creationId xmlns:a16="http://schemas.microsoft.com/office/drawing/2014/main" id="{C9268CB2-4505-46C2-8FA9-45756307F059}"/>
              </a:ext>
            </a:extLst>
          </p:cNvPr>
          <p:cNvSpPr>
            <a:spLocks noGrp="1" noChangeArrowheads="1"/>
          </p:cNvSpPr>
          <p:nvPr>
            <p:ph type="title"/>
          </p:nvPr>
        </p:nvSpPr>
        <p:spPr>
          <a:xfrm>
            <a:off x="1676400" y="304800"/>
            <a:ext cx="4648200" cy="685800"/>
          </a:xfrm>
        </p:spPr>
        <p:txBody>
          <a:bodyPr>
            <a:normAutofit fontScale="90000"/>
          </a:bodyPr>
          <a:lstStyle/>
          <a:p>
            <a:pPr eaLnBrk="1" hangingPunct="1"/>
            <a:r>
              <a:rPr lang="en-US" altLang="en-US"/>
              <a:t>Uh-oh!</a:t>
            </a:r>
          </a:p>
        </p:txBody>
      </p:sp>
      <p:grpSp>
        <p:nvGrpSpPr>
          <p:cNvPr id="31748" name="Group 58">
            <a:extLst>
              <a:ext uri="{FF2B5EF4-FFF2-40B4-BE49-F238E27FC236}">
                <a16:creationId xmlns:a16="http://schemas.microsoft.com/office/drawing/2014/main" id="{2D69358B-3D41-4807-B437-2E4D8CC20FE9}"/>
              </a:ext>
            </a:extLst>
          </p:cNvPr>
          <p:cNvGrpSpPr>
            <a:grpSpLocks/>
          </p:cNvGrpSpPr>
          <p:nvPr/>
        </p:nvGrpSpPr>
        <p:grpSpPr bwMode="auto">
          <a:xfrm>
            <a:off x="1676400" y="1676401"/>
            <a:ext cx="1905000" cy="866775"/>
            <a:chOff x="528" y="1200"/>
            <a:chExt cx="1200" cy="546"/>
          </a:xfrm>
        </p:grpSpPr>
        <p:sp>
          <p:nvSpPr>
            <p:cNvPr id="31791" name="Text Box 12">
              <a:extLst>
                <a:ext uri="{FF2B5EF4-FFF2-40B4-BE49-F238E27FC236}">
                  <a16:creationId xmlns:a16="http://schemas.microsoft.com/office/drawing/2014/main" id="{C322868D-47C2-4CFA-A7EE-575944157237}"/>
                </a:ext>
              </a:extLst>
            </p:cNvPr>
            <p:cNvSpPr txBox="1">
              <a:spLocks noChangeArrowheads="1"/>
            </p:cNvSpPr>
            <p:nvPr/>
          </p:nvSpPr>
          <p:spPr bwMode="auto">
            <a:xfrm>
              <a:off x="528" y="1200"/>
              <a:ext cx="1200" cy="546"/>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algn="ctr" eaLnBrk="1" hangingPunct="1"/>
              <a:r>
                <a:rPr lang="en-US" altLang="en-US"/>
                <a:t>denotes +1</a:t>
              </a:r>
            </a:p>
            <a:p>
              <a:pPr algn="ctr" eaLnBrk="1" hangingPunct="1"/>
              <a:r>
                <a:rPr lang="en-US" altLang="en-US"/>
                <a:t>denotes -1</a:t>
              </a:r>
            </a:p>
          </p:txBody>
        </p:sp>
        <p:sp>
          <p:nvSpPr>
            <p:cNvPr id="31792" name="Oval 13">
              <a:extLst>
                <a:ext uri="{FF2B5EF4-FFF2-40B4-BE49-F238E27FC236}">
                  <a16:creationId xmlns:a16="http://schemas.microsoft.com/office/drawing/2014/main" id="{CCBAF143-E4EE-4D37-ABCA-810881E9D986}"/>
                </a:ext>
              </a:extLst>
            </p:cNvPr>
            <p:cNvSpPr>
              <a:spLocks noChangeAspect="1" noChangeArrowheads="1"/>
            </p:cNvSpPr>
            <p:nvPr/>
          </p:nvSpPr>
          <p:spPr bwMode="auto">
            <a:xfrm rot="4777107">
              <a:off x="576" y="1296"/>
              <a:ext cx="37" cy="3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1793" name="Oval 14">
              <a:extLst>
                <a:ext uri="{FF2B5EF4-FFF2-40B4-BE49-F238E27FC236}">
                  <a16:creationId xmlns:a16="http://schemas.microsoft.com/office/drawing/2014/main" id="{D576F86E-3447-44AF-A0F0-001F11C62159}"/>
                </a:ext>
              </a:extLst>
            </p:cNvPr>
            <p:cNvSpPr>
              <a:spLocks noChangeAspect="1" noChangeArrowheads="1"/>
            </p:cNvSpPr>
            <p:nvPr/>
          </p:nvSpPr>
          <p:spPr bwMode="auto">
            <a:xfrm rot="5895381">
              <a:off x="577" y="1583"/>
              <a:ext cx="32" cy="34"/>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grpSp>
      <p:sp>
        <p:nvSpPr>
          <p:cNvPr id="31749" name="Text Box 52">
            <a:extLst>
              <a:ext uri="{FF2B5EF4-FFF2-40B4-BE49-F238E27FC236}">
                <a16:creationId xmlns:a16="http://schemas.microsoft.com/office/drawing/2014/main" id="{67EA7B9F-D6E8-4249-AD76-21BF0D604CFF}"/>
              </a:ext>
            </a:extLst>
          </p:cNvPr>
          <p:cNvSpPr txBox="1">
            <a:spLocks noChangeArrowheads="1"/>
          </p:cNvSpPr>
          <p:nvPr/>
        </p:nvSpPr>
        <p:spPr bwMode="auto">
          <a:xfrm>
            <a:off x="7772400" y="3200401"/>
            <a:ext cx="2438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US" altLang="en-US"/>
          </a:p>
        </p:txBody>
      </p:sp>
      <p:sp>
        <p:nvSpPr>
          <p:cNvPr id="31750" name="Text Box 53">
            <a:extLst>
              <a:ext uri="{FF2B5EF4-FFF2-40B4-BE49-F238E27FC236}">
                <a16:creationId xmlns:a16="http://schemas.microsoft.com/office/drawing/2014/main" id="{CA921617-4D04-439B-8E79-39E7B333AE0D}"/>
              </a:ext>
            </a:extLst>
          </p:cNvPr>
          <p:cNvSpPr txBox="1">
            <a:spLocks noChangeArrowheads="1"/>
          </p:cNvSpPr>
          <p:nvPr/>
        </p:nvSpPr>
        <p:spPr bwMode="auto">
          <a:xfrm>
            <a:off x="5585697" y="610538"/>
            <a:ext cx="5029200" cy="1160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r>
              <a:rPr lang="en-US" altLang="en-US" sz="2800" dirty="0"/>
              <a:t>This is going to be a problem!</a:t>
            </a:r>
          </a:p>
          <a:p>
            <a:pPr eaLnBrk="1" hangingPunct="1"/>
            <a:r>
              <a:rPr lang="en-US" altLang="en-US" sz="2800" dirty="0"/>
              <a:t>What should we do?</a:t>
            </a:r>
          </a:p>
        </p:txBody>
      </p:sp>
      <p:grpSp>
        <p:nvGrpSpPr>
          <p:cNvPr id="31751" name="Group 59">
            <a:extLst>
              <a:ext uri="{FF2B5EF4-FFF2-40B4-BE49-F238E27FC236}">
                <a16:creationId xmlns:a16="http://schemas.microsoft.com/office/drawing/2014/main" id="{E81FAF21-5745-4A15-8A11-3D88AB0E2DE6}"/>
              </a:ext>
            </a:extLst>
          </p:cNvPr>
          <p:cNvGrpSpPr>
            <a:grpSpLocks/>
          </p:cNvGrpSpPr>
          <p:nvPr/>
        </p:nvGrpSpPr>
        <p:grpSpPr bwMode="auto">
          <a:xfrm>
            <a:off x="1752600" y="2743200"/>
            <a:ext cx="3657600" cy="3581400"/>
            <a:chOff x="1536" y="1344"/>
            <a:chExt cx="2304" cy="2256"/>
          </a:xfrm>
        </p:grpSpPr>
        <p:sp>
          <p:nvSpPr>
            <p:cNvPr id="31752" name="Line 15">
              <a:extLst>
                <a:ext uri="{FF2B5EF4-FFF2-40B4-BE49-F238E27FC236}">
                  <a16:creationId xmlns:a16="http://schemas.microsoft.com/office/drawing/2014/main" id="{998F98B9-4A5A-4B0A-8CFE-D4111CA18CEA}"/>
                </a:ext>
              </a:extLst>
            </p:cNvPr>
            <p:cNvSpPr>
              <a:spLocks noChangeShapeType="1"/>
            </p:cNvSpPr>
            <p:nvPr/>
          </p:nvSpPr>
          <p:spPr bwMode="auto">
            <a:xfrm>
              <a:off x="1632" y="1392"/>
              <a:ext cx="0" cy="2208"/>
            </a:xfrm>
            <a:prstGeom prst="line">
              <a:avLst/>
            </a:prstGeom>
            <a:noFill/>
            <a:ln w="381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IN"/>
            </a:p>
          </p:txBody>
        </p:sp>
        <p:sp>
          <p:nvSpPr>
            <p:cNvPr id="31753" name="Line 16">
              <a:extLst>
                <a:ext uri="{FF2B5EF4-FFF2-40B4-BE49-F238E27FC236}">
                  <a16:creationId xmlns:a16="http://schemas.microsoft.com/office/drawing/2014/main" id="{2EEF5EAB-B98F-43E7-9DE4-1E7371FFF1A6}"/>
                </a:ext>
              </a:extLst>
            </p:cNvPr>
            <p:cNvSpPr>
              <a:spLocks noChangeShapeType="1"/>
            </p:cNvSpPr>
            <p:nvPr/>
          </p:nvSpPr>
          <p:spPr bwMode="auto">
            <a:xfrm flipV="1">
              <a:off x="1536" y="3504"/>
              <a:ext cx="2304" cy="0"/>
            </a:xfrm>
            <a:prstGeom prst="line">
              <a:avLst/>
            </a:prstGeom>
            <a:noFill/>
            <a:ln w="381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IN"/>
            </a:p>
          </p:txBody>
        </p:sp>
        <p:sp>
          <p:nvSpPr>
            <p:cNvPr id="31754" name="Oval 17">
              <a:extLst>
                <a:ext uri="{FF2B5EF4-FFF2-40B4-BE49-F238E27FC236}">
                  <a16:creationId xmlns:a16="http://schemas.microsoft.com/office/drawing/2014/main" id="{AD328CAC-3F28-45B5-9DF1-E399CBAC651C}"/>
                </a:ext>
              </a:extLst>
            </p:cNvPr>
            <p:cNvSpPr>
              <a:spLocks noChangeAspect="1" noChangeArrowheads="1"/>
            </p:cNvSpPr>
            <p:nvPr/>
          </p:nvSpPr>
          <p:spPr bwMode="auto">
            <a:xfrm>
              <a:off x="2342" y="3170"/>
              <a:ext cx="38" cy="3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1755" name="Oval 18">
              <a:extLst>
                <a:ext uri="{FF2B5EF4-FFF2-40B4-BE49-F238E27FC236}">
                  <a16:creationId xmlns:a16="http://schemas.microsoft.com/office/drawing/2014/main" id="{EBB48581-4535-4ED3-BAB5-299386CF4884}"/>
                </a:ext>
              </a:extLst>
            </p:cNvPr>
            <p:cNvSpPr>
              <a:spLocks noChangeAspect="1" noChangeArrowheads="1"/>
            </p:cNvSpPr>
            <p:nvPr/>
          </p:nvSpPr>
          <p:spPr bwMode="auto">
            <a:xfrm>
              <a:off x="1566" y="2459"/>
              <a:ext cx="38" cy="30"/>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1756" name="Oval 19">
              <a:extLst>
                <a:ext uri="{FF2B5EF4-FFF2-40B4-BE49-F238E27FC236}">
                  <a16:creationId xmlns:a16="http://schemas.microsoft.com/office/drawing/2014/main" id="{C927937C-31E2-41F6-9BA9-92FE5338C4B0}"/>
                </a:ext>
              </a:extLst>
            </p:cNvPr>
            <p:cNvSpPr>
              <a:spLocks noChangeAspect="1" noChangeArrowheads="1"/>
            </p:cNvSpPr>
            <p:nvPr/>
          </p:nvSpPr>
          <p:spPr bwMode="auto">
            <a:xfrm>
              <a:off x="2734" y="1773"/>
              <a:ext cx="38" cy="30"/>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1757" name="Oval 20">
              <a:extLst>
                <a:ext uri="{FF2B5EF4-FFF2-40B4-BE49-F238E27FC236}">
                  <a16:creationId xmlns:a16="http://schemas.microsoft.com/office/drawing/2014/main" id="{67326630-0ECB-429D-BF41-764E356BE3DA}"/>
                </a:ext>
              </a:extLst>
            </p:cNvPr>
            <p:cNvSpPr>
              <a:spLocks noChangeAspect="1" noChangeArrowheads="1"/>
            </p:cNvSpPr>
            <p:nvPr/>
          </p:nvSpPr>
          <p:spPr bwMode="auto">
            <a:xfrm>
              <a:off x="2774" y="2290"/>
              <a:ext cx="38" cy="3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1758" name="Oval 21">
              <a:extLst>
                <a:ext uri="{FF2B5EF4-FFF2-40B4-BE49-F238E27FC236}">
                  <a16:creationId xmlns:a16="http://schemas.microsoft.com/office/drawing/2014/main" id="{60209FBE-AB9E-4F8E-AAA0-785ACB902D3D}"/>
                </a:ext>
              </a:extLst>
            </p:cNvPr>
            <p:cNvSpPr>
              <a:spLocks noChangeAspect="1" noChangeArrowheads="1"/>
            </p:cNvSpPr>
            <p:nvPr/>
          </p:nvSpPr>
          <p:spPr bwMode="auto">
            <a:xfrm>
              <a:off x="2148" y="1678"/>
              <a:ext cx="38" cy="32"/>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1759" name="Oval 22">
              <a:extLst>
                <a:ext uri="{FF2B5EF4-FFF2-40B4-BE49-F238E27FC236}">
                  <a16:creationId xmlns:a16="http://schemas.microsoft.com/office/drawing/2014/main" id="{2E2D634C-438D-4216-8154-A8DC2FDBE619}"/>
                </a:ext>
              </a:extLst>
            </p:cNvPr>
            <p:cNvSpPr>
              <a:spLocks noChangeAspect="1" noChangeArrowheads="1"/>
            </p:cNvSpPr>
            <p:nvPr/>
          </p:nvSpPr>
          <p:spPr bwMode="auto">
            <a:xfrm>
              <a:off x="2448" y="2352"/>
              <a:ext cx="34" cy="30"/>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1760" name="Oval 23">
              <a:extLst>
                <a:ext uri="{FF2B5EF4-FFF2-40B4-BE49-F238E27FC236}">
                  <a16:creationId xmlns:a16="http://schemas.microsoft.com/office/drawing/2014/main" id="{F75EE71E-6F1D-46B5-9495-8030DFFB80E2}"/>
                </a:ext>
              </a:extLst>
            </p:cNvPr>
            <p:cNvSpPr>
              <a:spLocks noChangeAspect="1" noChangeArrowheads="1"/>
            </p:cNvSpPr>
            <p:nvPr/>
          </p:nvSpPr>
          <p:spPr bwMode="auto">
            <a:xfrm>
              <a:off x="1920" y="1968"/>
              <a:ext cx="38" cy="37"/>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1761" name="Oval 24">
              <a:extLst>
                <a:ext uri="{FF2B5EF4-FFF2-40B4-BE49-F238E27FC236}">
                  <a16:creationId xmlns:a16="http://schemas.microsoft.com/office/drawing/2014/main" id="{89BA9316-FA46-415B-BB72-3FAD48585381}"/>
                </a:ext>
              </a:extLst>
            </p:cNvPr>
            <p:cNvSpPr>
              <a:spLocks noChangeAspect="1" noChangeArrowheads="1"/>
            </p:cNvSpPr>
            <p:nvPr/>
          </p:nvSpPr>
          <p:spPr bwMode="auto">
            <a:xfrm>
              <a:off x="3216" y="2592"/>
              <a:ext cx="38" cy="32"/>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1762" name="Oval 25">
              <a:extLst>
                <a:ext uri="{FF2B5EF4-FFF2-40B4-BE49-F238E27FC236}">
                  <a16:creationId xmlns:a16="http://schemas.microsoft.com/office/drawing/2014/main" id="{703DB5D0-F1C6-4E97-BAF3-FEE093742567}"/>
                </a:ext>
              </a:extLst>
            </p:cNvPr>
            <p:cNvSpPr>
              <a:spLocks noChangeAspect="1" noChangeArrowheads="1"/>
            </p:cNvSpPr>
            <p:nvPr/>
          </p:nvSpPr>
          <p:spPr bwMode="auto">
            <a:xfrm rot="-1118274">
              <a:off x="2449" y="2799"/>
              <a:ext cx="34" cy="3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1763" name="Oval 26">
              <a:extLst>
                <a:ext uri="{FF2B5EF4-FFF2-40B4-BE49-F238E27FC236}">
                  <a16:creationId xmlns:a16="http://schemas.microsoft.com/office/drawing/2014/main" id="{9A289CAF-5821-443B-869C-9C5AAFC1F32E}"/>
                </a:ext>
              </a:extLst>
            </p:cNvPr>
            <p:cNvSpPr>
              <a:spLocks noChangeAspect="1" noChangeArrowheads="1"/>
            </p:cNvSpPr>
            <p:nvPr/>
          </p:nvSpPr>
          <p:spPr bwMode="auto">
            <a:xfrm rot="-1118274">
              <a:off x="3782" y="2034"/>
              <a:ext cx="38" cy="32"/>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1764" name="Oval 27">
              <a:extLst>
                <a:ext uri="{FF2B5EF4-FFF2-40B4-BE49-F238E27FC236}">
                  <a16:creationId xmlns:a16="http://schemas.microsoft.com/office/drawing/2014/main" id="{2E800D9C-719A-4A35-B27D-B8798B8845EB}"/>
                </a:ext>
              </a:extLst>
            </p:cNvPr>
            <p:cNvSpPr>
              <a:spLocks noChangeAspect="1" noChangeArrowheads="1"/>
            </p:cNvSpPr>
            <p:nvPr/>
          </p:nvSpPr>
          <p:spPr bwMode="auto">
            <a:xfrm rot="-1118274">
              <a:off x="3336" y="2863"/>
              <a:ext cx="38" cy="32"/>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1765" name="Oval 28">
              <a:extLst>
                <a:ext uri="{FF2B5EF4-FFF2-40B4-BE49-F238E27FC236}">
                  <a16:creationId xmlns:a16="http://schemas.microsoft.com/office/drawing/2014/main" id="{5A1A224E-5F6A-47F3-AA69-391B1C647A6D}"/>
                </a:ext>
              </a:extLst>
            </p:cNvPr>
            <p:cNvSpPr>
              <a:spLocks noChangeAspect="1" noChangeArrowheads="1"/>
            </p:cNvSpPr>
            <p:nvPr/>
          </p:nvSpPr>
          <p:spPr bwMode="auto">
            <a:xfrm rot="-1118274">
              <a:off x="1968" y="1680"/>
              <a:ext cx="38" cy="32"/>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1766" name="Oval 29">
              <a:extLst>
                <a:ext uri="{FF2B5EF4-FFF2-40B4-BE49-F238E27FC236}">
                  <a16:creationId xmlns:a16="http://schemas.microsoft.com/office/drawing/2014/main" id="{4CE4C908-BC79-4B0A-AD29-DA947FD64820}"/>
                </a:ext>
              </a:extLst>
            </p:cNvPr>
            <p:cNvSpPr>
              <a:spLocks noChangeAspect="1" noChangeArrowheads="1"/>
            </p:cNvSpPr>
            <p:nvPr/>
          </p:nvSpPr>
          <p:spPr bwMode="auto">
            <a:xfrm rot="-1118274">
              <a:off x="2968" y="2258"/>
              <a:ext cx="38" cy="32"/>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1767" name="Oval 30">
              <a:extLst>
                <a:ext uri="{FF2B5EF4-FFF2-40B4-BE49-F238E27FC236}">
                  <a16:creationId xmlns:a16="http://schemas.microsoft.com/office/drawing/2014/main" id="{6F60064C-9A86-4B6E-80DD-2C326C8EC053}"/>
                </a:ext>
              </a:extLst>
            </p:cNvPr>
            <p:cNvSpPr>
              <a:spLocks noChangeAspect="1" noChangeArrowheads="1"/>
            </p:cNvSpPr>
            <p:nvPr/>
          </p:nvSpPr>
          <p:spPr bwMode="auto">
            <a:xfrm rot="-1118274">
              <a:off x="3696" y="2832"/>
              <a:ext cx="38" cy="3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1768" name="Oval 31">
              <a:extLst>
                <a:ext uri="{FF2B5EF4-FFF2-40B4-BE49-F238E27FC236}">
                  <a16:creationId xmlns:a16="http://schemas.microsoft.com/office/drawing/2014/main" id="{991ECD8F-18C4-4E11-92E9-40D12B1BA81C}"/>
                </a:ext>
              </a:extLst>
            </p:cNvPr>
            <p:cNvSpPr>
              <a:spLocks noChangeAspect="1" noChangeArrowheads="1"/>
            </p:cNvSpPr>
            <p:nvPr/>
          </p:nvSpPr>
          <p:spPr bwMode="auto">
            <a:xfrm rot="-1118274">
              <a:off x="1962" y="2293"/>
              <a:ext cx="38" cy="30"/>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1769" name="Oval 32">
              <a:extLst>
                <a:ext uri="{FF2B5EF4-FFF2-40B4-BE49-F238E27FC236}">
                  <a16:creationId xmlns:a16="http://schemas.microsoft.com/office/drawing/2014/main" id="{A4899689-7BB4-4A7E-92E5-8F8AB186C6F2}"/>
                </a:ext>
              </a:extLst>
            </p:cNvPr>
            <p:cNvSpPr>
              <a:spLocks noChangeAspect="1" noChangeArrowheads="1"/>
            </p:cNvSpPr>
            <p:nvPr/>
          </p:nvSpPr>
          <p:spPr bwMode="auto">
            <a:xfrm rot="5895381">
              <a:off x="2436" y="1926"/>
              <a:ext cx="30" cy="34"/>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1770" name="Oval 33">
              <a:extLst>
                <a:ext uri="{FF2B5EF4-FFF2-40B4-BE49-F238E27FC236}">
                  <a16:creationId xmlns:a16="http://schemas.microsoft.com/office/drawing/2014/main" id="{474AC80D-9791-47B6-957B-F922949E17F2}"/>
                </a:ext>
              </a:extLst>
            </p:cNvPr>
            <p:cNvSpPr>
              <a:spLocks noChangeAspect="1" noChangeArrowheads="1"/>
            </p:cNvSpPr>
            <p:nvPr/>
          </p:nvSpPr>
          <p:spPr bwMode="auto">
            <a:xfrm rot="5895381">
              <a:off x="2605" y="3303"/>
              <a:ext cx="35" cy="38"/>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1771" name="Oval 34">
              <a:extLst>
                <a:ext uri="{FF2B5EF4-FFF2-40B4-BE49-F238E27FC236}">
                  <a16:creationId xmlns:a16="http://schemas.microsoft.com/office/drawing/2014/main" id="{1E4C01E5-9B20-43B5-B5F5-288C8D3885E0}"/>
                </a:ext>
              </a:extLst>
            </p:cNvPr>
            <p:cNvSpPr>
              <a:spLocks noChangeAspect="1" noChangeArrowheads="1"/>
            </p:cNvSpPr>
            <p:nvPr/>
          </p:nvSpPr>
          <p:spPr bwMode="auto">
            <a:xfrm rot="5895381">
              <a:off x="1962" y="2582"/>
              <a:ext cx="30" cy="3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1772" name="Oval 35">
              <a:extLst>
                <a:ext uri="{FF2B5EF4-FFF2-40B4-BE49-F238E27FC236}">
                  <a16:creationId xmlns:a16="http://schemas.microsoft.com/office/drawing/2014/main" id="{46B96D50-DB79-49A0-9F97-C70FB7F17586}"/>
                </a:ext>
              </a:extLst>
            </p:cNvPr>
            <p:cNvSpPr>
              <a:spLocks noChangeAspect="1" noChangeArrowheads="1"/>
            </p:cNvSpPr>
            <p:nvPr/>
          </p:nvSpPr>
          <p:spPr bwMode="auto">
            <a:xfrm rot="5895381">
              <a:off x="2736" y="1508"/>
              <a:ext cx="30" cy="34"/>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1773" name="Oval 36">
              <a:extLst>
                <a:ext uri="{FF2B5EF4-FFF2-40B4-BE49-F238E27FC236}">
                  <a16:creationId xmlns:a16="http://schemas.microsoft.com/office/drawing/2014/main" id="{E2B9C8D1-4FC8-4EF0-BC86-719D3A0A0BF7}"/>
                </a:ext>
              </a:extLst>
            </p:cNvPr>
            <p:cNvSpPr>
              <a:spLocks noChangeAspect="1" noChangeArrowheads="1"/>
            </p:cNvSpPr>
            <p:nvPr/>
          </p:nvSpPr>
          <p:spPr bwMode="auto">
            <a:xfrm rot="5895381">
              <a:off x="3341" y="2611"/>
              <a:ext cx="37" cy="38"/>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1774" name="Oval 37">
              <a:extLst>
                <a:ext uri="{FF2B5EF4-FFF2-40B4-BE49-F238E27FC236}">
                  <a16:creationId xmlns:a16="http://schemas.microsoft.com/office/drawing/2014/main" id="{1EB4448E-9A5A-49F8-80D8-C492004D21E6}"/>
                </a:ext>
              </a:extLst>
            </p:cNvPr>
            <p:cNvSpPr>
              <a:spLocks noChangeAspect="1" noChangeArrowheads="1"/>
            </p:cNvSpPr>
            <p:nvPr/>
          </p:nvSpPr>
          <p:spPr bwMode="auto">
            <a:xfrm rot="5895381">
              <a:off x="2753" y="2570"/>
              <a:ext cx="30" cy="34"/>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1775" name="Oval 38">
              <a:extLst>
                <a:ext uri="{FF2B5EF4-FFF2-40B4-BE49-F238E27FC236}">
                  <a16:creationId xmlns:a16="http://schemas.microsoft.com/office/drawing/2014/main" id="{41D53BEA-2144-42F5-8C78-58ED928E5093}"/>
                </a:ext>
              </a:extLst>
            </p:cNvPr>
            <p:cNvSpPr>
              <a:spLocks noChangeAspect="1" noChangeArrowheads="1"/>
            </p:cNvSpPr>
            <p:nvPr/>
          </p:nvSpPr>
          <p:spPr bwMode="auto">
            <a:xfrm rot="5895381">
              <a:off x="3540" y="2120"/>
              <a:ext cx="30" cy="34"/>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1776" name="Oval 39">
              <a:extLst>
                <a:ext uri="{FF2B5EF4-FFF2-40B4-BE49-F238E27FC236}">
                  <a16:creationId xmlns:a16="http://schemas.microsoft.com/office/drawing/2014/main" id="{3A7FF67B-87B4-4FCF-A7F5-09C56204F36E}"/>
                </a:ext>
              </a:extLst>
            </p:cNvPr>
            <p:cNvSpPr>
              <a:spLocks noChangeAspect="1" noChangeArrowheads="1"/>
            </p:cNvSpPr>
            <p:nvPr/>
          </p:nvSpPr>
          <p:spPr bwMode="auto">
            <a:xfrm rot="5895381">
              <a:off x="1945" y="1478"/>
              <a:ext cx="30" cy="3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1777" name="Oval 40">
              <a:extLst>
                <a:ext uri="{FF2B5EF4-FFF2-40B4-BE49-F238E27FC236}">
                  <a16:creationId xmlns:a16="http://schemas.microsoft.com/office/drawing/2014/main" id="{C9264811-F531-41E1-A8AE-5E6D9B483002}"/>
                </a:ext>
              </a:extLst>
            </p:cNvPr>
            <p:cNvSpPr>
              <a:spLocks noChangeAspect="1" noChangeArrowheads="1"/>
            </p:cNvSpPr>
            <p:nvPr/>
          </p:nvSpPr>
          <p:spPr bwMode="auto">
            <a:xfrm rot="5895381">
              <a:off x="3314" y="2062"/>
              <a:ext cx="30" cy="34"/>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1778" name="Oval 41">
              <a:extLst>
                <a:ext uri="{FF2B5EF4-FFF2-40B4-BE49-F238E27FC236}">
                  <a16:creationId xmlns:a16="http://schemas.microsoft.com/office/drawing/2014/main" id="{4E055D3A-68E4-4995-9D22-D1308FD0E7F3}"/>
                </a:ext>
              </a:extLst>
            </p:cNvPr>
            <p:cNvSpPr>
              <a:spLocks noChangeAspect="1" noChangeArrowheads="1"/>
            </p:cNvSpPr>
            <p:nvPr/>
          </p:nvSpPr>
          <p:spPr bwMode="auto">
            <a:xfrm rot="5895381">
              <a:off x="3223" y="2973"/>
              <a:ext cx="37" cy="34"/>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1779" name="Oval 42">
              <a:extLst>
                <a:ext uri="{FF2B5EF4-FFF2-40B4-BE49-F238E27FC236}">
                  <a16:creationId xmlns:a16="http://schemas.microsoft.com/office/drawing/2014/main" id="{9D307DAF-687C-4019-80D3-EF555874D1EE}"/>
                </a:ext>
              </a:extLst>
            </p:cNvPr>
            <p:cNvSpPr>
              <a:spLocks noChangeAspect="1" noChangeArrowheads="1"/>
            </p:cNvSpPr>
            <p:nvPr/>
          </p:nvSpPr>
          <p:spPr bwMode="auto">
            <a:xfrm rot="4777107">
              <a:off x="2203" y="2227"/>
              <a:ext cx="37" cy="3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1780" name="Oval 43">
              <a:extLst>
                <a:ext uri="{FF2B5EF4-FFF2-40B4-BE49-F238E27FC236}">
                  <a16:creationId xmlns:a16="http://schemas.microsoft.com/office/drawing/2014/main" id="{FF85B6AE-D6BA-4073-95A7-F0D19CD74505}"/>
                </a:ext>
              </a:extLst>
            </p:cNvPr>
            <p:cNvSpPr>
              <a:spLocks noChangeAspect="1" noChangeArrowheads="1"/>
            </p:cNvSpPr>
            <p:nvPr/>
          </p:nvSpPr>
          <p:spPr bwMode="auto">
            <a:xfrm rot="4777107">
              <a:off x="2930" y="3310"/>
              <a:ext cx="30" cy="34"/>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1781" name="Oval 44">
              <a:extLst>
                <a:ext uri="{FF2B5EF4-FFF2-40B4-BE49-F238E27FC236}">
                  <a16:creationId xmlns:a16="http://schemas.microsoft.com/office/drawing/2014/main" id="{56EF2A05-77B8-48A7-89A4-A52C8397CBA0}"/>
                </a:ext>
              </a:extLst>
            </p:cNvPr>
            <p:cNvSpPr>
              <a:spLocks noChangeAspect="1" noChangeArrowheads="1"/>
            </p:cNvSpPr>
            <p:nvPr/>
          </p:nvSpPr>
          <p:spPr bwMode="auto">
            <a:xfrm rot="4777107">
              <a:off x="2738" y="3070"/>
              <a:ext cx="30" cy="34"/>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1782" name="Oval 45">
              <a:extLst>
                <a:ext uri="{FF2B5EF4-FFF2-40B4-BE49-F238E27FC236}">
                  <a16:creationId xmlns:a16="http://schemas.microsoft.com/office/drawing/2014/main" id="{8046C227-B65C-4F3F-99F5-62CA4267ECCC}"/>
                </a:ext>
              </a:extLst>
            </p:cNvPr>
            <p:cNvSpPr>
              <a:spLocks noChangeAspect="1" noChangeArrowheads="1"/>
            </p:cNvSpPr>
            <p:nvPr/>
          </p:nvSpPr>
          <p:spPr bwMode="auto">
            <a:xfrm rot="4777107">
              <a:off x="1774" y="2354"/>
              <a:ext cx="37" cy="34"/>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1783" name="Oval 46">
              <a:extLst>
                <a:ext uri="{FF2B5EF4-FFF2-40B4-BE49-F238E27FC236}">
                  <a16:creationId xmlns:a16="http://schemas.microsoft.com/office/drawing/2014/main" id="{82FB12A7-70C9-4978-874B-8A1834E12A61}"/>
                </a:ext>
              </a:extLst>
            </p:cNvPr>
            <p:cNvSpPr>
              <a:spLocks noChangeAspect="1" noChangeArrowheads="1"/>
            </p:cNvSpPr>
            <p:nvPr/>
          </p:nvSpPr>
          <p:spPr bwMode="auto">
            <a:xfrm rot="4777107">
              <a:off x="2339" y="1749"/>
              <a:ext cx="32" cy="34"/>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1784" name="Oval 47">
              <a:extLst>
                <a:ext uri="{FF2B5EF4-FFF2-40B4-BE49-F238E27FC236}">
                  <a16:creationId xmlns:a16="http://schemas.microsoft.com/office/drawing/2014/main" id="{A4F23D3E-D388-4A36-AFB1-6B4A634A223A}"/>
                </a:ext>
              </a:extLst>
            </p:cNvPr>
            <p:cNvSpPr>
              <a:spLocks noChangeAspect="1" noChangeArrowheads="1"/>
            </p:cNvSpPr>
            <p:nvPr/>
          </p:nvSpPr>
          <p:spPr bwMode="auto">
            <a:xfrm rot="4777107">
              <a:off x="2744" y="2749"/>
              <a:ext cx="32" cy="38"/>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1785" name="Oval 48">
              <a:extLst>
                <a:ext uri="{FF2B5EF4-FFF2-40B4-BE49-F238E27FC236}">
                  <a16:creationId xmlns:a16="http://schemas.microsoft.com/office/drawing/2014/main" id="{EE5B32B8-1145-44ED-B046-9160F4E63A2D}"/>
                </a:ext>
              </a:extLst>
            </p:cNvPr>
            <p:cNvSpPr>
              <a:spLocks noChangeAspect="1" noChangeArrowheads="1"/>
            </p:cNvSpPr>
            <p:nvPr/>
          </p:nvSpPr>
          <p:spPr bwMode="auto">
            <a:xfrm rot="4777107">
              <a:off x="1577" y="1942"/>
              <a:ext cx="37" cy="3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1786" name="Oval 49">
              <a:extLst>
                <a:ext uri="{FF2B5EF4-FFF2-40B4-BE49-F238E27FC236}">
                  <a16:creationId xmlns:a16="http://schemas.microsoft.com/office/drawing/2014/main" id="{606D6A0E-5516-4B1E-B6BD-D5FA91AC74F2}"/>
                </a:ext>
              </a:extLst>
            </p:cNvPr>
            <p:cNvSpPr>
              <a:spLocks noChangeAspect="1" noChangeArrowheads="1"/>
            </p:cNvSpPr>
            <p:nvPr/>
          </p:nvSpPr>
          <p:spPr bwMode="auto">
            <a:xfrm rot="4777107">
              <a:off x="2480" y="3181"/>
              <a:ext cx="35" cy="38"/>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1787" name="Oval 50">
              <a:extLst>
                <a:ext uri="{FF2B5EF4-FFF2-40B4-BE49-F238E27FC236}">
                  <a16:creationId xmlns:a16="http://schemas.microsoft.com/office/drawing/2014/main" id="{79447293-F4A3-4A63-95A8-1F33A21E22EF}"/>
                </a:ext>
              </a:extLst>
            </p:cNvPr>
            <p:cNvSpPr>
              <a:spLocks noChangeAspect="1" noChangeArrowheads="1"/>
            </p:cNvSpPr>
            <p:nvPr/>
          </p:nvSpPr>
          <p:spPr bwMode="auto">
            <a:xfrm rot="4777107">
              <a:off x="3341" y="2996"/>
              <a:ext cx="32" cy="38"/>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1788" name="Oval 55">
              <a:extLst>
                <a:ext uri="{FF2B5EF4-FFF2-40B4-BE49-F238E27FC236}">
                  <a16:creationId xmlns:a16="http://schemas.microsoft.com/office/drawing/2014/main" id="{70268EDF-71B7-4688-AF76-2C48BB40FDD4}"/>
                </a:ext>
              </a:extLst>
            </p:cNvPr>
            <p:cNvSpPr>
              <a:spLocks noChangeAspect="1" noChangeArrowheads="1"/>
            </p:cNvSpPr>
            <p:nvPr/>
          </p:nvSpPr>
          <p:spPr bwMode="auto">
            <a:xfrm>
              <a:off x="2976" y="2496"/>
              <a:ext cx="38" cy="32"/>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1789" name="Oval 56">
              <a:extLst>
                <a:ext uri="{FF2B5EF4-FFF2-40B4-BE49-F238E27FC236}">
                  <a16:creationId xmlns:a16="http://schemas.microsoft.com/office/drawing/2014/main" id="{036ECC36-B134-4413-9598-C8B952501C7D}"/>
                </a:ext>
              </a:extLst>
            </p:cNvPr>
            <p:cNvSpPr>
              <a:spLocks noChangeAspect="1" noChangeArrowheads="1"/>
            </p:cNvSpPr>
            <p:nvPr/>
          </p:nvSpPr>
          <p:spPr bwMode="auto">
            <a:xfrm rot="-1118274">
              <a:off x="2160" y="2064"/>
              <a:ext cx="38" cy="32"/>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1790" name="Oval 57">
              <a:extLst>
                <a:ext uri="{FF2B5EF4-FFF2-40B4-BE49-F238E27FC236}">
                  <a16:creationId xmlns:a16="http://schemas.microsoft.com/office/drawing/2014/main" id="{4C61D98B-5AF1-4641-BE16-CEE55F5303D4}"/>
                </a:ext>
              </a:extLst>
            </p:cNvPr>
            <p:cNvSpPr>
              <a:spLocks noChangeAspect="1" noChangeArrowheads="1"/>
            </p:cNvSpPr>
            <p:nvPr/>
          </p:nvSpPr>
          <p:spPr bwMode="auto">
            <a:xfrm rot="-1118274">
              <a:off x="2928" y="1344"/>
              <a:ext cx="38" cy="32"/>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grpSp>
      <p:pic>
        <p:nvPicPr>
          <p:cNvPr id="50" name="Picture 49">
            <a:extLst>
              <a:ext uri="{FF2B5EF4-FFF2-40B4-BE49-F238E27FC236}">
                <a16:creationId xmlns:a16="http://schemas.microsoft.com/office/drawing/2014/main" id="{1629A924-3F97-4EBE-8781-8F929C0711A5}"/>
              </a:ext>
            </a:extLst>
          </p:cNvPr>
          <p:cNvPicPr>
            <a:picLocks noChangeAspect="1"/>
          </p:cNvPicPr>
          <p:nvPr/>
        </p:nvPicPr>
        <p:blipFill>
          <a:blip r:embed="rId2"/>
          <a:stretch>
            <a:fillRect/>
          </a:stretch>
        </p:blipFill>
        <p:spPr>
          <a:xfrm>
            <a:off x="10843497" y="21648"/>
            <a:ext cx="1348503" cy="1177781"/>
          </a:xfrm>
          <a:prstGeom prst="rect">
            <a:avLst/>
          </a:prstGeom>
        </p:spPr>
      </p:pic>
      <p:sp>
        <p:nvSpPr>
          <p:cNvPr id="51" name="TextBox 50">
            <a:extLst>
              <a:ext uri="{FF2B5EF4-FFF2-40B4-BE49-F238E27FC236}">
                <a16:creationId xmlns:a16="http://schemas.microsoft.com/office/drawing/2014/main" id="{AD0560DF-7D12-4316-B948-1B899BEF1386}"/>
              </a:ext>
            </a:extLst>
          </p:cNvPr>
          <p:cNvSpPr txBox="1"/>
          <p:nvPr/>
        </p:nvSpPr>
        <p:spPr>
          <a:xfrm>
            <a:off x="6479304" y="6413955"/>
            <a:ext cx="3519054" cy="430887"/>
          </a:xfrm>
          <a:prstGeom prst="rect">
            <a:avLst/>
          </a:prstGeom>
          <a:noFill/>
        </p:spPr>
        <p:txBody>
          <a:bodyPr wrap="square">
            <a:spAutoFit/>
          </a:bodyPr>
          <a:lstStyle/>
          <a:p>
            <a:r>
              <a:rPr lang="en-US" altLang="en-US" sz="1100" dirty="0"/>
              <a:t>Courtesy: (1) http://www.cs.cmu.edu/~awm/tutorials</a:t>
            </a:r>
          </a:p>
          <a:p>
            <a:r>
              <a:rPr lang="en-US" altLang="en-US" sz="1100" dirty="0"/>
              <a:t>                   (2) Copyright © 2001, 2003, Andrew W. Moore</a:t>
            </a:r>
            <a:endParaRPr lang="en-IN" dirty="0"/>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1" name="Rectangle 2">
            <a:extLst>
              <a:ext uri="{FF2B5EF4-FFF2-40B4-BE49-F238E27FC236}">
                <a16:creationId xmlns:a16="http://schemas.microsoft.com/office/drawing/2014/main" id="{9F634CD4-B193-4AB1-9618-6EE5CF07B116}"/>
              </a:ext>
            </a:extLst>
          </p:cNvPr>
          <p:cNvSpPr>
            <a:spLocks noGrp="1" noChangeArrowheads="1"/>
          </p:cNvSpPr>
          <p:nvPr>
            <p:ph type="title"/>
          </p:nvPr>
        </p:nvSpPr>
        <p:spPr>
          <a:xfrm>
            <a:off x="1676400" y="304800"/>
            <a:ext cx="4648200" cy="685800"/>
          </a:xfrm>
        </p:spPr>
        <p:txBody>
          <a:bodyPr>
            <a:normAutofit fontScale="90000"/>
          </a:bodyPr>
          <a:lstStyle/>
          <a:p>
            <a:pPr eaLnBrk="1" hangingPunct="1"/>
            <a:r>
              <a:rPr lang="en-US" altLang="en-US"/>
              <a:t>Uh-oh!</a:t>
            </a:r>
          </a:p>
        </p:txBody>
      </p:sp>
      <p:grpSp>
        <p:nvGrpSpPr>
          <p:cNvPr id="32772" name="Group 3">
            <a:extLst>
              <a:ext uri="{FF2B5EF4-FFF2-40B4-BE49-F238E27FC236}">
                <a16:creationId xmlns:a16="http://schemas.microsoft.com/office/drawing/2014/main" id="{8D8C78AF-E0EA-423D-9289-01045736C3FB}"/>
              </a:ext>
            </a:extLst>
          </p:cNvPr>
          <p:cNvGrpSpPr>
            <a:grpSpLocks/>
          </p:cNvGrpSpPr>
          <p:nvPr/>
        </p:nvGrpSpPr>
        <p:grpSpPr bwMode="auto">
          <a:xfrm>
            <a:off x="1676400" y="1676401"/>
            <a:ext cx="1905000" cy="866775"/>
            <a:chOff x="528" y="1200"/>
            <a:chExt cx="1200" cy="546"/>
          </a:xfrm>
        </p:grpSpPr>
        <p:sp>
          <p:nvSpPr>
            <p:cNvPr id="32815" name="Text Box 4">
              <a:extLst>
                <a:ext uri="{FF2B5EF4-FFF2-40B4-BE49-F238E27FC236}">
                  <a16:creationId xmlns:a16="http://schemas.microsoft.com/office/drawing/2014/main" id="{470EAF66-6F22-496F-9EA4-91D379EED834}"/>
                </a:ext>
              </a:extLst>
            </p:cNvPr>
            <p:cNvSpPr txBox="1">
              <a:spLocks noChangeArrowheads="1"/>
            </p:cNvSpPr>
            <p:nvPr/>
          </p:nvSpPr>
          <p:spPr bwMode="auto">
            <a:xfrm>
              <a:off x="528" y="1200"/>
              <a:ext cx="1200" cy="546"/>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algn="ctr" eaLnBrk="1" hangingPunct="1"/>
              <a:r>
                <a:rPr lang="en-US" altLang="en-US"/>
                <a:t>denotes +1</a:t>
              </a:r>
            </a:p>
            <a:p>
              <a:pPr algn="ctr" eaLnBrk="1" hangingPunct="1"/>
              <a:r>
                <a:rPr lang="en-US" altLang="en-US"/>
                <a:t>denotes -1</a:t>
              </a:r>
            </a:p>
          </p:txBody>
        </p:sp>
        <p:sp>
          <p:nvSpPr>
            <p:cNvPr id="32816" name="Oval 5">
              <a:extLst>
                <a:ext uri="{FF2B5EF4-FFF2-40B4-BE49-F238E27FC236}">
                  <a16:creationId xmlns:a16="http://schemas.microsoft.com/office/drawing/2014/main" id="{5D1905CF-4E33-4742-A7D5-5C0BF64B4668}"/>
                </a:ext>
              </a:extLst>
            </p:cNvPr>
            <p:cNvSpPr>
              <a:spLocks noChangeAspect="1" noChangeArrowheads="1"/>
            </p:cNvSpPr>
            <p:nvPr/>
          </p:nvSpPr>
          <p:spPr bwMode="auto">
            <a:xfrm rot="4777107">
              <a:off x="576" y="1296"/>
              <a:ext cx="37" cy="3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2817" name="Oval 6">
              <a:extLst>
                <a:ext uri="{FF2B5EF4-FFF2-40B4-BE49-F238E27FC236}">
                  <a16:creationId xmlns:a16="http://schemas.microsoft.com/office/drawing/2014/main" id="{51CDD7E0-CDAC-404A-8726-2B3FC532AA19}"/>
                </a:ext>
              </a:extLst>
            </p:cNvPr>
            <p:cNvSpPr>
              <a:spLocks noChangeAspect="1" noChangeArrowheads="1"/>
            </p:cNvSpPr>
            <p:nvPr/>
          </p:nvSpPr>
          <p:spPr bwMode="auto">
            <a:xfrm rot="5895381">
              <a:off x="577" y="1583"/>
              <a:ext cx="32" cy="34"/>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grpSp>
      <p:sp>
        <p:nvSpPr>
          <p:cNvPr id="32773" name="Text Box 7">
            <a:extLst>
              <a:ext uri="{FF2B5EF4-FFF2-40B4-BE49-F238E27FC236}">
                <a16:creationId xmlns:a16="http://schemas.microsoft.com/office/drawing/2014/main" id="{622E42FA-323B-491E-AE9F-6DECCB41288F}"/>
              </a:ext>
            </a:extLst>
          </p:cNvPr>
          <p:cNvSpPr txBox="1">
            <a:spLocks noChangeArrowheads="1"/>
          </p:cNvSpPr>
          <p:nvPr/>
        </p:nvSpPr>
        <p:spPr bwMode="auto">
          <a:xfrm>
            <a:off x="7772400" y="3200401"/>
            <a:ext cx="2438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US" altLang="en-US"/>
          </a:p>
        </p:txBody>
      </p:sp>
      <p:sp>
        <p:nvSpPr>
          <p:cNvPr id="32774" name="Text Box 8">
            <a:extLst>
              <a:ext uri="{FF2B5EF4-FFF2-40B4-BE49-F238E27FC236}">
                <a16:creationId xmlns:a16="http://schemas.microsoft.com/office/drawing/2014/main" id="{561037F4-BADA-490C-BF2E-50FBE2A769B3}"/>
              </a:ext>
            </a:extLst>
          </p:cNvPr>
          <p:cNvSpPr txBox="1">
            <a:spLocks noChangeArrowheads="1"/>
          </p:cNvSpPr>
          <p:nvPr/>
        </p:nvSpPr>
        <p:spPr bwMode="auto">
          <a:xfrm>
            <a:off x="5486400" y="228600"/>
            <a:ext cx="5029200" cy="5219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50000"/>
              </a:spcBef>
              <a:buClr>
                <a:schemeClr val="tx1"/>
              </a:buClr>
              <a:defRPr sz="2000">
                <a:solidFill>
                  <a:schemeClr val="tx1"/>
                </a:solidFill>
                <a:latin typeface="Tahoma" panose="020B0604030504040204" pitchFamily="34" charset="0"/>
              </a:defRPr>
            </a:lvl1pPr>
            <a:lvl2pPr>
              <a:spcBef>
                <a:spcPct val="50000"/>
              </a:spcBef>
              <a:buClr>
                <a:schemeClr val="tx1"/>
              </a:buClr>
              <a:defRPr sz="2000">
                <a:solidFill>
                  <a:schemeClr val="tx1"/>
                </a:solidFill>
                <a:latin typeface="Tahoma" panose="020B0604030504040204" pitchFamily="34" charset="0"/>
              </a:defRPr>
            </a:lvl2pPr>
            <a:lvl3pPr>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r>
              <a:rPr lang="en-US" altLang="en-US" sz="2800"/>
              <a:t>This is going to be a problem!</a:t>
            </a:r>
          </a:p>
          <a:p>
            <a:pPr eaLnBrk="1" hangingPunct="1"/>
            <a:r>
              <a:rPr lang="en-US" altLang="en-US" sz="2800"/>
              <a:t>What should we do?</a:t>
            </a:r>
          </a:p>
          <a:p>
            <a:pPr eaLnBrk="1" hangingPunct="1"/>
            <a:r>
              <a:rPr lang="en-US" altLang="en-US" sz="2800">
                <a:solidFill>
                  <a:srgbClr val="990099"/>
                </a:solidFill>
              </a:rPr>
              <a:t>Idea 1:</a:t>
            </a:r>
          </a:p>
          <a:p>
            <a:pPr lvl="1" eaLnBrk="1" hangingPunct="1"/>
            <a:r>
              <a:rPr lang="en-US" altLang="en-US" sz="2800">
                <a:solidFill>
                  <a:srgbClr val="990099"/>
                </a:solidFill>
              </a:rPr>
              <a:t>Find minimum </a:t>
            </a:r>
            <a:r>
              <a:rPr lang="en-US" altLang="en-US" sz="2800" b="1" i="1">
                <a:solidFill>
                  <a:srgbClr val="990099"/>
                </a:solidFill>
              </a:rPr>
              <a:t>w.w</a:t>
            </a:r>
            <a:r>
              <a:rPr lang="en-US" altLang="en-US" sz="2800">
                <a:solidFill>
                  <a:srgbClr val="990099"/>
                </a:solidFill>
              </a:rPr>
              <a:t>, while minimizing number of training set errors.</a:t>
            </a:r>
          </a:p>
          <a:p>
            <a:pPr lvl="2" eaLnBrk="1" hangingPunct="1"/>
            <a:r>
              <a:rPr lang="en-US" altLang="en-US" sz="2800">
                <a:solidFill>
                  <a:schemeClr val="hlink"/>
                </a:solidFill>
              </a:rPr>
              <a:t>Problemette: Two things to minimize makes for an ill-defined optimization</a:t>
            </a:r>
          </a:p>
        </p:txBody>
      </p:sp>
      <p:grpSp>
        <p:nvGrpSpPr>
          <p:cNvPr id="32775" name="Group 9">
            <a:extLst>
              <a:ext uri="{FF2B5EF4-FFF2-40B4-BE49-F238E27FC236}">
                <a16:creationId xmlns:a16="http://schemas.microsoft.com/office/drawing/2014/main" id="{3A262F8F-3C04-4733-BA9A-DF4913BA96A5}"/>
              </a:ext>
            </a:extLst>
          </p:cNvPr>
          <p:cNvGrpSpPr>
            <a:grpSpLocks/>
          </p:cNvGrpSpPr>
          <p:nvPr/>
        </p:nvGrpSpPr>
        <p:grpSpPr bwMode="auto">
          <a:xfrm>
            <a:off x="1752600" y="2743200"/>
            <a:ext cx="3657600" cy="3581400"/>
            <a:chOff x="1536" y="1344"/>
            <a:chExt cx="2304" cy="2256"/>
          </a:xfrm>
        </p:grpSpPr>
        <p:sp>
          <p:nvSpPr>
            <p:cNvPr id="32776" name="Line 10">
              <a:extLst>
                <a:ext uri="{FF2B5EF4-FFF2-40B4-BE49-F238E27FC236}">
                  <a16:creationId xmlns:a16="http://schemas.microsoft.com/office/drawing/2014/main" id="{9E2E4DAC-DC3E-4A20-8CDC-326832E85DCB}"/>
                </a:ext>
              </a:extLst>
            </p:cNvPr>
            <p:cNvSpPr>
              <a:spLocks noChangeShapeType="1"/>
            </p:cNvSpPr>
            <p:nvPr/>
          </p:nvSpPr>
          <p:spPr bwMode="auto">
            <a:xfrm>
              <a:off x="1632" y="1392"/>
              <a:ext cx="0" cy="2208"/>
            </a:xfrm>
            <a:prstGeom prst="line">
              <a:avLst/>
            </a:prstGeom>
            <a:noFill/>
            <a:ln w="381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IN"/>
            </a:p>
          </p:txBody>
        </p:sp>
        <p:sp>
          <p:nvSpPr>
            <p:cNvPr id="32777" name="Line 11">
              <a:extLst>
                <a:ext uri="{FF2B5EF4-FFF2-40B4-BE49-F238E27FC236}">
                  <a16:creationId xmlns:a16="http://schemas.microsoft.com/office/drawing/2014/main" id="{24203B16-3510-4D86-B756-97537C97E56A}"/>
                </a:ext>
              </a:extLst>
            </p:cNvPr>
            <p:cNvSpPr>
              <a:spLocks noChangeShapeType="1"/>
            </p:cNvSpPr>
            <p:nvPr/>
          </p:nvSpPr>
          <p:spPr bwMode="auto">
            <a:xfrm flipV="1">
              <a:off x="1536" y="3504"/>
              <a:ext cx="2304" cy="0"/>
            </a:xfrm>
            <a:prstGeom prst="line">
              <a:avLst/>
            </a:prstGeom>
            <a:noFill/>
            <a:ln w="381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IN"/>
            </a:p>
          </p:txBody>
        </p:sp>
        <p:sp>
          <p:nvSpPr>
            <p:cNvPr id="32778" name="Oval 12">
              <a:extLst>
                <a:ext uri="{FF2B5EF4-FFF2-40B4-BE49-F238E27FC236}">
                  <a16:creationId xmlns:a16="http://schemas.microsoft.com/office/drawing/2014/main" id="{CF936956-06B7-4898-904D-3E4DBEF07E91}"/>
                </a:ext>
              </a:extLst>
            </p:cNvPr>
            <p:cNvSpPr>
              <a:spLocks noChangeAspect="1" noChangeArrowheads="1"/>
            </p:cNvSpPr>
            <p:nvPr/>
          </p:nvSpPr>
          <p:spPr bwMode="auto">
            <a:xfrm>
              <a:off x="2342" y="3170"/>
              <a:ext cx="38" cy="3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2779" name="Oval 13">
              <a:extLst>
                <a:ext uri="{FF2B5EF4-FFF2-40B4-BE49-F238E27FC236}">
                  <a16:creationId xmlns:a16="http://schemas.microsoft.com/office/drawing/2014/main" id="{B7576CB1-372E-4071-BA2A-F667BD30EEB5}"/>
                </a:ext>
              </a:extLst>
            </p:cNvPr>
            <p:cNvSpPr>
              <a:spLocks noChangeAspect="1" noChangeArrowheads="1"/>
            </p:cNvSpPr>
            <p:nvPr/>
          </p:nvSpPr>
          <p:spPr bwMode="auto">
            <a:xfrm>
              <a:off x="1566" y="2459"/>
              <a:ext cx="38" cy="30"/>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2780" name="Oval 14">
              <a:extLst>
                <a:ext uri="{FF2B5EF4-FFF2-40B4-BE49-F238E27FC236}">
                  <a16:creationId xmlns:a16="http://schemas.microsoft.com/office/drawing/2014/main" id="{ED33E340-04AC-4FDC-A142-B8DBF8E5C554}"/>
                </a:ext>
              </a:extLst>
            </p:cNvPr>
            <p:cNvSpPr>
              <a:spLocks noChangeAspect="1" noChangeArrowheads="1"/>
            </p:cNvSpPr>
            <p:nvPr/>
          </p:nvSpPr>
          <p:spPr bwMode="auto">
            <a:xfrm>
              <a:off x="2734" y="1773"/>
              <a:ext cx="38" cy="30"/>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2781" name="Oval 15">
              <a:extLst>
                <a:ext uri="{FF2B5EF4-FFF2-40B4-BE49-F238E27FC236}">
                  <a16:creationId xmlns:a16="http://schemas.microsoft.com/office/drawing/2014/main" id="{993A56D7-307C-4A21-ACF7-71D2DAFBFE6E}"/>
                </a:ext>
              </a:extLst>
            </p:cNvPr>
            <p:cNvSpPr>
              <a:spLocks noChangeAspect="1" noChangeArrowheads="1"/>
            </p:cNvSpPr>
            <p:nvPr/>
          </p:nvSpPr>
          <p:spPr bwMode="auto">
            <a:xfrm>
              <a:off x="2774" y="2290"/>
              <a:ext cx="38" cy="3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2782" name="Oval 16">
              <a:extLst>
                <a:ext uri="{FF2B5EF4-FFF2-40B4-BE49-F238E27FC236}">
                  <a16:creationId xmlns:a16="http://schemas.microsoft.com/office/drawing/2014/main" id="{5C38534E-B6D1-46C2-B0E4-BBD2918DB5B3}"/>
                </a:ext>
              </a:extLst>
            </p:cNvPr>
            <p:cNvSpPr>
              <a:spLocks noChangeAspect="1" noChangeArrowheads="1"/>
            </p:cNvSpPr>
            <p:nvPr/>
          </p:nvSpPr>
          <p:spPr bwMode="auto">
            <a:xfrm>
              <a:off x="2148" y="1678"/>
              <a:ext cx="38" cy="32"/>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2783" name="Oval 17">
              <a:extLst>
                <a:ext uri="{FF2B5EF4-FFF2-40B4-BE49-F238E27FC236}">
                  <a16:creationId xmlns:a16="http://schemas.microsoft.com/office/drawing/2014/main" id="{D96903F4-ED4C-45BD-A277-9F6BCE61640E}"/>
                </a:ext>
              </a:extLst>
            </p:cNvPr>
            <p:cNvSpPr>
              <a:spLocks noChangeAspect="1" noChangeArrowheads="1"/>
            </p:cNvSpPr>
            <p:nvPr/>
          </p:nvSpPr>
          <p:spPr bwMode="auto">
            <a:xfrm>
              <a:off x="2448" y="2352"/>
              <a:ext cx="34" cy="30"/>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2784" name="Oval 18">
              <a:extLst>
                <a:ext uri="{FF2B5EF4-FFF2-40B4-BE49-F238E27FC236}">
                  <a16:creationId xmlns:a16="http://schemas.microsoft.com/office/drawing/2014/main" id="{83FD1AF4-7528-4325-9B52-D691B968F628}"/>
                </a:ext>
              </a:extLst>
            </p:cNvPr>
            <p:cNvSpPr>
              <a:spLocks noChangeAspect="1" noChangeArrowheads="1"/>
            </p:cNvSpPr>
            <p:nvPr/>
          </p:nvSpPr>
          <p:spPr bwMode="auto">
            <a:xfrm>
              <a:off x="1920" y="1968"/>
              <a:ext cx="38" cy="37"/>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2785" name="Oval 19">
              <a:extLst>
                <a:ext uri="{FF2B5EF4-FFF2-40B4-BE49-F238E27FC236}">
                  <a16:creationId xmlns:a16="http://schemas.microsoft.com/office/drawing/2014/main" id="{AF44EC88-CE36-4C75-AD99-2788DB395745}"/>
                </a:ext>
              </a:extLst>
            </p:cNvPr>
            <p:cNvSpPr>
              <a:spLocks noChangeAspect="1" noChangeArrowheads="1"/>
            </p:cNvSpPr>
            <p:nvPr/>
          </p:nvSpPr>
          <p:spPr bwMode="auto">
            <a:xfrm>
              <a:off x="3216" y="2592"/>
              <a:ext cx="38" cy="32"/>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2786" name="Oval 20">
              <a:extLst>
                <a:ext uri="{FF2B5EF4-FFF2-40B4-BE49-F238E27FC236}">
                  <a16:creationId xmlns:a16="http://schemas.microsoft.com/office/drawing/2014/main" id="{9B812F9D-C642-4B3F-B3A7-1E4160066A34}"/>
                </a:ext>
              </a:extLst>
            </p:cNvPr>
            <p:cNvSpPr>
              <a:spLocks noChangeAspect="1" noChangeArrowheads="1"/>
            </p:cNvSpPr>
            <p:nvPr/>
          </p:nvSpPr>
          <p:spPr bwMode="auto">
            <a:xfrm rot="-1118274">
              <a:off x="2449" y="2799"/>
              <a:ext cx="34" cy="3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2787" name="Oval 21">
              <a:extLst>
                <a:ext uri="{FF2B5EF4-FFF2-40B4-BE49-F238E27FC236}">
                  <a16:creationId xmlns:a16="http://schemas.microsoft.com/office/drawing/2014/main" id="{58028880-5A63-4FB3-8B61-DFD96B1C2B31}"/>
                </a:ext>
              </a:extLst>
            </p:cNvPr>
            <p:cNvSpPr>
              <a:spLocks noChangeAspect="1" noChangeArrowheads="1"/>
            </p:cNvSpPr>
            <p:nvPr/>
          </p:nvSpPr>
          <p:spPr bwMode="auto">
            <a:xfrm rot="-1118274">
              <a:off x="3782" y="2034"/>
              <a:ext cx="38" cy="32"/>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2788" name="Oval 22">
              <a:extLst>
                <a:ext uri="{FF2B5EF4-FFF2-40B4-BE49-F238E27FC236}">
                  <a16:creationId xmlns:a16="http://schemas.microsoft.com/office/drawing/2014/main" id="{43A53DE3-00D9-4134-BDC1-3259CBD1DEDE}"/>
                </a:ext>
              </a:extLst>
            </p:cNvPr>
            <p:cNvSpPr>
              <a:spLocks noChangeAspect="1" noChangeArrowheads="1"/>
            </p:cNvSpPr>
            <p:nvPr/>
          </p:nvSpPr>
          <p:spPr bwMode="auto">
            <a:xfrm rot="-1118274">
              <a:off x="3336" y="2863"/>
              <a:ext cx="38" cy="32"/>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2789" name="Oval 23">
              <a:extLst>
                <a:ext uri="{FF2B5EF4-FFF2-40B4-BE49-F238E27FC236}">
                  <a16:creationId xmlns:a16="http://schemas.microsoft.com/office/drawing/2014/main" id="{C60D2D9E-E80E-4791-8680-2E432F2DB885}"/>
                </a:ext>
              </a:extLst>
            </p:cNvPr>
            <p:cNvSpPr>
              <a:spLocks noChangeAspect="1" noChangeArrowheads="1"/>
            </p:cNvSpPr>
            <p:nvPr/>
          </p:nvSpPr>
          <p:spPr bwMode="auto">
            <a:xfrm rot="-1118274">
              <a:off x="1968" y="1680"/>
              <a:ext cx="38" cy="32"/>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2790" name="Oval 24">
              <a:extLst>
                <a:ext uri="{FF2B5EF4-FFF2-40B4-BE49-F238E27FC236}">
                  <a16:creationId xmlns:a16="http://schemas.microsoft.com/office/drawing/2014/main" id="{9ACB7D5B-C21B-466D-A7B1-C275642FA44F}"/>
                </a:ext>
              </a:extLst>
            </p:cNvPr>
            <p:cNvSpPr>
              <a:spLocks noChangeAspect="1" noChangeArrowheads="1"/>
            </p:cNvSpPr>
            <p:nvPr/>
          </p:nvSpPr>
          <p:spPr bwMode="auto">
            <a:xfrm rot="-1118274">
              <a:off x="2968" y="2258"/>
              <a:ext cx="38" cy="32"/>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2791" name="Oval 25">
              <a:extLst>
                <a:ext uri="{FF2B5EF4-FFF2-40B4-BE49-F238E27FC236}">
                  <a16:creationId xmlns:a16="http://schemas.microsoft.com/office/drawing/2014/main" id="{40D49B7E-F7D0-4E88-B4BB-AEF9AB9474FF}"/>
                </a:ext>
              </a:extLst>
            </p:cNvPr>
            <p:cNvSpPr>
              <a:spLocks noChangeAspect="1" noChangeArrowheads="1"/>
            </p:cNvSpPr>
            <p:nvPr/>
          </p:nvSpPr>
          <p:spPr bwMode="auto">
            <a:xfrm rot="-1118274">
              <a:off x="3696" y="2832"/>
              <a:ext cx="38" cy="3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2792" name="Oval 26">
              <a:extLst>
                <a:ext uri="{FF2B5EF4-FFF2-40B4-BE49-F238E27FC236}">
                  <a16:creationId xmlns:a16="http://schemas.microsoft.com/office/drawing/2014/main" id="{04B7F06A-FC5E-4EF5-9E3F-397651DDDD04}"/>
                </a:ext>
              </a:extLst>
            </p:cNvPr>
            <p:cNvSpPr>
              <a:spLocks noChangeAspect="1" noChangeArrowheads="1"/>
            </p:cNvSpPr>
            <p:nvPr/>
          </p:nvSpPr>
          <p:spPr bwMode="auto">
            <a:xfrm rot="-1118274">
              <a:off x="1962" y="2293"/>
              <a:ext cx="38" cy="30"/>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2793" name="Oval 27">
              <a:extLst>
                <a:ext uri="{FF2B5EF4-FFF2-40B4-BE49-F238E27FC236}">
                  <a16:creationId xmlns:a16="http://schemas.microsoft.com/office/drawing/2014/main" id="{5050CA7D-750D-4ED7-945A-D0E2BD48FDB4}"/>
                </a:ext>
              </a:extLst>
            </p:cNvPr>
            <p:cNvSpPr>
              <a:spLocks noChangeAspect="1" noChangeArrowheads="1"/>
            </p:cNvSpPr>
            <p:nvPr/>
          </p:nvSpPr>
          <p:spPr bwMode="auto">
            <a:xfrm rot="5895381">
              <a:off x="2436" y="1926"/>
              <a:ext cx="30" cy="34"/>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2794" name="Oval 28">
              <a:extLst>
                <a:ext uri="{FF2B5EF4-FFF2-40B4-BE49-F238E27FC236}">
                  <a16:creationId xmlns:a16="http://schemas.microsoft.com/office/drawing/2014/main" id="{AFCF1E75-D0E7-45BF-A6DD-A24F081EA988}"/>
                </a:ext>
              </a:extLst>
            </p:cNvPr>
            <p:cNvSpPr>
              <a:spLocks noChangeAspect="1" noChangeArrowheads="1"/>
            </p:cNvSpPr>
            <p:nvPr/>
          </p:nvSpPr>
          <p:spPr bwMode="auto">
            <a:xfrm rot="5895381">
              <a:off x="2605" y="3303"/>
              <a:ext cx="35" cy="38"/>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2795" name="Oval 29">
              <a:extLst>
                <a:ext uri="{FF2B5EF4-FFF2-40B4-BE49-F238E27FC236}">
                  <a16:creationId xmlns:a16="http://schemas.microsoft.com/office/drawing/2014/main" id="{0D32D446-78D0-451B-BBB3-E167FD86E2B8}"/>
                </a:ext>
              </a:extLst>
            </p:cNvPr>
            <p:cNvSpPr>
              <a:spLocks noChangeAspect="1" noChangeArrowheads="1"/>
            </p:cNvSpPr>
            <p:nvPr/>
          </p:nvSpPr>
          <p:spPr bwMode="auto">
            <a:xfrm rot="5895381">
              <a:off x="1962" y="2582"/>
              <a:ext cx="30" cy="3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2796" name="Oval 30">
              <a:extLst>
                <a:ext uri="{FF2B5EF4-FFF2-40B4-BE49-F238E27FC236}">
                  <a16:creationId xmlns:a16="http://schemas.microsoft.com/office/drawing/2014/main" id="{0BC0833A-E502-47E1-9924-8602535F99A3}"/>
                </a:ext>
              </a:extLst>
            </p:cNvPr>
            <p:cNvSpPr>
              <a:spLocks noChangeAspect="1" noChangeArrowheads="1"/>
            </p:cNvSpPr>
            <p:nvPr/>
          </p:nvSpPr>
          <p:spPr bwMode="auto">
            <a:xfrm rot="5895381">
              <a:off x="2736" y="1508"/>
              <a:ext cx="30" cy="34"/>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2797" name="Oval 31">
              <a:extLst>
                <a:ext uri="{FF2B5EF4-FFF2-40B4-BE49-F238E27FC236}">
                  <a16:creationId xmlns:a16="http://schemas.microsoft.com/office/drawing/2014/main" id="{66A8D4BF-16DC-46EB-9783-DA0C8B9C482F}"/>
                </a:ext>
              </a:extLst>
            </p:cNvPr>
            <p:cNvSpPr>
              <a:spLocks noChangeAspect="1" noChangeArrowheads="1"/>
            </p:cNvSpPr>
            <p:nvPr/>
          </p:nvSpPr>
          <p:spPr bwMode="auto">
            <a:xfrm rot="5895381">
              <a:off x="3341" y="2611"/>
              <a:ext cx="37" cy="38"/>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2798" name="Oval 32">
              <a:extLst>
                <a:ext uri="{FF2B5EF4-FFF2-40B4-BE49-F238E27FC236}">
                  <a16:creationId xmlns:a16="http://schemas.microsoft.com/office/drawing/2014/main" id="{76259740-7762-4EA0-ABBC-47C10C30FFEF}"/>
                </a:ext>
              </a:extLst>
            </p:cNvPr>
            <p:cNvSpPr>
              <a:spLocks noChangeAspect="1" noChangeArrowheads="1"/>
            </p:cNvSpPr>
            <p:nvPr/>
          </p:nvSpPr>
          <p:spPr bwMode="auto">
            <a:xfrm rot="5895381">
              <a:off x="2753" y="2570"/>
              <a:ext cx="30" cy="34"/>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2799" name="Oval 33">
              <a:extLst>
                <a:ext uri="{FF2B5EF4-FFF2-40B4-BE49-F238E27FC236}">
                  <a16:creationId xmlns:a16="http://schemas.microsoft.com/office/drawing/2014/main" id="{0101C5B1-CF12-4B74-983E-74ECF0091130}"/>
                </a:ext>
              </a:extLst>
            </p:cNvPr>
            <p:cNvSpPr>
              <a:spLocks noChangeAspect="1" noChangeArrowheads="1"/>
            </p:cNvSpPr>
            <p:nvPr/>
          </p:nvSpPr>
          <p:spPr bwMode="auto">
            <a:xfrm rot="5895381">
              <a:off x="3540" y="2120"/>
              <a:ext cx="30" cy="34"/>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2800" name="Oval 34">
              <a:extLst>
                <a:ext uri="{FF2B5EF4-FFF2-40B4-BE49-F238E27FC236}">
                  <a16:creationId xmlns:a16="http://schemas.microsoft.com/office/drawing/2014/main" id="{7ABC62B1-B2C7-4291-8126-D6363661ADA6}"/>
                </a:ext>
              </a:extLst>
            </p:cNvPr>
            <p:cNvSpPr>
              <a:spLocks noChangeAspect="1" noChangeArrowheads="1"/>
            </p:cNvSpPr>
            <p:nvPr/>
          </p:nvSpPr>
          <p:spPr bwMode="auto">
            <a:xfrm rot="5895381">
              <a:off x="1945" y="1478"/>
              <a:ext cx="30" cy="3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2801" name="Oval 35">
              <a:extLst>
                <a:ext uri="{FF2B5EF4-FFF2-40B4-BE49-F238E27FC236}">
                  <a16:creationId xmlns:a16="http://schemas.microsoft.com/office/drawing/2014/main" id="{F96029D0-52BD-4838-96C5-618EC126E027}"/>
                </a:ext>
              </a:extLst>
            </p:cNvPr>
            <p:cNvSpPr>
              <a:spLocks noChangeAspect="1" noChangeArrowheads="1"/>
            </p:cNvSpPr>
            <p:nvPr/>
          </p:nvSpPr>
          <p:spPr bwMode="auto">
            <a:xfrm rot="5895381">
              <a:off x="3314" y="2062"/>
              <a:ext cx="30" cy="34"/>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2802" name="Oval 36">
              <a:extLst>
                <a:ext uri="{FF2B5EF4-FFF2-40B4-BE49-F238E27FC236}">
                  <a16:creationId xmlns:a16="http://schemas.microsoft.com/office/drawing/2014/main" id="{F6C80DFA-5959-41FF-8F97-B01CDBC109BD}"/>
                </a:ext>
              </a:extLst>
            </p:cNvPr>
            <p:cNvSpPr>
              <a:spLocks noChangeAspect="1" noChangeArrowheads="1"/>
            </p:cNvSpPr>
            <p:nvPr/>
          </p:nvSpPr>
          <p:spPr bwMode="auto">
            <a:xfrm rot="5895381">
              <a:off x="3223" y="2973"/>
              <a:ext cx="37" cy="34"/>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2803" name="Oval 37">
              <a:extLst>
                <a:ext uri="{FF2B5EF4-FFF2-40B4-BE49-F238E27FC236}">
                  <a16:creationId xmlns:a16="http://schemas.microsoft.com/office/drawing/2014/main" id="{378BFD88-442C-43F0-9A44-B40183216FC5}"/>
                </a:ext>
              </a:extLst>
            </p:cNvPr>
            <p:cNvSpPr>
              <a:spLocks noChangeAspect="1" noChangeArrowheads="1"/>
            </p:cNvSpPr>
            <p:nvPr/>
          </p:nvSpPr>
          <p:spPr bwMode="auto">
            <a:xfrm rot="4777107">
              <a:off x="2203" y="2227"/>
              <a:ext cx="37" cy="3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2804" name="Oval 38">
              <a:extLst>
                <a:ext uri="{FF2B5EF4-FFF2-40B4-BE49-F238E27FC236}">
                  <a16:creationId xmlns:a16="http://schemas.microsoft.com/office/drawing/2014/main" id="{9F542FDE-D65B-4F72-A8C8-B64BA7D480C4}"/>
                </a:ext>
              </a:extLst>
            </p:cNvPr>
            <p:cNvSpPr>
              <a:spLocks noChangeAspect="1" noChangeArrowheads="1"/>
            </p:cNvSpPr>
            <p:nvPr/>
          </p:nvSpPr>
          <p:spPr bwMode="auto">
            <a:xfrm rot="4777107">
              <a:off x="2930" y="3310"/>
              <a:ext cx="30" cy="34"/>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2805" name="Oval 39">
              <a:extLst>
                <a:ext uri="{FF2B5EF4-FFF2-40B4-BE49-F238E27FC236}">
                  <a16:creationId xmlns:a16="http://schemas.microsoft.com/office/drawing/2014/main" id="{85438382-BC18-4E09-A0D5-0C18D8E42FF3}"/>
                </a:ext>
              </a:extLst>
            </p:cNvPr>
            <p:cNvSpPr>
              <a:spLocks noChangeAspect="1" noChangeArrowheads="1"/>
            </p:cNvSpPr>
            <p:nvPr/>
          </p:nvSpPr>
          <p:spPr bwMode="auto">
            <a:xfrm rot="4777107">
              <a:off x="2738" y="3070"/>
              <a:ext cx="30" cy="34"/>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2806" name="Oval 40">
              <a:extLst>
                <a:ext uri="{FF2B5EF4-FFF2-40B4-BE49-F238E27FC236}">
                  <a16:creationId xmlns:a16="http://schemas.microsoft.com/office/drawing/2014/main" id="{1AE06E73-F80A-4308-8F69-39DF26A1DBEC}"/>
                </a:ext>
              </a:extLst>
            </p:cNvPr>
            <p:cNvSpPr>
              <a:spLocks noChangeAspect="1" noChangeArrowheads="1"/>
            </p:cNvSpPr>
            <p:nvPr/>
          </p:nvSpPr>
          <p:spPr bwMode="auto">
            <a:xfrm rot="4777107">
              <a:off x="1774" y="2354"/>
              <a:ext cx="37" cy="34"/>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2807" name="Oval 41">
              <a:extLst>
                <a:ext uri="{FF2B5EF4-FFF2-40B4-BE49-F238E27FC236}">
                  <a16:creationId xmlns:a16="http://schemas.microsoft.com/office/drawing/2014/main" id="{C2AE4ADD-F54C-4F12-8BE6-A8BDC3C75FE7}"/>
                </a:ext>
              </a:extLst>
            </p:cNvPr>
            <p:cNvSpPr>
              <a:spLocks noChangeAspect="1" noChangeArrowheads="1"/>
            </p:cNvSpPr>
            <p:nvPr/>
          </p:nvSpPr>
          <p:spPr bwMode="auto">
            <a:xfrm rot="4777107">
              <a:off x="2339" y="1749"/>
              <a:ext cx="32" cy="34"/>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2808" name="Oval 42">
              <a:extLst>
                <a:ext uri="{FF2B5EF4-FFF2-40B4-BE49-F238E27FC236}">
                  <a16:creationId xmlns:a16="http://schemas.microsoft.com/office/drawing/2014/main" id="{03D1C3EB-A7FE-40D0-80E8-C6FD39B13651}"/>
                </a:ext>
              </a:extLst>
            </p:cNvPr>
            <p:cNvSpPr>
              <a:spLocks noChangeAspect="1" noChangeArrowheads="1"/>
            </p:cNvSpPr>
            <p:nvPr/>
          </p:nvSpPr>
          <p:spPr bwMode="auto">
            <a:xfrm rot="4777107">
              <a:off x="2744" y="2749"/>
              <a:ext cx="32" cy="38"/>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2809" name="Oval 43">
              <a:extLst>
                <a:ext uri="{FF2B5EF4-FFF2-40B4-BE49-F238E27FC236}">
                  <a16:creationId xmlns:a16="http://schemas.microsoft.com/office/drawing/2014/main" id="{A78A7096-3547-43CE-BB59-56EA8CB78BD7}"/>
                </a:ext>
              </a:extLst>
            </p:cNvPr>
            <p:cNvSpPr>
              <a:spLocks noChangeAspect="1" noChangeArrowheads="1"/>
            </p:cNvSpPr>
            <p:nvPr/>
          </p:nvSpPr>
          <p:spPr bwMode="auto">
            <a:xfrm rot="4777107">
              <a:off x="1577" y="1942"/>
              <a:ext cx="37" cy="3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2810" name="Oval 44">
              <a:extLst>
                <a:ext uri="{FF2B5EF4-FFF2-40B4-BE49-F238E27FC236}">
                  <a16:creationId xmlns:a16="http://schemas.microsoft.com/office/drawing/2014/main" id="{C2F50037-5864-433B-8F30-194034C8B17B}"/>
                </a:ext>
              </a:extLst>
            </p:cNvPr>
            <p:cNvSpPr>
              <a:spLocks noChangeAspect="1" noChangeArrowheads="1"/>
            </p:cNvSpPr>
            <p:nvPr/>
          </p:nvSpPr>
          <p:spPr bwMode="auto">
            <a:xfrm rot="4777107">
              <a:off x="2480" y="3181"/>
              <a:ext cx="35" cy="38"/>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2811" name="Oval 45">
              <a:extLst>
                <a:ext uri="{FF2B5EF4-FFF2-40B4-BE49-F238E27FC236}">
                  <a16:creationId xmlns:a16="http://schemas.microsoft.com/office/drawing/2014/main" id="{8D9742DD-F650-448A-9B81-B70E59CF7480}"/>
                </a:ext>
              </a:extLst>
            </p:cNvPr>
            <p:cNvSpPr>
              <a:spLocks noChangeAspect="1" noChangeArrowheads="1"/>
            </p:cNvSpPr>
            <p:nvPr/>
          </p:nvSpPr>
          <p:spPr bwMode="auto">
            <a:xfrm rot="4777107">
              <a:off x="3341" y="2996"/>
              <a:ext cx="32" cy="38"/>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2812" name="Oval 46">
              <a:extLst>
                <a:ext uri="{FF2B5EF4-FFF2-40B4-BE49-F238E27FC236}">
                  <a16:creationId xmlns:a16="http://schemas.microsoft.com/office/drawing/2014/main" id="{C7C16771-B053-4547-82F1-2D383ADC98C5}"/>
                </a:ext>
              </a:extLst>
            </p:cNvPr>
            <p:cNvSpPr>
              <a:spLocks noChangeAspect="1" noChangeArrowheads="1"/>
            </p:cNvSpPr>
            <p:nvPr/>
          </p:nvSpPr>
          <p:spPr bwMode="auto">
            <a:xfrm>
              <a:off x="2976" y="2496"/>
              <a:ext cx="38" cy="32"/>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2813" name="Oval 47">
              <a:extLst>
                <a:ext uri="{FF2B5EF4-FFF2-40B4-BE49-F238E27FC236}">
                  <a16:creationId xmlns:a16="http://schemas.microsoft.com/office/drawing/2014/main" id="{A1BED888-68BF-4E9B-BBAA-141F7F255D59}"/>
                </a:ext>
              </a:extLst>
            </p:cNvPr>
            <p:cNvSpPr>
              <a:spLocks noChangeAspect="1" noChangeArrowheads="1"/>
            </p:cNvSpPr>
            <p:nvPr/>
          </p:nvSpPr>
          <p:spPr bwMode="auto">
            <a:xfrm rot="-1118274">
              <a:off x="2160" y="2064"/>
              <a:ext cx="38" cy="32"/>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2814" name="Oval 48">
              <a:extLst>
                <a:ext uri="{FF2B5EF4-FFF2-40B4-BE49-F238E27FC236}">
                  <a16:creationId xmlns:a16="http://schemas.microsoft.com/office/drawing/2014/main" id="{EC6F4F93-EB8A-4DD7-9985-1A1172424C5D}"/>
                </a:ext>
              </a:extLst>
            </p:cNvPr>
            <p:cNvSpPr>
              <a:spLocks noChangeAspect="1" noChangeArrowheads="1"/>
            </p:cNvSpPr>
            <p:nvPr/>
          </p:nvSpPr>
          <p:spPr bwMode="auto">
            <a:xfrm rot="-1118274">
              <a:off x="2928" y="1344"/>
              <a:ext cx="38" cy="32"/>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grpSp>
      <p:pic>
        <p:nvPicPr>
          <p:cNvPr id="50" name="Picture 49">
            <a:extLst>
              <a:ext uri="{FF2B5EF4-FFF2-40B4-BE49-F238E27FC236}">
                <a16:creationId xmlns:a16="http://schemas.microsoft.com/office/drawing/2014/main" id="{D8783DF7-C0AD-4C32-8034-44E04A440050}"/>
              </a:ext>
            </a:extLst>
          </p:cNvPr>
          <p:cNvPicPr>
            <a:picLocks noChangeAspect="1"/>
          </p:cNvPicPr>
          <p:nvPr/>
        </p:nvPicPr>
        <p:blipFill>
          <a:blip r:embed="rId2"/>
          <a:stretch>
            <a:fillRect/>
          </a:stretch>
        </p:blipFill>
        <p:spPr>
          <a:xfrm>
            <a:off x="10843497" y="21648"/>
            <a:ext cx="1348503" cy="1177781"/>
          </a:xfrm>
          <a:prstGeom prst="rect">
            <a:avLst/>
          </a:prstGeom>
        </p:spPr>
      </p:pic>
      <p:sp>
        <p:nvSpPr>
          <p:cNvPr id="51" name="TextBox 50">
            <a:extLst>
              <a:ext uri="{FF2B5EF4-FFF2-40B4-BE49-F238E27FC236}">
                <a16:creationId xmlns:a16="http://schemas.microsoft.com/office/drawing/2014/main" id="{A8770898-C9F6-47D7-8908-E2178FDA0099}"/>
              </a:ext>
            </a:extLst>
          </p:cNvPr>
          <p:cNvSpPr txBox="1"/>
          <p:nvPr/>
        </p:nvSpPr>
        <p:spPr>
          <a:xfrm>
            <a:off x="540322" y="6337756"/>
            <a:ext cx="3519054" cy="430887"/>
          </a:xfrm>
          <a:prstGeom prst="rect">
            <a:avLst/>
          </a:prstGeom>
          <a:noFill/>
        </p:spPr>
        <p:txBody>
          <a:bodyPr wrap="square">
            <a:spAutoFit/>
          </a:bodyPr>
          <a:lstStyle/>
          <a:p>
            <a:r>
              <a:rPr lang="en-US" altLang="en-US" sz="1100" dirty="0"/>
              <a:t>Courtesy: (1) http://www.cs.cmu.edu/~awm/tutorials</a:t>
            </a:r>
          </a:p>
          <a:p>
            <a:r>
              <a:rPr lang="en-US" altLang="en-US" sz="1100" dirty="0"/>
              <a:t>                   (2) Copyright © 2001, 2003, Andrew W. Moore</a:t>
            </a:r>
            <a:endParaRPr lang="en-IN" dirty="0"/>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5" name="Rectangle 2">
            <a:extLst>
              <a:ext uri="{FF2B5EF4-FFF2-40B4-BE49-F238E27FC236}">
                <a16:creationId xmlns:a16="http://schemas.microsoft.com/office/drawing/2014/main" id="{B772B714-8A5F-476D-9035-DF0BA772C5A8}"/>
              </a:ext>
            </a:extLst>
          </p:cNvPr>
          <p:cNvSpPr>
            <a:spLocks noGrp="1" noChangeArrowheads="1"/>
          </p:cNvSpPr>
          <p:nvPr>
            <p:ph type="title"/>
          </p:nvPr>
        </p:nvSpPr>
        <p:spPr>
          <a:xfrm>
            <a:off x="1676400" y="304800"/>
            <a:ext cx="4648200" cy="685800"/>
          </a:xfrm>
        </p:spPr>
        <p:txBody>
          <a:bodyPr>
            <a:normAutofit fontScale="90000"/>
          </a:bodyPr>
          <a:lstStyle/>
          <a:p>
            <a:pPr eaLnBrk="1" hangingPunct="1"/>
            <a:r>
              <a:rPr lang="en-US" altLang="en-US"/>
              <a:t>Uh-oh!</a:t>
            </a:r>
          </a:p>
        </p:txBody>
      </p:sp>
      <p:grpSp>
        <p:nvGrpSpPr>
          <p:cNvPr id="33796" name="Group 3">
            <a:extLst>
              <a:ext uri="{FF2B5EF4-FFF2-40B4-BE49-F238E27FC236}">
                <a16:creationId xmlns:a16="http://schemas.microsoft.com/office/drawing/2014/main" id="{42338F28-7DA0-47E0-BA11-DE2B5536D661}"/>
              </a:ext>
            </a:extLst>
          </p:cNvPr>
          <p:cNvGrpSpPr>
            <a:grpSpLocks/>
          </p:cNvGrpSpPr>
          <p:nvPr/>
        </p:nvGrpSpPr>
        <p:grpSpPr bwMode="auto">
          <a:xfrm>
            <a:off x="1676400" y="1676401"/>
            <a:ext cx="1905000" cy="866775"/>
            <a:chOff x="528" y="1200"/>
            <a:chExt cx="1200" cy="546"/>
          </a:xfrm>
        </p:grpSpPr>
        <p:sp>
          <p:nvSpPr>
            <p:cNvPr id="33840" name="Text Box 4">
              <a:extLst>
                <a:ext uri="{FF2B5EF4-FFF2-40B4-BE49-F238E27FC236}">
                  <a16:creationId xmlns:a16="http://schemas.microsoft.com/office/drawing/2014/main" id="{96F5126A-4D2A-4DF5-8B96-B2C27AC7136F}"/>
                </a:ext>
              </a:extLst>
            </p:cNvPr>
            <p:cNvSpPr txBox="1">
              <a:spLocks noChangeArrowheads="1"/>
            </p:cNvSpPr>
            <p:nvPr/>
          </p:nvSpPr>
          <p:spPr bwMode="auto">
            <a:xfrm>
              <a:off x="528" y="1200"/>
              <a:ext cx="1200" cy="546"/>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algn="ctr" eaLnBrk="1" hangingPunct="1"/>
              <a:r>
                <a:rPr lang="en-US" altLang="en-US"/>
                <a:t>denotes +1</a:t>
              </a:r>
            </a:p>
            <a:p>
              <a:pPr algn="ctr" eaLnBrk="1" hangingPunct="1"/>
              <a:r>
                <a:rPr lang="en-US" altLang="en-US"/>
                <a:t>denotes -1</a:t>
              </a:r>
            </a:p>
          </p:txBody>
        </p:sp>
        <p:sp>
          <p:nvSpPr>
            <p:cNvPr id="33841" name="Oval 5">
              <a:extLst>
                <a:ext uri="{FF2B5EF4-FFF2-40B4-BE49-F238E27FC236}">
                  <a16:creationId xmlns:a16="http://schemas.microsoft.com/office/drawing/2014/main" id="{7BE057AB-E233-4E23-B171-DD0D691BFC57}"/>
                </a:ext>
              </a:extLst>
            </p:cNvPr>
            <p:cNvSpPr>
              <a:spLocks noChangeAspect="1" noChangeArrowheads="1"/>
            </p:cNvSpPr>
            <p:nvPr/>
          </p:nvSpPr>
          <p:spPr bwMode="auto">
            <a:xfrm rot="4777107">
              <a:off x="576" y="1296"/>
              <a:ext cx="37" cy="3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3842" name="Oval 6">
              <a:extLst>
                <a:ext uri="{FF2B5EF4-FFF2-40B4-BE49-F238E27FC236}">
                  <a16:creationId xmlns:a16="http://schemas.microsoft.com/office/drawing/2014/main" id="{90491C00-F060-4F64-8784-FA58CB9B2328}"/>
                </a:ext>
              </a:extLst>
            </p:cNvPr>
            <p:cNvSpPr>
              <a:spLocks noChangeAspect="1" noChangeArrowheads="1"/>
            </p:cNvSpPr>
            <p:nvPr/>
          </p:nvSpPr>
          <p:spPr bwMode="auto">
            <a:xfrm rot="5895381">
              <a:off x="577" y="1583"/>
              <a:ext cx="32" cy="34"/>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grpSp>
      <p:sp>
        <p:nvSpPr>
          <p:cNvPr id="33797" name="Text Box 7">
            <a:extLst>
              <a:ext uri="{FF2B5EF4-FFF2-40B4-BE49-F238E27FC236}">
                <a16:creationId xmlns:a16="http://schemas.microsoft.com/office/drawing/2014/main" id="{6F9137E9-C657-470D-B3BC-FB9163375E44}"/>
              </a:ext>
            </a:extLst>
          </p:cNvPr>
          <p:cNvSpPr txBox="1">
            <a:spLocks noChangeArrowheads="1"/>
          </p:cNvSpPr>
          <p:nvPr/>
        </p:nvSpPr>
        <p:spPr bwMode="auto">
          <a:xfrm>
            <a:off x="7772400" y="3200401"/>
            <a:ext cx="2438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US" altLang="en-US"/>
          </a:p>
        </p:txBody>
      </p:sp>
      <p:sp>
        <p:nvSpPr>
          <p:cNvPr id="33798" name="Text Box 8">
            <a:extLst>
              <a:ext uri="{FF2B5EF4-FFF2-40B4-BE49-F238E27FC236}">
                <a16:creationId xmlns:a16="http://schemas.microsoft.com/office/drawing/2014/main" id="{410AADC9-1531-42FF-BF32-83658423881E}"/>
              </a:ext>
            </a:extLst>
          </p:cNvPr>
          <p:cNvSpPr txBox="1">
            <a:spLocks noChangeArrowheads="1"/>
          </p:cNvSpPr>
          <p:nvPr/>
        </p:nvSpPr>
        <p:spPr bwMode="auto">
          <a:xfrm>
            <a:off x="5486400" y="228601"/>
            <a:ext cx="5029200" cy="628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50000"/>
              </a:spcBef>
              <a:buClr>
                <a:schemeClr val="tx1"/>
              </a:buClr>
              <a:defRPr sz="2000">
                <a:solidFill>
                  <a:schemeClr val="tx1"/>
                </a:solidFill>
                <a:latin typeface="Tahoma" panose="020B0604030504040204" pitchFamily="34" charset="0"/>
              </a:defRPr>
            </a:lvl1pPr>
            <a:lvl2pPr>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r>
              <a:rPr lang="en-US" altLang="en-US" sz="2800"/>
              <a:t>This is going to be a problem!</a:t>
            </a:r>
          </a:p>
          <a:p>
            <a:pPr eaLnBrk="1" hangingPunct="1"/>
            <a:r>
              <a:rPr lang="en-US" altLang="en-US" sz="2800"/>
              <a:t>What should we do?</a:t>
            </a:r>
          </a:p>
          <a:p>
            <a:pPr eaLnBrk="1" hangingPunct="1"/>
            <a:r>
              <a:rPr lang="en-US" altLang="en-US" sz="2800">
                <a:solidFill>
                  <a:srgbClr val="990099"/>
                </a:solidFill>
              </a:rPr>
              <a:t>Idea 1.1:</a:t>
            </a:r>
          </a:p>
          <a:p>
            <a:pPr lvl="1" eaLnBrk="1" hangingPunct="1"/>
            <a:r>
              <a:rPr lang="en-US" altLang="en-US" sz="2800">
                <a:solidFill>
                  <a:srgbClr val="990099"/>
                </a:solidFill>
              </a:rPr>
              <a:t>Minimize</a:t>
            </a:r>
          </a:p>
          <a:p>
            <a:pPr lvl="1" eaLnBrk="1" hangingPunct="1"/>
            <a:r>
              <a:rPr lang="en-US" altLang="en-US" sz="2800">
                <a:solidFill>
                  <a:srgbClr val="990099"/>
                </a:solidFill>
              </a:rPr>
              <a:t> </a:t>
            </a:r>
            <a:r>
              <a:rPr lang="en-US" altLang="en-US" sz="2800" b="1" i="1">
                <a:solidFill>
                  <a:srgbClr val="990099"/>
                </a:solidFill>
              </a:rPr>
              <a:t>w.w</a:t>
            </a:r>
            <a:r>
              <a:rPr lang="en-US" altLang="en-US" sz="2800">
                <a:solidFill>
                  <a:srgbClr val="990099"/>
                </a:solidFill>
              </a:rPr>
              <a:t> </a:t>
            </a:r>
            <a:r>
              <a:rPr lang="en-US" altLang="en-US" sz="2800" i="1">
                <a:solidFill>
                  <a:srgbClr val="990099"/>
                </a:solidFill>
              </a:rPr>
              <a:t>+ C (#train errors)</a:t>
            </a:r>
          </a:p>
          <a:p>
            <a:pPr lvl="1" eaLnBrk="1" hangingPunct="1"/>
            <a:endParaRPr lang="en-US" altLang="en-US" sz="2800" i="1">
              <a:solidFill>
                <a:srgbClr val="990099"/>
              </a:solidFill>
            </a:endParaRPr>
          </a:p>
          <a:p>
            <a:pPr lvl="1" eaLnBrk="1" hangingPunct="1"/>
            <a:endParaRPr lang="en-US" altLang="en-US" sz="2800" i="1">
              <a:solidFill>
                <a:srgbClr val="990099"/>
              </a:solidFill>
            </a:endParaRPr>
          </a:p>
          <a:p>
            <a:pPr eaLnBrk="1" hangingPunct="1"/>
            <a:r>
              <a:rPr lang="en-US" altLang="en-US" sz="2800">
                <a:solidFill>
                  <a:schemeClr val="hlink"/>
                </a:solidFill>
              </a:rPr>
              <a:t>There’s a serious practical problem that’s about to make us reject this approach. Can you guess what it is?</a:t>
            </a:r>
          </a:p>
        </p:txBody>
      </p:sp>
      <p:grpSp>
        <p:nvGrpSpPr>
          <p:cNvPr id="33799" name="Group 9">
            <a:extLst>
              <a:ext uri="{FF2B5EF4-FFF2-40B4-BE49-F238E27FC236}">
                <a16:creationId xmlns:a16="http://schemas.microsoft.com/office/drawing/2014/main" id="{77B5BA9C-68C7-4E24-A2E5-59A47184FB8D}"/>
              </a:ext>
            </a:extLst>
          </p:cNvPr>
          <p:cNvGrpSpPr>
            <a:grpSpLocks/>
          </p:cNvGrpSpPr>
          <p:nvPr/>
        </p:nvGrpSpPr>
        <p:grpSpPr bwMode="auto">
          <a:xfrm>
            <a:off x="1752600" y="2743200"/>
            <a:ext cx="3657600" cy="3581400"/>
            <a:chOff x="1536" y="1344"/>
            <a:chExt cx="2304" cy="2256"/>
          </a:xfrm>
        </p:grpSpPr>
        <p:sp>
          <p:nvSpPr>
            <p:cNvPr id="33801" name="Line 10">
              <a:extLst>
                <a:ext uri="{FF2B5EF4-FFF2-40B4-BE49-F238E27FC236}">
                  <a16:creationId xmlns:a16="http://schemas.microsoft.com/office/drawing/2014/main" id="{344652B4-60BC-439E-8098-CC2D8530B8C9}"/>
                </a:ext>
              </a:extLst>
            </p:cNvPr>
            <p:cNvSpPr>
              <a:spLocks noChangeShapeType="1"/>
            </p:cNvSpPr>
            <p:nvPr/>
          </p:nvSpPr>
          <p:spPr bwMode="auto">
            <a:xfrm>
              <a:off x="1632" y="1392"/>
              <a:ext cx="0" cy="2208"/>
            </a:xfrm>
            <a:prstGeom prst="line">
              <a:avLst/>
            </a:prstGeom>
            <a:noFill/>
            <a:ln w="381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IN"/>
            </a:p>
          </p:txBody>
        </p:sp>
        <p:sp>
          <p:nvSpPr>
            <p:cNvPr id="33802" name="Line 11">
              <a:extLst>
                <a:ext uri="{FF2B5EF4-FFF2-40B4-BE49-F238E27FC236}">
                  <a16:creationId xmlns:a16="http://schemas.microsoft.com/office/drawing/2014/main" id="{7ABCEE82-4E14-4B95-BEBB-7443528F8D78}"/>
                </a:ext>
              </a:extLst>
            </p:cNvPr>
            <p:cNvSpPr>
              <a:spLocks noChangeShapeType="1"/>
            </p:cNvSpPr>
            <p:nvPr/>
          </p:nvSpPr>
          <p:spPr bwMode="auto">
            <a:xfrm flipV="1">
              <a:off x="1536" y="3504"/>
              <a:ext cx="2304" cy="0"/>
            </a:xfrm>
            <a:prstGeom prst="line">
              <a:avLst/>
            </a:prstGeom>
            <a:noFill/>
            <a:ln w="381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IN"/>
            </a:p>
          </p:txBody>
        </p:sp>
        <p:sp>
          <p:nvSpPr>
            <p:cNvPr id="33803" name="Oval 12">
              <a:extLst>
                <a:ext uri="{FF2B5EF4-FFF2-40B4-BE49-F238E27FC236}">
                  <a16:creationId xmlns:a16="http://schemas.microsoft.com/office/drawing/2014/main" id="{DB698896-18A8-4E75-B23F-D007242A123A}"/>
                </a:ext>
              </a:extLst>
            </p:cNvPr>
            <p:cNvSpPr>
              <a:spLocks noChangeAspect="1" noChangeArrowheads="1"/>
            </p:cNvSpPr>
            <p:nvPr/>
          </p:nvSpPr>
          <p:spPr bwMode="auto">
            <a:xfrm>
              <a:off x="2342" y="3170"/>
              <a:ext cx="38" cy="3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3804" name="Oval 13">
              <a:extLst>
                <a:ext uri="{FF2B5EF4-FFF2-40B4-BE49-F238E27FC236}">
                  <a16:creationId xmlns:a16="http://schemas.microsoft.com/office/drawing/2014/main" id="{5261F5D9-F99D-425A-B26E-033A5DE942CD}"/>
                </a:ext>
              </a:extLst>
            </p:cNvPr>
            <p:cNvSpPr>
              <a:spLocks noChangeAspect="1" noChangeArrowheads="1"/>
            </p:cNvSpPr>
            <p:nvPr/>
          </p:nvSpPr>
          <p:spPr bwMode="auto">
            <a:xfrm>
              <a:off x="1566" y="2459"/>
              <a:ext cx="38" cy="30"/>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3805" name="Oval 14">
              <a:extLst>
                <a:ext uri="{FF2B5EF4-FFF2-40B4-BE49-F238E27FC236}">
                  <a16:creationId xmlns:a16="http://schemas.microsoft.com/office/drawing/2014/main" id="{000264FF-EE0E-4638-839B-924DC79AD0B6}"/>
                </a:ext>
              </a:extLst>
            </p:cNvPr>
            <p:cNvSpPr>
              <a:spLocks noChangeAspect="1" noChangeArrowheads="1"/>
            </p:cNvSpPr>
            <p:nvPr/>
          </p:nvSpPr>
          <p:spPr bwMode="auto">
            <a:xfrm>
              <a:off x="2734" y="1773"/>
              <a:ext cx="38" cy="30"/>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3806" name="Oval 15">
              <a:extLst>
                <a:ext uri="{FF2B5EF4-FFF2-40B4-BE49-F238E27FC236}">
                  <a16:creationId xmlns:a16="http://schemas.microsoft.com/office/drawing/2014/main" id="{D9777FAB-706F-403F-B295-EA9F0A717256}"/>
                </a:ext>
              </a:extLst>
            </p:cNvPr>
            <p:cNvSpPr>
              <a:spLocks noChangeAspect="1" noChangeArrowheads="1"/>
            </p:cNvSpPr>
            <p:nvPr/>
          </p:nvSpPr>
          <p:spPr bwMode="auto">
            <a:xfrm>
              <a:off x="2774" y="2290"/>
              <a:ext cx="38" cy="3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3807" name="Oval 16">
              <a:extLst>
                <a:ext uri="{FF2B5EF4-FFF2-40B4-BE49-F238E27FC236}">
                  <a16:creationId xmlns:a16="http://schemas.microsoft.com/office/drawing/2014/main" id="{D2646F77-155F-499F-8AA4-80A7810D7838}"/>
                </a:ext>
              </a:extLst>
            </p:cNvPr>
            <p:cNvSpPr>
              <a:spLocks noChangeAspect="1" noChangeArrowheads="1"/>
            </p:cNvSpPr>
            <p:nvPr/>
          </p:nvSpPr>
          <p:spPr bwMode="auto">
            <a:xfrm>
              <a:off x="2148" y="1678"/>
              <a:ext cx="38" cy="32"/>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3808" name="Oval 17">
              <a:extLst>
                <a:ext uri="{FF2B5EF4-FFF2-40B4-BE49-F238E27FC236}">
                  <a16:creationId xmlns:a16="http://schemas.microsoft.com/office/drawing/2014/main" id="{3EF4FC0C-ACC4-4D02-B9A3-025C02B5FEDC}"/>
                </a:ext>
              </a:extLst>
            </p:cNvPr>
            <p:cNvSpPr>
              <a:spLocks noChangeAspect="1" noChangeArrowheads="1"/>
            </p:cNvSpPr>
            <p:nvPr/>
          </p:nvSpPr>
          <p:spPr bwMode="auto">
            <a:xfrm>
              <a:off x="2448" y="2352"/>
              <a:ext cx="34" cy="30"/>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3809" name="Oval 18">
              <a:extLst>
                <a:ext uri="{FF2B5EF4-FFF2-40B4-BE49-F238E27FC236}">
                  <a16:creationId xmlns:a16="http://schemas.microsoft.com/office/drawing/2014/main" id="{E6E4D257-02AE-4800-840D-987DBAA6CEC4}"/>
                </a:ext>
              </a:extLst>
            </p:cNvPr>
            <p:cNvSpPr>
              <a:spLocks noChangeAspect="1" noChangeArrowheads="1"/>
            </p:cNvSpPr>
            <p:nvPr/>
          </p:nvSpPr>
          <p:spPr bwMode="auto">
            <a:xfrm>
              <a:off x="1920" y="1968"/>
              <a:ext cx="38" cy="37"/>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3810" name="Oval 19">
              <a:extLst>
                <a:ext uri="{FF2B5EF4-FFF2-40B4-BE49-F238E27FC236}">
                  <a16:creationId xmlns:a16="http://schemas.microsoft.com/office/drawing/2014/main" id="{F7762448-CA66-48FE-BF03-FD85F6BA3B10}"/>
                </a:ext>
              </a:extLst>
            </p:cNvPr>
            <p:cNvSpPr>
              <a:spLocks noChangeAspect="1" noChangeArrowheads="1"/>
            </p:cNvSpPr>
            <p:nvPr/>
          </p:nvSpPr>
          <p:spPr bwMode="auto">
            <a:xfrm>
              <a:off x="3216" y="2592"/>
              <a:ext cx="38" cy="32"/>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3811" name="Oval 20">
              <a:extLst>
                <a:ext uri="{FF2B5EF4-FFF2-40B4-BE49-F238E27FC236}">
                  <a16:creationId xmlns:a16="http://schemas.microsoft.com/office/drawing/2014/main" id="{7FA3BCB1-88D7-4296-8A01-016009F840D8}"/>
                </a:ext>
              </a:extLst>
            </p:cNvPr>
            <p:cNvSpPr>
              <a:spLocks noChangeAspect="1" noChangeArrowheads="1"/>
            </p:cNvSpPr>
            <p:nvPr/>
          </p:nvSpPr>
          <p:spPr bwMode="auto">
            <a:xfrm rot="-1118274">
              <a:off x="2449" y="2799"/>
              <a:ext cx="34" cy="3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3812" name="Oval 21">
              <a:extLst>
                <a:ext uri="{FF2B5EF4-FFF2-40B4-BE49-F238E27FC236}">
                  <a16:creationId xmlns:a16="http://schemas.microsoft.com/office/drawing/2014/main" id="{FA9EC89D-D632-4592-9128-E4A065AA6B3D}"/>
                </a:ext>
              </a:extLst>
            </p:cNvPr>
            <p:cNvSpPr>
              <a:spLocks noChangeAspect="1" noChangeArrowheads="1"/>
            </p:cNvSpPr>
            <p:nvPr/>
          </p:nvSpPr>
          <p:spPr bwMode="auto">
            <a:xfrm rot="-1118274">
              <a:off x="3782" y="2034"/>
              <a:ext cx="38" cy="32"/>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3813" name="Oval 22">
              <a:extLst>
                <a:ext uri="{FF2B5EF4-FFF2-40B4-BE49-F238E27FC236}">
                  <a16:creationId xmlns:a16="http://schemas.microsoft.com/office/drawing/2014/main" id="{7E619568-C1A1-4842-8485-508308FF3A90}"/>
                </a:ext>
              </a:extLst>
            </p:cNvPr>
            <p:cNvSpPr>
              <a:spLocks noChangeAspect="1" noChangeArrowheads="1"/>
            </p:cNvSpPr>
            <p:nvPr/>
          </p:nvSpPr>
          <p:spPr bwMode="auto">
            <a:xfrm rot="-1118274">
              <a:off x="3336" y="2863"/>
              <a:ext cx="38" cy="32"/>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3814" name="Oval 23">
              <a:extLst>
                <a:ext uri="{FF2B5EF4-FFF2-40B4-BE49-F238E27FC236}">
                  <a16:creationId xmlns:a16="http://schemas.microsoft.com/office/drawing/2014/main" id="{9A3C45B1-C2AB-4BC7-9B61-DFCB6EB444C0}"/>
                </a:ext>
              </a:extLst>
            </p:cNvPr>
            <p:cNvSpPr>
              <a:spLocks noChangeAspect="1" noChangeArrowheads="1"/>
            </p:cNvSpPr>
            <p:nvPr/>
          </p:nvSpPr>
          <p:spPr bwMode="auto">
            <a:xfrm rot="-1118274">
              <a:off x="1968" y="1680"/>
              <a:ext cx="38" cy="32"/>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3815" name="Oval 24">
              <a:extLst>
                <a:ext uri="{FF2B5EF4-FFF2-40B4-BE49-F238E27FC236}">
                  <a16:creationId xmlns:a16="http://schemas.microsoft.com/office/drawing/2014/main" id="{0BA34FF9-439E-4347-941E-C52E3A6E0168}"/>
                </a:ext>
              </a:extLst>
            </p:cNvPr>
            <p:cNvSpPr>
              <a:spLocks noChangeAspect="1" noChangeArrowheads="1"/>
            </p:cNvSpPr>
            <p:nvPr/>
          </p:nvSpPr>
          <p:spPr bwMode="auto">
            <a:xfrm rot="-1118274">
              <a:off x="2968" y="2258"/>
              <a:ext cx="38" cy="32"/>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3816" name="Oval 25">
              <a:extLst>
                <a:ext uri="{FF2B5EF4-FFF2-40B4-BE49-F238E27FC236}">
                  <a16:creationId xmlns:a16="http://schemas.microsoft.com/office/drawing/2014/main" id="{2708FE1C-8732-4C3E-BC03-71CA5CA87372}"/>
                </a:ext>
              </a:extLst>
            </p:cNvPr>
            <p:cNvSpPr>
              <a:spLocks noChangeAspect="1" noChangeArrowheads="1"/>
            </p:cNvSpPr>
            <p:nvPr/>
          </p:nvSpPr>
          <p:spPr bwMode="auto">
            <a:xfrm rot="-1118274">
              <a:off x="3696" y="2832"/>
              <a:ext cx="38" cy="3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3817" name="Oval 26">
              <a:extLst>
                <a:ext uri="{FF2B5EF4-FFF2-40B4-BE49-F238E27FC236}">
                  <a16:creationId xmlns:a16="http://schemas.microsoft.com/office/drawing/2014/main" id="{E2256F78-0CAA-4310-A3F5-B06458725E55}"/>
                </a:ext>
              </a:extLst>
            </p:cNvPr>
            <p:cNvSpPr>
              <a:spLocks noChangeAspect="1" noChangeArrowheads="1"/>
            </p:cNvSpPr>
            <p:nvPr/>
          </p:nvSpPr>
          <p:spPr bwMode="auto">
            <a:xfrm rot="-1118274">
              <a:off x="1962" y="2293"/>
              <a:ext cx="38" cy="30"/>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3818" name="Oval 27">
              <a:extLst>
                <a:ext uri="{FF2B5EF4-FFF2-40B4-BE49-F238E27FC236}">
                  <a16:creationId xmlns:a16="http://schemas.microsoft.com/office/drawing/2014/main" id="{7CBED860-F18B-476A-BCAC-B811904CB26A}"/>
                </a:ext>
              </a:extLst>
            </p:cNvPr>
            <p:cNvSpPr>
              <a:spLocks noChangeAspect="1" noChangeArrowheads="1"/>
            </p:cNvSpPr>
            <p:nvPr/>
          </p:nvSpPr>
          <p:spPr bwMode="auto">
            <a:xfrm rot="5895381">
              <a:off x="2436" y="1926"/>
              <a:ext cx="30" cy="34"/>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3819" name="Oval 28">
              <a:extLst>
                <a:ext uri="{FF2B5EF4-FFF2-40B4-BE49-F238E27FC236}">
                  <a16:creationId xmlns:a16="http://schemas.microsoft.com/office/drawing/2014/main" id="{D17606F5-D306-4AAD-81F7-228FE5EE091A}"/>
                </a:ext>
              </a:extLst>
            </p:cNvPr>
            <p:cNvSpPr>
              <a:spLocks noChangeAspect="1" noChangeArrowheads="1"/>
            </p:cNvSpPr>
            <p:nvPr/>
          </p:nvSpPr>
          <p:spPr bwMode="auto">
            <a:xfrm rot="5895381">
              <a:off x="2605" y="3303"/>
              <a:ext cx="35" cy="38"/>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3820" name="Oval 29">
              <a:extLst>
                <a:ext uri="{FF2B5EF4-FFF2-40B4-BE49-F238E27FC236}">
                  <a16:creationId xmlns:a16="http://schemas.microsoft.com/office/drawing/2014/main" id="{FA80AF28-5809-439E-AE71-8EACC6A94CF3}"/>
                </a:ext>
              </a:extLst>
            </p:cNvPr>
            <p:cNvSpPr>
              <a:spLocks noChangeAspect="1" noChangeArrowheads="1"/>
            </p:cNvSpPr>
            <p:nvPr/>
          </p:nvSpPr>
          <p:spPr bwMode="auto">
            <a:xfrm rot="5895381">
              <a:off x="1962" y="2582"/>
              <a:ext cx="30" cy="3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3821" name="Oval 30">
              <a:extLst>
                <a:ext uri="{FF2B5EF4-FFF2-40B4-BE49-F238E27FC236}">
                  <a16:creationId xmlns:a16="http://schemas.microsoft.com/office/drawing/2014/main" id="{35B03E72-6B7D-4D37-9AB8-31853EB060EF}"/>
                </a:ext>
              </a:extLst>
            </p:cNvPr>
            <p:cNvSpPr>
              <a:spLocks noChangeAspect="1" noChangeArrowheads="1"/>
            </p:cNvSpPr>
            <p:nvPr/>
          </p:nvSpPr>
          <p:spPr bwMode="auto">
            <a:xfrm rot="5895381">
              <a:off x="2736" y="1508"/>
              <a:ext cx="30" cy="34"/>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3822" name="Oval 31">
              <a:extLst>
                <a:ext uri="{FF2B5EF4-FFF2-40B4-BE49-F238E27FC236}">
                  <a16:creationId xmlns:a16="http://schemas.microsoft.com/office/drawing/2014/main" id="{0752E123-7B97-4616-9943-C3B11467B20D}"/>
                </a:ext>
              </a:extLst>
            </p:cNvPr>
            <p:cNvSpPr>
              <a:spLocks noChangeAspect="1" noChangeArrowheads="1"/>
            </p:cNvSpPr>
            <p:nvPr/>
          </p:nvSpPr>
          <p:spPr bwMode="auto">
            <a:xfrm rot="5895381">
              <a:off x="3341" y="2611"/>
              <a:ext cx="37" cy="38"/>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3823" name="Oval 32">
              <a:extLst>
                <a:ext uri="{FF2B5EF4-FFF2-40B4-BE49-F238E27FC236}">
                  <a16:creationId xmlns:a16="http://schemas.microsoft.com/office/drawing/2014/main" id="{775BFD9F-CA08-41FB-8F8C-5EC6504B10B8}"/>
                </a:ext>
              </a:extLst>
            </p:cNvPr>
            <p:cNvSpPr>
              <a:spLocks noChangeAspect="1" noChangeArrowheads="1"/>
            </p:cNvSpPr>
            <p:nvPr/>
          </p:nvSpPr>
          <p:spPr bwMode="auto">
            <a:xfrm rot="5895381">
              <a:off x="2753" y="2570"/>
              <a:ext cx="30" cy="34"/>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3824" name="Oval 33">
              <a:extLst>
                <a:ext uri="{FF2B5EF4-FFF2-40B4-BE49-F238E27FC236}">
                  <a16:creationId xmlns:a16="http://schemas.microsoft.com/office/drawing/2014/main" id="{FB2BEB51-6A69-4FE9-B0C1-8D2306AF607D}"/>
                </a:ext>
              </a:extLst>
            </p:cNvPr>
            <p:cNvSpPr>
              <a:spLocks noChangeAspect="1" noChangeArrowheads="1"/>
            </p:cNvSpPr>
            <p:nvPr/>
          </p:nvSpPr>
          <p:spPr bwMode="auto">
            <a:xfrm rot="5895381">
              <a:off x="3540" y="2120"/>
              <a:ext cx="30" cy="34"/>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3825" name="Oval 34">
              <a:extLst>
                <a:ext uri="{FF2B5EF4-FFF2-40B4-BE49-F238E27FC236}">
                  <a16:creationId xmlns:a16="http://schemas.microsoft.com/office/drawing/2014/main" id="{D3D78B3A-79F9-4327-ADFC-D15A17DAA401}"/>
                </a:ext>
              </a:extLst>
            </p:cNvPr>
            <p:cNvSpPr>
              <a:spLocks noChangeAspect="1" noChangeArrowheads="1"/>
            </p:cNvSpPr>
            <p:nvPr/>
          </p:nvSpPr>
          <p:spPr bwMode="auto">
            <a:xfrm rot="5895381">
              <a:off x="1945" y="1478"/>
              <a:ext cx="30" cy="3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3826" name="Oval 35">
              <a:extLst>
                <a:ext uri="{FF2B5EF4-FFF2-40B4-BE49-F238E27FC236}">
                  <a16:creationId xmlns:a16="http://schemas.microsoft.com/office/drawing/2014/main" id="{59CE2A7F-0F89-4190-BB43-B60D0D5CA966}"/>
                </a:ext>
              </a:extLst>
            </p:cNvPr>
            <p:cNvSpPr>
              <a:spLocks noChangeAspect="1" noChangeArrowheads="1"/>
            </p:cNvSpPr>
            <p:nvPr/>
          </p:nvSpPr>
          <p:spPr bwMode="auto">
            <a:xfrm rot="5895381">
              <a:off x="3314" y="2062"/>
              <a:ext cx="30" cy="34"/>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3827" name="Oval 36">
              <a:extLst>
                <a:ext uri="{FF2B5EF4-FFF2-40B4-BE49-F238E27FC236}">
                  <a16:creationId xmlns:a16="http://schemas.microsoft.com/office/drawing/2014/main" id="{F5F94FB3-F337-43C7-AA44-42ED07390CEC}"/>
                </a:ext>
              </a:extLst>
            </p:cNvPr>
            <p:cNvSpPr>
              <a:spLocks noChangeAspect="1" noChangeArrowheads="1"/>
            </p:cNvSpPr>
            <p:nvPr/>
          </p:nvSpPr>
          <p:spPr bwMode="auto">
            <a:xfrm rot="5895381">
              <a:off x="3223" y="2973"/>
              <a:ext cx="37" cy="34"/>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3828" name="Oval 37">
              <a:extLst>
                <a:ext uri="{FF2B5EF4-FFF2-40B4-BE49-F238E27FC236}">
                  <a16:creationId xmlns:a16="http://schemas.microsoft.com/office/drawing/2014/main" id="{6D06E306-2494-4EE1-8DFB-05D03C766D1D}"/>
                </a:ext>
              </a:extLst>
            </p:cNvPr>
            <p:cNvSpPr>
              <a:spLocks noChangeAspect="1" noChangeArrowheads="1"/>
            </p:cNvSpPr>
            <p:nvPr/>
          </p:nvSpPr>
          <p:spPr bwMode="auto">
            <a:xfrm rot="4777107">
              <a:off x="2203" y="2227"/>
              <a:ext cx="37" cy="3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3829" name="Oval 38">
              <a:extLst>
                <a:ext uri="{FF2B5EF4-FFF2-40B4-BE49-F238E27FC236}">
                  <a16:creationId xmlns:a16="http://schemas.microsoft.com/office/drawing/2014/main" id="{7BEF5901-3052-470C-94F7-288539049171}"/>
                </a:ext>
              </a:extLst>
            </p:cNvPr>
            <p:cNvSpPr>
              <a:spLocks noChangeAspect="1" noChangeArrowheads="1"/>
            </p:cNvSpPr>
            <p:nvPr/>
          </p:nvSpPr>
          <p:spPr bwMode="auto">
            <a:xfrm rot="4777107">
              <a:off x="2930" y="3310"/>
              <a:ext cx="30" cy="34"/>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3830" name="Oval 39">
              <a:extLst>
                <a:ext uri="{FF2B5EF4-FFF2-40B4-BE49-F238E27FC236}">
                  <a16:creationId xmlns:a16="http://schemas.microsoft.com/office/drawing/2014/main" id="{24D0D93A-5EA4-4551-AC6D-8DA0A608B2C8}"/>
                </a:ext>
              </a:extLst>
            </p:cNvPr>
            <p:cNvSpPr>
              <a:spLocks noChangeAspect="1" noChangeArrowheads="1"/>
            </p:cNvSpPr>
            <p:nvPr/>
          </p:nvSpPr>
          <p:spPr bwMode="auto">
            <a:xfrm rot="4777107">
              <a:off x="2738" y="3070"/>
              <a:ext cx="30" cy="34"/>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3831" name="Oval 40">
              <a:extLst>
                <a:ext uri="{FF2B5EF4-FFF2-40B4-BE49-F238E27FC236}">
                  <a16:creationId xmlns:a16="http://schemas.microsoft.com/office/drawing/2014/main" id="{333AFACC-7ECC-49B8-B751-5A82022308B3}"/>
                </a:ext>
              </a:extLst>
            </p:cNvPr>
            <p:cNvSpPr>
              <a:spLocks noChangeAspect="1" noChangeArrowheads="1"/>
            </p:cNvSpPr>
            <p:nvPr/>
          </p:nvSpPr>
          <p:spPr bwMode="auto">
            <a:xfrm rot="4777107">
              <a:off x="1774" y="2354"/>
              <a:ext cx="37" cy="34"/>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3832" name="Oval 41">
              <a:extLst>
                <a:ext uri="{FF2B5EF4-FFF2-40B4-BE49-F238E27FC236}">
                  <a16:creationId xmlns:a16="http://schemas.microsoft.com/office/drawing/2014/main" id="{DACA80D6-83F3-4D8C-88A5-60A20C1FE4C6}"/>
                </a:ext>
              </a:extLst>
            </p:cNvPr>
            <p:cNvSpPr>
              <a:spLocks noChangeAspect="1" noChangeArrowheads="1"/>
            </p:cNvSpPr>
            <p:nvPr/>
          </p:nvSpPr>
          <p:spPr bwMode="auto">
            <a:xfrm rot="4777107">
              <a:off x="2339" y="1749"/>
              <a:ext cx="32" cy="34"/>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3833" name="Oval 42">
              <a:extLst>
                <a:ext uri="{FF2B5EF4-FFF2-40B4-BE49-F238E27FC236}">
                  <a16:creationId xmlns:a16="http://schemas.microsoft.com/office/drawing/2014/main" id="{BC7FFDAA-D1A9-4066-ABF3-4421533E61AD}"/>
                </a:ext>
              </a:extLst>
            </p:cNvPr>
            <p:cNvSpPr>
              <a:spLocks noChangeAspect="1" noChangeArrowheads="1"/>
            </p:cNvSpPr>
            <p:nvPr/>
          </p:nvSpPr>
          <p:spPr bwMode="auto">
            <a:xfrm rot="4777107">
              <a:off x="2744" y="2749"/>
              <a:ext cx="32" cy="38"/>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3834" name="Oval 43">
              <a:extLst>
                <a:ext uri="{FF2B5EF4-FFF2-40B4-BE49-F238E27FC236}">
                  <a16:creationId xmlns:a16="http://schemas.microsoft.com/office/drawing/2014/main" id="{113F9DF6-6B26-46EF-B631-E9FD8A281F1C}"/>
                </a:ext>
              </a:extLst>
            </p:cNvPr>
            <p:cNvSpPr>
              <a:spLocks noChangeAspect="1" noChangeArrowheads="1"/>
            </p:cNvSpPr>
            <p:nvPr/>
          </p:nvSpPr>
          <p:spPr bwMode="auto">
            <a:xfrm rot="4777107">
              <a:off x="1577" y="1942"/>
              <a:ext cx="37" cy="3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3835" name="Oval 44">
              <a:extLst>
                <a:ext uri="{FF2B5EF4-FFF2-40B4-BE49-F238E27FC236}">
                  <a16:creationId xmlns:a16="http://schemas.microsoft.com/office/drawing/2014/main" id="{3626FB49-E0B8-4C1C-86EE-93B3545B236A}"/>
                </a:ext>
              </a:extLst>
            </p:cNvPr>
            <p:cNvSpPr>
              <a:spLocks noChangeAspect="1" noChangeArrowheads="1"/>
            </p:cNvSpPr>
            <p:nvPr/>
          </p:nvSpPr>
          <p:spPr bwMode="auto">
            <a:xfrm rot="4777107">
              <a:off x="2480" y="3181"/>
              <a:ext cx="35" cy="38"/>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3836" name="Oval 45">
              <a:extLst>
                <a:ext uri="{FF2B5EF4-FFF2-40B4-BE49-F238E27FC236}">
                  <a16:creationId xmlns:a16="http://schemas.microsoft.com/office/drawing/2014/main" id="{22AE5421-BF9A-4EEC-81D0-3F962D1BD88A}"/>
                </a:ext>
              </a:extLst>
            </p:cNvPr>
            <p:cNvSpPr>
              <a:spLocks noChangeAspect="1" noChangeArrowheads="1"/>
            </p:cNvSpPr>
            <p:nvPr/>
          </p:nvSpPr>
          <p:spPr bwMode="auto">
            <a:xfrm rot="4777107">
              <a:off x="3341" y="2996"/>
              <a:ext cx="32" cy="38"/>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3837" name="Oval 46">
              <a:extLst>
                <a:ext uri="{FF2B5EF4-FFF2-40B4-BE49-F238E27FC236}">
                  <a16:creationId xmlns:a16="http://schemas.microsoft.com/office/drawing/2014/main" id="{BD004842-4C70-44FE-BB4B-827D8D32DEDF}"/>
                </a:ext>
              </a:extLst>
            </p:cNvPr>
            <p:cNvSpPr>
              <a:spLocks noChangeAspect="1" noChangeArrowheads="1"/>
            </p:cNvSpPr>
            <p:nvPr/>
          </p:nvSpPr>
          <p:spPr bwMode="auto">
            <a:xfrm>
              <a:off x="2976" y="2496"/>
              <a:ext cx="38" cy="32"/>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3838" name="Oval 47">
              <a:extLst>
                <a:ext uri="{FF2B5EF4-FFF2-40B4-BE49-F238E27FC236}">
                  <a16:creationId xmlns:a16="http://schemas.microsoft.com/office/drawing/2014/main" id="{3CA6E89C-9079-45C4-A283-3A6DBCEF7B3E}"/>
                </a:ext>
              </a:extLst>
            </p:cNvPr>
            <p:cNvSpPr>
              <a:spLocks noChangeAspect="1" noChangeArrowheads="1"/>
            </p:cNvSpPr>
            <p:nvPr/>
          </p:nvSpPr>
          <p:spPr bwMode="auto">
            <a:xfrm rot="-1118274">
              <a:off x="2160" y="2064"/>
              <a:ext cx="38" cy="32"/>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3839" name="Oval 48">
              <a:extLst>
                <a:ext uri="{FF2B5EF4-FFF2-40B4-BE49-F238E27FC236}">
                  <a16:creationId xmlns:a16="http://schemas.microsoft.com/office/drawing/2014/main" id="{CA5AA29F-F7EF-4DFC-A3F5-EBA6CDD8B1AE}"/>
                </a:ext>
              </a:extLst>
            </p:cNvPr>
            <p:cNvSpPr>
              <a:spLocks noChangeAspect="1" noChangeArrowheads="1"/>
            </p:cNvSpPr>
            <p:nvPr/>
          </p:nvSpPr>
          <p:spPr bwMode="auto">
            <a:xfrm rot="-1118274">
              <a:off x="2928" y="1344"/>
              <a:ext cx="38" cy="32"/>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grpSp>
      <p:sp>
        <p:nvSpPr>
          <p:cNvPr id="33800" name="AutoShape 49">
            <a:extLst>
              <a:ext uri="{FF2B5EF4-FFF2-40B4-BE49-F238E27FC236}">
                <a16:creationId xmlns:a16="http://schemas.microsoft.com/office/drawing/2014/main" id="{118C475B-1594-4B9E-AE73-F8546934381C}"/>
              </a:ext>
            </a:extLst>
          </p:cNvPr>
          <p:cNvSpPr>
            <a:spLocks noChangeArrowheads="1"/>
          </p:cNvSpPr>
          <p:nvPr/>
        </p:nvSpPr>
        <p:spPr bwMode="auto">
          <a:xfrm>
            <a:off x="6629400" y="3505200"/>
            <a:ext cx="2895600" cy="533400"/>
          </a:xfrm>
          <a:prstGeom prst="wedgeRectCallout">
            <a:avLst>
              <a:gd name="adj1" fmla="val -20667"/>
              <a:gd name="adj2" fmla="val -94347"/>
            </a:avLst>
          </a:prstGeom>
          <a:solidFill>
            <a:srgbClr val="CCFFCC"/>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r>
              <a:rPr lang="en-US" altLang="en-US" sz="2400"/>
              <a:t>Tradeoff parameter</a:t>
            </a:r>
          </a:p>
        </p:txBody>
      </p:sp>
      <p:pic>
        <p:nvPicPr>
          <p:cNvPr id="51" name="Picture 50">
            <a:extLst>
              <a:ext uri="{FF2B5EF4-FFF2-40B4-BE49-F238E27FC236}">
                <a16:creationId xmlns:a16="http://schemas.microsoft.com/office/drawing/2014/main" id="{5DEA7EA4-C9A2-49DF-84AC-DB0514C0860B}"/>
              </a:ext>
            </a:extLst>
          </p:cNvPr>
          <p:cNvPicPr>
            <a:picLocks noChangeAspect="1"/>
          </p:cNvPicPr>
          <p:nvPr/>
        </p:nvPicPr>
        <p:blipFill>
          <a:blip r:embed="rId2"/>
          <a:stretch>
            <a:fillRect/>
          </a:stretch>
        </p:blipFill>
        <p:spPr>
          <a:xfrm>
            <a:off x="10843497" y="21648"/>
            <a:ext cx="1348503" cy="1177781"/>
          </a:xfrm>
          <a:prstGeom prst="rect">
            <a:avLst/>
          </a:prstGeom>
        </p:spPr>
      </p:pic>
      <p:sp>
        <p:nvSpPr>
          <p:cNvPr id="52" name="TextBox 51">
            <a:extLst>
              <a:ext uri="{FF2B5EF4-FFF2-40B4-BE49-F238E27FC236}">
                <a16:creationId xmlns:a16="http://schemas.microsoft.com/office/drawing/2014/main" id="{ED52D8E1-BC9B-466A-B9BF-3F1719918E38}"/>
              </a:ext>
            </a:extLst>
          </p:cNvPr>
          <p:cNvSpPr txBox="1"/>
          <p:nvPr/>
        </p:nvSpPr>
        <p:spPr>
          <a:xfrm>
            <a:off x="540322" y="6337756"/>
            <a:ext cx="3519054" cy="430887"/>
          </a:xfrm>
          <a:prstGeom prst="rect">
            <a:avLst/>
          </a:prstGeom>
          <a:noFill/>
        </p:spPr>
        <p:txBody>
          <a:bodyPr wrap="square">
            <a:spAutoFit/>
          </a:bodyPr>
          <a:lstStyle/>
          <a:p>
            <a:r>
              <a:rPr lang="en-US" altLang="en-US" sz="1100" dirty="0"/>
              <a:t>Courtesy: (1) http://www.cs.cmu.edu/~awm/tutorials</a:t>
            </a:r>
          </a:p>
          <a:p>
            <a:r>
              <a:rPr lang="en-US" altLang="en-US" sz="1100" dirty="0"/>
              <a:t>                   (2) Copyright © 2001, 2003, Andrew W. Moore</a:t>
            </a:r>
            <a:endParaRPr lang="en-IN" dirty="0"/>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Rectangle 2">
            <a:extLst>
              <a:ext uri="{FF2B5EF4-FFF2-40B4-BE49-F238E27FC236}">
                <a16:creationId xmlns:a16="http://schemas.microsoft.com/office/drawing/2014/main" id="{6F429935-E0D8-4585-8383-EB38C84CEEE4}"/>
              </a:ext>
            </a:extLst>
          </p:cNvPr>
          <p:cNvSpPr>
            <a:spLocks noGrp="1" noChangeArrowheads="1"/>
          </p:cNvSpPr>
          <p:nvPr>
            <p:ph type="title"/>
          </p:nvPr>
        </p:nvSpPr>
        <p:spPr>
          <a:xfrm>
            <a:off x="1676400" y="304800"/>
            <a:ext cx="4648200" cy="685800"/>
          </a:xfrm>
        </p:spPr>
        <p:txBody>
          <a:bodyPr>
            <a:normAutofit fontScale="90000"/>
          </a:bodyPr>
          <a:lstStyle/>
          <a:p>
            <a:pPr eaLnBrk="1" hangingPunct="1"/>
            <a:r>
              <a:rPr lang="en-US" altLang="en-US"/>
              <a:t>Uh-oh!</a:t>
            </a:r>
          </a:p>
        </p:txBody>
      </p:sp>
      <p:grpSp>
        <p:nvGrpSpPr>
          <p:cNvPr id="34820" name="Group 3">
            <a:extLst>
              <a:ext uri="{FF2B5EF4-FFF2-40B4-BE49-F238E27FC236}">
                <a16:creationId xmlns:a16="http://schemas.microsoft.com/office/drawing/2014/main" id="{1E450608-B1DB-41D2-A264-0C9A81366F19}"/>
              </a:ext>
            </a:extLst>
          </p:cNvPr>
          <p:cNvGrpSpPr>
            <a:grpSpLocks/>
          </p:cNvGrpSpPr>
          <p:nvPr/>
        </p:nvGrpSpPr>
        <p:grpSpPr bwMode="auto">
          <a:xfrm>
            <a:off x="1676400" y="1676401"/>
            <a:ext cx="1905000" cy="866775"/>
            <a:chOff x="528" y="1200"/>
            <a:chExt cx="1200" cy="546"/>
          </a:xfrm>
        </p:grpSpPr>
        <p:sp>
          <p:nvSpPr>
            <p:cNvPr id="34866" name="Text Box 4">
              <a:extLst>
                <a:ext uri="{FF2B5EF4-FFF2-40B4-BE49-F238E27FC236}">
                  <a16:creationId xmlns:a16="http://schemas.microsoft.com/office/drawing/2014/main" id="{CE5D6072-D4DC-4B22-83AD-545446BDF2FE}"/>
                </a:ext>
              </a:extLst>
            </p:cNvPr>
            <p:cNvSpPr txBox="1">
              <a:spLocks noChangeArrowheads="1"/>
            </p:cNvSpPr>
            <p:nvPr/>
          </p:nvSpPr>
          <p:spPr bwMode="auto">
            <a:xfrm>
              <a:off x="528" y="1200"/>
              <a:ext cx="1200" cy="546"/>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algn="ctr" eaLnBrk="1" hangingPunct="1"/>
              <a:r>
                <a:rPr lang="en-US" altLang="en-US"/>
                <a:t>denotes +1</a:t>
              </a:r>
            </a:p>
            <a:p>
              <a:pPr algn="ctr" eaLnBrk="1" hangingPunct="1"/>
              <a:r>
                <a:rPr lang="en-US" altLang="en-US"/>
                <a:t>denotes -1</a:t>
              </a:r>
            </a:p>
          </p:txBody>
        </p:sp>
        <p:sp>
          <p:nvSpPr>
            <p:cNvPr id="34867" name="Oval 5">
              <a:extLst>
                <a:ext uri="{FF2B5EF4-FFF2-40B4-BE49-F238E27FC236}">
                  <a16:creationId xmlns:a16="http://schemas.microsoft.com/office/drawing/2014/main" id="{F89EB083-665B-4EA2-B0A0-0037EABDD4DA}"/>
                </a:ext>
              </a:extLst>
            </p:cNvPr>
            <p:cNvSpPr>
              <a:spLocks noChangeAspect="1" noChangeArrowheads="1"/>
            </p:cNvSpPr>
            <p:nvPr/>
          </p:nvSpPr>
          <p:spPr bwMode="auto">
            <a:xfrm rot="4777107">
              <a:off x="576" y="1296"/>
              <a:ext cx="37" cy="3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4868" name="Oval 6">
              <a:extLst>
                <a:ext uri="{FF2B5EF4-FFF2-40B4-BE49-F238E27FC236}">
                  <a16:creationId xmlns:a16="http://schemas.microsoft.com/office/drawing/2014/main" id="{2AA63E12-D70F-4AEA-A747-122E3A03AE30}"/>
                </a:ext>
              </a:extLst>
            </p:cNvPr>
            <p:cNvSpPr>
              <a:spLocks noChangeAspect="1" noChangeArrowheads="1"/>
            </p:cNvSpPr>
            <p:nvPr/>
          </p:nvSpPr>
          <p:spPr bwMode="auto">
            <a:xfrm rot="5895381">
              <a:off x="577" y="1583"/>
              <a:ext cx="32" cy="34"/>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grpSp>
      <p:sp>
        <p:nvSpPr>
          <p:cNvPr id="34821" name="Text Box 7">
            <a:extLst>
              <a:ext uri="{FF2B5EF4-FFF2-40B4-BE49-F238E27FC236}">
                <a16:creationId xmlns:a16="http://schemas.microsoft.com/office/drawing/2014/main" id="{E6EF9142-6B4D-4F06-8284-03E368D94A2A}"/>
              </a:ext>
            </a:extLst>
          </p:cNvPr>
          <p:cNvSpPr txBox="1">
            <a:spLocks noChangeArrowheads="1"/>
          </p:cNvSpPr>
          <p:nvPr/>
        </p:nvSpPr>
        <p:spPr bwMode="auto">
          <a:xfrm>
            <a:off x="7772400" y="3200401"/>
            <a:ext cx="2438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US" altLang="en-US"/>
          </a:p>
        </p:txBody>
      </p:sp>
      <p:sp>
        <p:nvSpPr>
          <p:cNvPr id="34822" name="Text Box 8">
            <a:extLst>
              <a:ext uri="{FF2B5EF4-FFF2-40B4-BE49-F238E27FC236}">
                <a16:creationId xmlns:a16="http://schemas.microsoft.com/office/drawing/2014/main" id="{7273808F-0267-4200-86B9-CC88AEA5489B}"/>
              </a:ext>
            </a:extLst>
          </p:cNvPr>
          <p:cNvSpPr txBox="1">
            <a:spLocks noChangeArrowheads="1"/>
          </p:cNvSpPr>
          <p:nvPr/>
        </p:nvSpPr>
        <p:spPr bwMode="auto">
          <a:xfrm>
            <a:off x="5486400" y="228601"/>
            <a:ext cx="5029200" cy="628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50000"/>
              </a:spcBef>
              <a:buClr>
                <a:schemeClr val="tx1"/>
              </a:buClr>
              <a:defRPr sz="2000">
                <a:solidFill>
                  <a:schemeClr val="tx1"/>
                </a:solidFill>
                <a:latin typeface="Tahoma" panose="020B0604030504040204" pitchFamily="34" charset="0"/>
              </a:defRPr>
            </a:lvl1pPr>
            <a:lvl2pPr>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r>
              <a:rPr lang="en-US" altLang="en-US" sz="2800"/>
              <a:t>This is going to be a problem!</a:t>
            </a:r>
          </a:p>
          <a:p>
            <a:pPr eaLnBrk="1" hangingPunct="1"/>
            <a:r>
              <a:rPr lang="en-US" altLang="en-US" sz="2800"/>
              <a:t>What should we do?</a:t>
            </a:r>
          </a:p>
          <a:p>
            <a:pPr eaLnBrk="1" hangingPunct="1"/>
            <a:r>
              <a:rPr lang="en-US" altLang="en-US" sz="2800">
                <a:solidFill>
                  <a:srgbClr val="990099"/>
                </a:solidFill>
              </a:rPr>
              <a:t>Idea 1.1:</a:t>
            </a:r>
          </a:p>
          <a:p>
            <a:pPr lvl="1" eaLnBrk="1" hangingPunct="1"/>
            <a:r>
              <a:rPr lang="en-US" altLang="en-US" sz="2800">
                <a:solidFill>
                  <a:srgbClr val="990099"/>
                </a:solidFill>
              </a:rPr>
              <a:t>Minimize</a:t>
            </a:r>
          </a:p>
          <a:p>
            <a:pPr lvl="1" eaLnBrk="1" hangingPunct="1"/>
            <a:r>
              <a:rPr lang="en-US" altLang="en-US" sz="2800">
                <a:solidFill>
                  <a:srgbClr val="990099"/>
                </a:solidFill>
              </a:rPr>
              <a:t> </a:t>
            </a:r>
            <a:r>
              <a:rPr lang="en-US" altLang="en-US" sz="2800" b="1" i="1">
                <a:solidFill>
                  <a:srgbClr val="990099"/>
                </a:solidFill>
              </a:rPr>
              <a:t>w.w</a:t>
            </a:r>
            <a:r>
              <a:rPr lang="en-US" altLang="en-US" sz="2800">
                <a:solidFill>
                  <a:srgbClr val="990099"/>
                </a:solidFill>
              </a:rPr>
              <a:t> </a:t>
            </a:r>
            <a:r>
              <a:rPr lang="en-US" altLang="en-US" sz="2800" i="1">
                <a:solidFill>
                  <a:srgbClr val="990099"/>
                </a:solidFill>
              </a:rPr>
              <a:t>+ C (#train errors)</a:t>
            </a:r>
          </a:p>
          <a:p>
            <a:pPr lvl="1" eaLnBrk="1" hangingPunct="1"/>
            <a:endParaRPr lang="en-US" altLang="en-US" sz="2800" i="1">
              <a:solidFill>
                <a:srgbClr val="990099"/>
              </a:solidFill>
            </a:endParaRPr>
          </a:p>
          <a:p>
            <a:pPr lvl="1" eaLnBrk="1" hangingPunct="1"/>
            <a:endParaRPr lang="en-US" altLang="en-US" sz="2800" i="1">
              <a:solidFill>
                <a:srgbClr val="990099"/>
              </a:solidFill>
            </a:endParaRPr>
          </a:p>
          <a:p>
            <a:pPr eaLnBrk="1" hangingPunct="1"/>
            <a:r>
              <a:rPr lang="en-US" altLang="en-US" sz="2800">
                <a:solidFill>
                  <a:schemeClr val="hlink"/>
                </a:solidFill>
              </a:rPr>
              <a:t>There’s a serious practical problem that’s about to make us reject this approach. Can you guess what it is?</a:t>
            </a:r>
          </a:p>
        </p:txBody>
      </p:sp>
      <p:grpSp>
        <p:nvGrpSpPr>
          <p:cNvPr id="34823" name="Group 9">
            <a:extLst>
              <a:ext uri="{FF2B5EF4-FFF2-40B4-BE49-F238E27FC236}">
                <a16:creationId xmlns:a16="http://schemas.microsoft.com/office/drawing/2014/main" id="{7F569E5F-9C0C-474D-8573-39E622A9E551}"/>
              </a:ext>
            </a:extLst>
          </p:cNvPr>
          <p:cNvGrpSpPr>
            <a:grpSpLocks/>
          </p:cNvGrpSpPr>
          <p:nvPr/>
        </p:nvGrpSpPr>
        <p:grpSpPr bwMode="auto">
          <a:xfrm>
            <a:off x="1752600" y="2743200"/>
            <a:ext cx="3657600" cy="3581400"/>
            <a:chOff x="1536" y="1344"/>
            <a:chExt cx="2304" cy="2256"/>
          </a:xfrm>
        </p:grpSpPr>
        <p:sp>
          <p:nvSpPr>
            <p:cNvPr id="34827" name="Line 10">
              <a:extLst>
                <a:ext uri="{FF2B5EF4-FFF2-40B4-BE49-F238E27FC236}">
                  <a16:creationId xmlns:a16="http://schemas.microsoft.com/office/drawing/2014/main" id="{4DEED183-BD3E-4D54-A22D-D4A8971FCD4F}"/>
                </a:ext>
              </a:extLst>
            </p:cNvPr>
            <p:cNvSpPr>
              <a:spLocks noChangeShapeType="1"/>
            </p:cNvSpPr>
            <p:nvPr/>
          </p:nvSpPr>
          <p:spPr bwMode="auto">
            <a:xfrm>
              <a:off x="1632" y="1392"/>
              <a:ext cx="0" cy="2208"/>
            </a:xfrm>
            <a:prstGeom prst="line">
              <a:avLst/>
            </a:prstGeom>
            <a:noFill/>
            <a:ln w="381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IN"/>
            </a:p>
          </p:txBody>
        </p:sp>
        <p:sp>
          <p:nvSpPr>
            <p:cNvPr id="34828" name="Line 11">
              <a:extLst>
                <a:ext uri="{FF2B5EF4-FFF2-40B4-BE49-F238E27FC236}">
                  <a16:creationId xmlns:a16="http://schemas.microsoft.com/office/drawing/2014/main" id="{9DF2F961-9047-4938-A207-6CAEF3505248}"/>
                </a:ext>
              </a:extLst>
            </p:cNvPr>
            <p:cNvSpPr>
              <a:spLocks noChangeShapeType="1"/>
            </p:cNvSpPr>
            <p:nvPr/>
          </p:nvSpPr>
          <p:spPr bwMode="auto">
            <a:xfrm flipV="1">
              <a:off x="1536" y="3504"/>
              <a:ext cx="2304" cy="0"/>
            </a:xfrm>
            <a:prstGeom prst="line">
              <a:avLst/>
            </a:prstGeom>
            <a:noFill/>
            <a:ln w="381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IN"/>
            </a:p>
          </p:txBody>
        </p:sp>
        <p:sp>
          <p:nvSpPr>
            <p:cNvPr id="34829" name="Oval 12">
              <a:extLst>
                <a:ext uri="{FF2B5EF4-FFF2-40B4-BE49-F238E27FC236}">
                  <a16:creationId xmlns:a16="http://schemas.microsoft.com/office/drawing/2014/main" id="{10A8A684-B6ED-4C5D-B02E-7740F76E6342}"/>
                </a:ext>
              </a:extLst>
            </p:cNvPr>
            <p:cNvSpPr>
              <a:spLocks noChangeAspect="1" noChangeArrowheads="1"/>
            </p:cNvSpPr>
            <p:nvPr/>
          </p:nvSpPr>
          <p:spPr bwMode="auto">
            <a:xfrm>
              <a:off x="2342" y="3170"/>
              <a:ext cx="38" cy="3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4830" name="Oval 13">
              <a:extLst>
                <a:ext uri="{FF2B5EF4-FFF2-40B4-BE49-F238E27FC236}">
                  <a16:creationId xmlns:a16="http://schemas.microsoft.com/office/drawing/2014/main" id="{9CEEE242-87F3-4207-9325-72D2DEE9704D}"/>
                </a:ext>
              </a:extLst>
            </p:cNvPr>
            <p:cNvSpPr>
              <a:spLocks noChangeAspect="1" noChangeArrowheads="1"/>
            </p:cNvSpPr>
            <p:nvPr/>
          </p:nvSpPr>
          <p:spPr bwMode="auto">
            <a:xfrm>
              <a:off x="1566" y="2459"/>
              <a:ext cx="38" cy="30"/>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4831" name="Oval 14">
              <a:extLst>
                <a:ext uri="{FF2B5EF4-FFF2-40B4-BE49-F238E27FC236}">
                  <a16:creationId xmlns:a16="http://schemas.microsoft.com/office/drawing/2014/main" id="{2A25CD14-6F39-4412-B9D5-284971FDD22C}"/>
                </a:ext>
              </a:extLst>
            </p:cNvPr>
            <p:cNvSpPr>
              <a:spLocks noChangeAspect="1" noChangeArrowheads="1"/>
            </p:cNvSpPr>
            <p:nvPr/>
          </p:nvSpPr>
          <p:spPr bwMode="auto">
            <a:xfrm>
              <a:off x="2734" y="1773"/>
              <a:ext cx="38" cy="30"/>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4832" name="Oval 15">
              <a:extLst>
                <a:ext uri="{FF2B5EF4-FFF2-40B4-BE49-F238E27FC236}">
                  <a16:creationId xmlns:a16="http://schemas.microsoft.com/office/drawing/2014/main" id="{4515E12F-4AEF-4B2C-A84F-63F811CE89F8}"/>
                </a:ext>
              </a:extLst>
            </p:cNvPr>
            <p:cNvSpPr>
              <a:spLocks noChangeAspect="1" noChangeArrowheads="1"/>
            </p:cNvSpPr>
            <p:nvPr/>
          </p:nvSpPr>
          <p:spPr bwMode="auto">
            <a:xfrm>
              <a:off x="2774" y="2290"/>
              <a:ext cx="38" cy="3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4833" name="Oval 16">
              <a:extLst>
                <a:ext uri="{FF2B5EF4-FFF2-40B4-BE49-F238E27FC236}">
                  <a16:creationId xmlns:a16="http://schemas.microsoft.com/office/drawing/2014/main" id="{3AC0505F-BE5E-47CF-B859-E3C925CB6F1A}"/>
                </a:ext>
              </a:extLst>
            </p:cNvPr>
            <p:cNvSpPr>
              <a:spLocks noChangeAspect="1" noChangeArrowheads="1"/>
            </p:cNvSpPr>
            <p:nvPr/>
          </p:nvSpPr>
          <p:spPr bwMode="auto">
            <a:xfrm>
              <a:off x="2148" y="1678"/>
              <a:ext cx="38" cy="32"/>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4834" name="Oval 17">
              <a:extLst>
                <a:ext uri="{FF2B5EF4-FFF2-40B4-BE49-F238E27FC236}">
                  <a16:creationId xmlns:a16="http://schemas.microsoft.com/office/drawing/2014/main" id="{5A306285-F67C-4D85-9A68-FC5E8E4F6931}"/>
                </a:ext>
              </a:extLst>
            </p:cNvPr>
            <p:cNvSpPr>
              <a:spLocks noChangeAspect="1" noChangeArrowheads="1"/>
            </p:cNvSpPr>
            <p:nvPr/>
          </p:nvSpPr>
          <p:spPr bwMode="auto">
            <a:xfrm>
              <a:off x="2448" y="2352"/>
              <a:ext cx="34" cy="30"/>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4835" name="Oval 18">
              <a:extLst>
                <a:ext uri="{FF2B5EF4-FFF2-40B4-BE49-F238E27FC236}">
                  <a16:creationId xmlns:a16="http://schemas.microsoft.com/office/drawing/2014/main" id="{0060700B-B09C-4D32-8468-25319AC91292}"/>
                </a:ext>
              </a:extLst>
            </p:cNvPr>
            <p:cNvSpPr>
              <a:spLocks noChangeAspect="1" noChangeArrowheads="1"/>
            </p:cNvSpPr>
            <p:nvPr/>
          </p:nvSpPr>
          <p:spPr bwMode="auto">
            <a:xfrm>
              <a:off x="1920" y="1968"/>
              <a:ext cx="38" cy="37"/>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4836" name="Oval 19">
              <a:extLst>
                <a:ext uri="{FF2B5EF4-FFF2-40B4-BE49-F238E27FC236}">
                  <a16:creationId xmlns:a16="http://schemas.microsoft.com/office/drawing/2014/main" id="{5E0B9B7E-C9C7-41AF-BDA0-D4CA23565DA3}"/>
                </a:ext>
              </a:extLst>
            </p:cNvPr>
            <p:cNvSpPr>
              <a:spLocks noChangeAspect="1" noChangeArrowheads="1"/>
            </p:cNvSpPr>
            <p:nvPr/>
          </p:nvSpPr>
          <p:spPr bwMode="auto">
            <a:xfrm>
              <a:off x="3216" y="2592"/>
              <a:ext cx="38" cy="32"/>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4837" name="Oval 20">
              <a:extLst>
                <a:ext uri="{FF2B5EF4-FFF2-40B4-BE49-F238E27FC236}">
                  <a16:creationId xmlns:a16="http://schemas.microsoft.com/office/drawing/2014/main" id="{D17439FB-DE72-4EA2-A3BB-4E61160C3225}"/>
                </a:ext>
              </a:extLst>
            </p:cNvPr>
            <p:cNvSpPr>
              <a:spLocks noChangeAspect="1" noChangeArrowheads="1"/>
            </p:cNvSpPr>
            <p:nvPr/>
          </p:nvSpPr>
          <p:spPr bwMode="auto">
            <a:xfrm rot="-1118274">
              <a:off x="2449" y="2799"/>
              <a:ext cx="34" cy="3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4838" name="Oval 21">
              <a:extLst>
                <a:ext uri="{FF2B5EF4-FFF2-40B4-BE49-F238E27FC236}">
                  <a16:creationId xmlns:a16="http://schemas.microsoft.com/office/drawing/2014/main" id="{19C2C2CA-0673-4B04-A289-F79F3554B86E}"/>
                </a:ext>
              </a:extLst>
            </p:cNvPr>
            <p:cNvSpPr>
              <a:spLocks noChangeAspect="1" noChangeArrowheads="1"/>
            </p:cNvSpPr>
            <p:nvPr/>
          </p:nvSpPr>
          <p:spPr bwMode="auto">
            <a:xfrm rot="-1118274">
              <a:off x="3782" y="2034"/>
              <a:ext cx="38" cy="32"/>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4839" name="Oval 22">
              <a:extLst>
                <a:ext uri="{FF2B5EF4-FFF2-40B4-BE49-F238E27FC236}">
                  <a16:creationId xmlns:a16="http://schemas.microsoft.com/office/drawing/2014/main" id="{C829BB3B-B755-4190-A4C8-FAD0F1DF0138}"/>
                </a:ext>
              </a:extLst>
            </p:cNvPr>
            <p:cNvSpPr>
              <a:spLocks noChangeAspect="1" noChangeArrowheads="1"/>
            </p:cNvSpPr>
            <p:nvPr/>
          </p:nvSpPr>
          <p:spPr bwMode="auto">
            <a:xfrm rot="-1118274">
              <a:off x="3336" y="2863"/>
              <a:ext cx="38" cy="32"/>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4840" name="Oval 23">
              <a:extLst>
                <a:ext uri="{FF2B5EF4-FFF2-40B4-BE49-F238E27FC236}">
                  <a16:creationId xmlns:a16="http://schemas.microsoft.com/office/drawing/2014/main" id="{1880BC20-121E-4B82-8FE2-5DD8D85DC9DD}"/>
                </a:ext>
              </a:extLst>
            </p:cNvPr>
            <p:cNvSpPr>
              <a:spLocks noChangeAspect="1" noChangeArrowheads="1"/>
            </p:cNvSpPr>
            <p:nvPr/>
          </p:nvSpPr>
          <p:spPr bwMode="auto">
            <a:xfrm rot="-1118274">
              <a:off x="1968" y="1680"/>
              <a:ext cx="38" cy="32"/>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4841" name="Oval 24">
              <a:extLst>
                <a:ext uri="{FF2B5EF4-FFF2-40B4-BE49-F238E27FC236}">
                  <a16:creationId xmlns:a16="http://schemas.microsoft.com/office/drawing/2014/main" id="{989EDC0C-4877-4445-BE86-E0BAC3126B85}"/>
                </a:ext>
              </a:extLst>
            </p:cNvPr>
            <p:cNvSpPr>
              <a:spLocks noChangeAspect="1" noChangeArrowheads="1"/>
            </p:cNvSpPr>
            <p:nvPr/>
          </p:nvSpPr>
          <p:spPr bwMode="auto">
            <a:xfrm rot="-1118274">
              <a:off x="2968" y="2258"/>
              <a:ext cx="38" cy="32"/>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4842" name="Oval 25">
              <a:extLst>
                <a:ext uri="{FF2B5EF4-FFF2-40B4-BE49-F238E27FC236}">
                  <a16:creationId xmlns:a16="http://schemas.microsoft.com/office/drawing/2014/main" id="{82022737-D9BE-45D5-B752-364C9C6C4684}"/>
                </a:ext>
              </a:extLst>
            </p:cNvPr>
            <p:cNvSpPr>
              <a:spLocks noChangeAspect="1" noChangeArrowheads="1"/>
            </p:cNvSpPr>
            <p:nvPr/>
          </p:nvSpPr>
          <p:spPr bwMode="auto">
            <a:xfrm rot="-1118274">
              <a:off x="3696" y="2832"/>
              <a:ext cx="38" cy="3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4843" name="Oval 26">
              <a:extLst>
                <a:ext uri="{FF2B5EF4-FFF2-40B4-BE49-F238E27FC236}">
                  <a16:creationId xmlns:a16="http://schemas.microsoft.com/office/drawing/2014/main" id="{48AE366D-7AE8-4A94-BA0F-DD196DBBAEFA}"/>
                </a:ext>
              </a:extLst>
            </p:cNvPr>
            <p:cNvSpPr>
              <a:spLocks noChangeAspect="1" noChangeArrowheads="1"/>
            </p:cNvSpPr>
            <p:nvPr/>
          </p:nvSpPr>
          <p:spPr bwMode="auto">
            <a:xfrm rot="-1118274">
              <a:off x="1962" y="2293"/>
              <a:ext cx="38" cy="30"/>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4844" name="Oval 27">
              <a:extLst>
                <a:ext uri="{FF2B5EF4-FFF2-40B4-BE49-F238E27FC236}">
                  <a16:creationId xmlns:a16="http://schemas.microsoft.com/office/drawing/2014/main" id="{2DDC4FF4-BC50-4F37-AD1E-FA70B9EA23DA}"/>
                </a:ext>
              </a:extLst>
            </p:cNvPr>
            <p:cNvSpPr>
              <a:spLocks noChangeAspect="1" noChangeArrowheads="1"/>
            </p:cNvSpPr>
            <p:nvPr/>
          </p:nvSpPr>
          <p:spPr bwMode="auto">
            <a:xfrm rot="5895381">
              <a:off x="2436" y="1926"/>
              <a:ext cx="30" cy="34"/>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4845" name="Oval 28">
              <a:extLst>
                <a:ext uri="{FF2B5EF4-FFF2-40B4-BE49-F238E27FC236}">
                  <a16:creationId xmlns:a16="http://schemas.microsoft.com/office/drawing/2014/main" id="{8BA79043-9F6C-4AB4-B84A-0EC31646044A}"/>
                </a:ext>
              </a:extLst>
            </p:cNvPr>
            <p:cNvSpPr>
              <a:spLocks noChangeAspect="1" noChangeArrowheads="1"/>
            </p:cNvSpPr>
            <p:nvPr/>
          </p:nvSpPr>
          <p:spPr bwMode="auto">
            <a:xfrm rot="5895381">
              <a:off x="2605" y="3303"/>
              <a:ext cx="35" cy="38"/>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4846" name="Oval 29">
              <a:extLst>
                <a:ext uri="{FF2B5EF4-FFF2-40B4-BE49-F238E27FC236}">
                  <a16:creationId xmlns:a16="http://schemas.microsoft.com/office/drawing/2014/main" id="{E395AF33-4A9C-444B-8781-4E718C43798F}"/>
                </a:ext>
              </a:extLst>
            </p:cNvPr>
            <p:cNvSpPr>
              <a:spLocks noChangeAspect="1" noChangeArrowheads="1"/>
            </p:cNvSpPr>
            <p:nvPr/>
          </p:nvSpPr>
          <p:spPr bwMode="auto">
            <a:xfrm rot="5895381">
              <a:off x="1962" y="2582"/>
              <a:ext cx="30" cy="3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4847" name="Oval 30">
              <a:extLst>
                <a:ext uri="{FF2B5EF4-FFF2-40B4-BE49-F238E27FC236}">
                  <a16:creationId xmlns:a16="http://schemas.microsoft.com/office/drawing/2014/main" id="{E22066BB-3F93-4D62-9257-9BF98B4D52C7}"/>
                </a:ext>
              </a:extLst>
            </p:cNvPr>
            <p:cNvSpPr>
              <a:spLocks noChangeAspect="1" noChangeArrowheads="1"/>
            </p:cNvSpPr>
            <p:nvPr/>
          </p:nvSpPr>
          <p:spPr bwMode="auto">
            <a:xfrm rot="5895381">
              <a:off x="2736" y="1508"/>
              <a:ext cx="30" cy="34"/>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4848" name="Oval 31">
              <a:extLst>
                <a:ext uri="{FF2B5EF4-FFF2-40B4-BE49-F238E27FC236}">
                  <a16:creationId xmlns:a16="http://schemas.microsoft.com/office/drawing/2014/main" id="{5BD74326-4147-4842-B5CA-BC68B274D194}"/>
                </a:ext>
              </a:extLst>
            </p:cNvPr>
            <p:cNvSpPr>
              <a:spLocks noChangeAspect="1" noChangeArrowheads="1"/>
            </p:cNvSpPr>
            <p:nvPr/>
          </p:nvSpPr>
          <p:spPr bwMode="auto">
            <a:xfrm rot="5895381">
              <a:off x="3341" y="2611"/>
              <a:ext cx="37" cy="38"/>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4849" name="Oval 32">
              <a:extLst>
                <a:ext uri="{FF2B5EF4-FFF2-40B4-BE49-F238E27FC236}">
                  <a16:creationId xmlns:a16="http://schemas.microsoft.com/office/drawing/2014/main" id="{767D022B-744B-40B9-B8E3-AFB9E75CEC83}"/>
                </a:ext>
              </a:extLst>
            </p:cNvPr>
            <p:cNvSpPr>
              <a:spLocks noChangeAspect="1" noChangeArrowheads="1"/>
            </p:cNvSpPr>
            <p:nvPr/>
          </p:nvSpPr>
          <p:spPr bwMode="auto">
            <a:xfrm rot="5895381">
              <a:off x="2753" y="2570"/>
              <a:ext cx="30" cy="34"/>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4850" name="Oval 33">
              <a:extLst>
                <a:ext uri="{FF2B5EF4-FFF2-40B4-BE49-F238E27FC236}">
                  <a16:creationId xmlns:a16="http://schemas.microsoft.com/office/drawing/2014/main" id="{B8223A2D-B1C0-44ED-B4EA-12CD7CA97ED7}"/>
                </a:ext>
              </a:extLst>
            </p:cNvPr>
            <p:cNvSpPr>
              <a:spLocks noChangeAspect="1" noChangeArrowheads="1"/>
            </p:cNvSpPr>
            <p:nvPr/>
          </p:nvSpPr>
          <p:spPr bwMode="auto">
            <a:xfrm rot="5895381">
              <a:off x="3540" y="2120"/>
              <a:ext cx="30" cy="34"/>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4851" name="Oval 34">
              <a:extLst>
                <a:ext uri="{FF2B5EF4-FFF2-40B4-BE49-F238E27FC236}">
                  <a16:creationId xmlns:a16="http://schemas.microsoft.com/office/drawing/2014/main" id="{EB907CCD-0065-47B9-BBB6-CC96D1EBC030}"/>
                </a:ext>
              </a:extLst>
            </p:cNvPr>
            <p:cNvSpPr>
              <a:spLocks noChangeAspect="1" noChangeArrowheads="1"/>
            </p:cNvSpPr>
            <p:nvPr/>
          </p:nvSpPr>
          <p:spPr bwMode="auto">
            <a:xfrm rot="5895381">
              <a:off x="1945" y="1478"/>
              <a:ext cx="30" cy="3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4852" name="Oval 35">
              <a:extLst>
                <a:ext uri="{FF2B5EF4-FFF2-40B4-BE49-F238E27FC236}">
                  <a16:creationId xmlns:a16="http://schemas.microsoft.com/office/drawing/2014/main" id="{E180284C-CC3A-4762-8874-6F6362BA677C}"/>
                </a:ext>
              </a:extLst>
            </p:cNvPr>
            <p:cNvSpPr>
              <a:spLocks noChangeAspect="1" noChangeArrowheads="1"/>
            </p:cNvSpPr>
            <p:nvPr/>
          </p:nvSpPr>
          <p:spPr bwMode="auto">
            <a:xfrm rot="5895381">
              <a:off x="3314" y="2062"/>
              <a:ext cx="30" cy="34"/>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4853" name="Oval 36">
              <a:extLst>
                <a:ext uri="{FF2B5EF4-FFF2-40B4-BE49-F238E27FC236}">
                  <a16:creationId xmlns:a16="http://schemas.microsoft.com/office/drawing/2014/main" id="{46756295-FB7C-44FD-A47F-D6A3F145C657}"/>
                </a:ext>
              </a:extLst>
            </p:cNvPr>
            <p:cNvSpPr>
              <a:spLocks noChangeAspect="1" noChangeArrowheads="1"/>
            </p:cNvSpPr>
            <p:nvPr/>
          </p:nvSpPr>
          <p:spPr bwMode="auto">
            <a:xfrm rot="5895381">
              <a:off x="3223" y="2973"/>
              <a:ext cx="37" cy="34"/>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4854" name="Oval 37">
              <a:extLst>
                <a:ext uri="{FF2B5EF4-FFF2-40B4-BE49-F238E27FC236}">
                  <a16:creationId xmlns:a16="http://schemas.microsoft.com/office/drawing/2014/main" id="{C914715A-963A-4617-89B6-4462FBC0763D}"/>
                </a:ext>
              </a:extLst>
            </p:cNvPr>
            <p:cNvSpPr>
              <a:spLocks noChangeAspect="1" noChangeArrowheads="1"/>
            </p:cNvSpPr>
            <p:nvPr/>
          </p:nvSpPr>
          <p:spPr bwMode="auto">
            <a:xfrm rot="4777107">
              <a:off x="2203" y="2227"/>
              <a:ext cx="37" cy="3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4855" name="Oval 38">
              <a:extLst>
                <a:ext uri="{FF2B5EF4-FFF2-40B4-BE49-F238E27FC236}">
                  <a16:creationId xmlns:a16="http://schemas.microsoft.com/office/drawing/2014/main" id="{3D8AD7BB-8940-4B71-8D8E-CC84D034DD12}"/>
                </a:ext>
              </a:extLst>
            </p:cNvPr>
            <p:cNvSpPr>
              <a:spLocks noChangeAspect="1" noChangeArrowheads="1"/>
            </p:cNvSpPr>
            <p:nvPr/>
          </p:nvSpPr>
          <p:spPr bwMode="auto">
            <a:xfrm rot="4777107">
              <a:off x="2930" y="3310"/>
              <a:ext cx="30" cy="34"/>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4856" name="Oval 39">
              <a:extLst>
                <a:ext uri="{FF2B5EF4-FFF2-40B4-BE49-F238E27FC236}">
                  <a16:creationId xmlns:a16="http://schemas.microsoft.com/office/drawing/2014/main" id="{25302812-FBC0-4BF4-85D2-E0376C4737DD}"/>
                </a:ext>
              </a:extLst>
            </p:cNvPr>
            <p:cNvSpPr>
              <a:spLocks noChangeAspect="1" noChangeArrowheads="1"/>
            </p:cNvSpPr>
            <p:nvPr/>
          </p:nvSpPr>
          <p:spPr bwMode="auto">
            <a:xfrm rot="4777107">
              <a:off x="2738" y="3070"/>
              <a:ext cx="30" cy="34"/>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4857" name="Oval 40">
              <a:extLst>
                <a:ext uri="{FF2B5EF4-FFF2-40B4-BE49-F238E27FC236}">
                  <a16:creationId xmlns:a16="http://schemas.microsoft.com/office/drawing/2014/main" id="{D75316ED-9CF0-4B70-B708-20FAB6D81D9B}"/>
                </a:ext>
              </a:extLst>
            </p:cNvPr>
            <p:cNvSpPr>
              <a:spLocks noChangeAspect="1" noChangeArrowheads="1"/>
            </p:cNvSpPr>
            <p:nvPr/>
          </p:nvSpPr>
          <p:spPr bwMode="auto">
            <a:xfrm rot="4777107">
              <a:off x="1774" y="2354"/>
              <a:ext cx="37" cy="34"/>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4858" name="Oval 41">
              <a:extLst>
                <a:ext uri="{FF2B5EF4-FFF2-40B4-BE49-F238E27FC236}">
                  <a16:creationId xmlns:a16="http://schemas.microsoft.com/office/drawing/2014/main" id="{58580748-81A5-4E46-B3C0-2022ED324063}"/>
                </a:ext>
              </a:extLst>
            </p:cNvPr>
            <p:cNvSpPr>
              <a:spLocks noChangeAspect="1" noChangeArrowheads="1"/>
            </p:cNvSpPr>
            <p:nvPr/>
          </p:nvSpPr>
          <p:spPr bwMode="auto">
            <a:xfrm rot="4777107">
              <a:off x="2339" y="1749"/>
              <a:ext cx="32" cy="34"/>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4859" name="Oval 42">
              <a:extLst>
                <a:ext uri="{FF2B5EF4-FFF2-40B4-BE49-F238E27FC236}">
                  <a16:creationId xmlns:a16="http://schemas.microsoft.com/office/drawing/2014/main" id="{8252BE89-3280-4283-8546-74731AE8AC1D}"/>
                </a:ext>
              </a:extLst>
            </p:cNvPr>
            <p:cNvSpPr>
              <a:spLocks noChangeAspect="1" noChangeArrowheads="1"/>
            </p:cNvSpPr>
            <p:nvPr/>
          </p:nvSpPr>
          <p:spPr bwMode="auto">
            <a:xfrm rot="4777107">
              <a:off x="2744" y="2749"/>
              <a:ext cx="32" cy="38"/>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4860" name="Oval 43">
              <a:extLst>
                <a:ext uri="{FF2B5EF4-FFF2-40B4-BE49-F238E27FC236}">
                  <a16:creationId xmlns:a16="http://schemas.microsoft.com/office/drawing/2014/main" id="{6AF32D44-3414-4A8D-8BC8-F00A526AF8DC}"/>
                </a:ext>
              </a:extLst>
            </p:cNvPr>
            <p:cNvSpPr>
              <a:spLocks noChangeAspect="1" noChangeArrowheads="1"/>
            </p:cNvSpPr>
            <p:nvPr/>
          </p:nvSpPr>
          <p:spPr bwMode="auto">
            <a:xfrm rot="4777107">
              <a:off x="1577" y="1942"/>
              <a:ext cx="37" cy="3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4861" name="Oval 44">
              <a:extLst>
                <a:ext uri="{FF2B5EF4-FFF2-40B4-BE49-F238E27FC236}">
                  <a16:creationId xmlns:a16="http://schemas.microsoft.com/office/drawing/2014/main" id="{2106046A-B8A9-4269-8B52-480752633386}"/>
                </a:ext>
              </a:extLst>
            </p:cNvPr>
            <p:cNvSpPr>
              <a:spLocks noChangeAspect="1" noChangeArrowheads="1"/>
            </p:cNvSpPr>
            <p:nvPr/>
          </p:nvSpPr>
          <p:spPr bwMode="auto">
            <a:xfrm rot="4777107">
              <a:off x="2480" y="3181"/>
              <a:ext cx="35" cy="38"/>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4862" name="Oval 45">
              <a:extLst>
                <a:ext uri="{FF2B5EF4-FFF2-40B4-BE49-F238E27FC236}">
                  <a16:creationId xmlns:a16="http://schemas.microsoft.com/office/drawing/2014/main" id="{8BDAB9C5-E3C1-4EC3-ACD9-F5FCDA16C173}"/>
                </a:ext>
              </a:extLst>
            </p:cNvPr>
            <p:cNvSpPr>
              <a:spLocks noChangeAspect="1" noChangeArrowheads="1"/>
            </p:cNvSpPr>
            <p:nvPr/>
          </p:nvSpPr>
          <p:spPr bwMode="auto">
            <a:xfrm rot="4777107">
              <a:off x="3341" y="2996"/>
              <a:ext cx="32" cy="38"/>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4863" name="Oval 46">
              <a:extLst>
                <a:ext uri="{FF2B5EF4-FFF2-40B4-BE49-F238E27FC236}">
                  <a16:creationId xmlns:a16="http://schemas.microsoft.com/office/drawing/2014/main" id="{42F144C0-4BF2-451F-B5AD-5E531D609494}"/>
                </a:ext>
              </a:extLst>
            </p:cNvPr>
            <p:cNvSpPr>
              <a:spLocks noChangeAspect="1" noChangeArrowheads="1"/>
            </p:cNvSpPr>
            <p:nvPr/>
          </p:nvSpPr>
          <p:spPr bwMode="auto">
            <a:xfrm>
              <a:off x="2976" y="2496"/>
              <a:ext cx="38" cy="32"/>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4864" name="Oval 47">
              <a:extLst>
                <a:ext uri="{FF2B5EF4-FFF2-40B4-BE49-F238E27FC236}">
                  <a16:creationId xmlns:a16="http://schemas.microsoft.com/office/drawing/2014/main" id="{9A46E6B3-2A23-463A-9ABA-C343C1E79A8F}"/>
                </a:ext>
              </a:extLst>
            </p:cNvPr>
            <p:cNvSpPr>
              <a:spLocks noChangeAspect="1" noChangeArrowheads="1"/>
            </p:cNvSpPr>
            <p:nvPr/>
          </p:nvSpPr>
          <p:spPr bwMode="auto">
            <a:xfrm rot="-1118274">
              <a:off x="2160" y="2064"/>
              <a:ext cx="38" cy="32"/>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4865" name="Oval 48">
              <a:extLst>
                <a:ext uri="{FF2B5EF4-FFF2-40B4-BE49-F238E27FC236}">
                  <a16:creationId xmlns:a16="http://schemas.microsoft.com/office/drawing/2014/main" id="{97FF6681-DDFE-4ACF-9EFF-8BA795883FC9}"/>
                </a:ext>
              </a:extLst>
            </p:cNvPr>
            <p:cNvSpPr>
              <a:spLocks noChangeAspect="1" noChangeArrowheads="1"/>
            </p:cNvSpPr>
            <p:nvPr/>
          </p:nvSpPr>
          <p:spPr bwMode="auto">
            <a:xfrm rot="-1118274">
              <a:off x="2928" y="1344"/>
              <a:ext cx="38" cy="32"/>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grpSp>
      <p:sp>
        <p:nvSpPr>
          <p:cNvPr id="34824" name="AutoShape 49">
            <a:extLst>
              <a:ext uri="{FF2B5EF4-FFF2-40B4-BE49-F238E27FC236}">
                <a16:creationId xmlns:a16="http://schemas.microsoft.com/office/drawing/2014/main" id="{9A55DA49-FE07-492A-AC7C-47F4FBC13B59}"/>
              </a:ext>
            </a:extLst>
          </p:cNvPr>
          <p:cNvSpPr>
            <a:spLocks noChangeArrowheads="1"/>
          </p:cNvSpPr>
          <p:nvPr/>
        </p:nvSpPr>
        <p:spPr bwMode="auto">
          <a:xfrm>
            <a:off x="6629400" y="3505200"/>
            <a:ext cx="2895600" cy="533400"/>
          </a:xfrm>
          <a:prstGeom prst="wedgeRectCallout">
            <a:avLst>
              <a:gd name="adj1" fmla="val -20667"/>
              <a:gd name="adj2" fmla="val -94347"/>
            </a:avLst>
          </a:prstGeom>
          <a:solidFill>
            <a:srgbClr val="CCFFCC"/>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r>
              <a:rPr lang="en-US" altLang="en-US" sz="2400"/>
              <a:t>Tradeoff parameter</a:t>
            </a:r>
          </a:p>
        </p:txBody>
      </p:sp>
      <p:sp>
        <p:nvSpPr>
          <p:cNvPr id="34825" name="AutoShape 50">
            <a:extLst>
              <a:ext uri="{FF2B5EF4-FFF2-40B4-BE49-F238E27FC236}">
                <a16:creationId xmlns:a16="http://schemas.microsoft.com/office/drawing/2014/main" id="{1B09F4EF-8CE8-4A0D-B2F7-4D88D87FC68D}"/>
              </a:ext>
            </a:extLst>
          </p:cNvPr>
          <p:cNvSpPr>
            <a:spLocks noChangeArrowheads="1"/>
          </p:cNvSpPr>
          <p:nvPr/>
        </p:nvSpPr>
        <p:spPr bwMode="auto">
          <a:xfrm>
            <a:off x="2667000" y="3886200"/>
            <a:ext cx="4724400" cy="1981200"/>
          </a:xfrm>
          <a:prstGeom prst="wedgeRectCallout">
            <a:avLst>
              <a:gd name="adj1" fmla="val 41903"/>
              <a:gd name="adj2" fmla="val -75801"/>
            </a:avLst>
          </a:prstGeom>
          <a:solidFill>
            <a:srgbClr val="FFFFCC"/>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algn="ctr" eaLnBrk="1" hangingPunct="1"/>
            <a:r>
              <a:rPr lang="en-US" altLang="en-US"/>
              <a:t>Can’t be expressed as a Quadratic Programming problem.</a:t>
            </a:r>
          </a:p>
          <a:p>
            <a:pPr algn="ctr" eaLnBrk="1" hangingPunct="1"/>
            <a:r>
              <a:rPr lang="en-US" altLang="en-US"/>
              <a:t>Solving it may be too slow.</a:t>
            </a:r>
          </a:p>
          <a:p>
            <a:pPr algn="ctr" eaLnBrk="1" hangingPunct="1"/>
            <a:r>
              <a:rPr lang="en-US" altLang="en-US"/>
              <a:t>(Also, doesn’t distinguish between disastrous errors and near misses)</a:t>
            </a:r>
          </a:p>
        </p:txBody>
      </p:sp>
      <p:sp>
        <p:nvSpPr>
          <p:cNvPr id="34826" name="AutoShape 51">
            <a:extLst>
              <a:ext uri="{FF2B5EF4-FFF2-40B4-BE49-F238E27FC236}">
                <a16:creationId xmlns:a16="http://schemas.microsoft.com/office/drawing/2014/main" id="{B1A8B195-A5B7-40B7-929A-B743D022E1DC}"/>
              </a:ext>
            </a:extLst>
          </p:cNvPr>
          <p:cNvSpPr>
            <a:spLocks noChangeArrowheads="1"/>
          </p:cNvSpPr>
          <p:nvPr/>
        </p:nvSpPr>
        <p:spPr bwMode="auto">
          <a:xfrm rot="20927643">
            <a:off x="7315200" y="4648200"/>
            <a:ext cx="2895600" cy="2057400"/>
          </a:xfrm>
          <a:prstGeom prst="star32">
            <a:avLst>
              <a:gd name="adj" fmla="val 37500"/>
            </a:avLst>
          </a:prstGeom>
          <a:solidFill>
            <a:srgbClr val="FFCCFF"/>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marL="342900" indent="-342900">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r>
              <a:rPr lang="en-US" altLang="en-US"/>
              <a:t>So… any other ideas?</a:t>
            </a:r>
          </a:p>
        </p:txBody>
      </p:sp>
      <p:pic>
        <p:nvPicPr>
          <p:cNvPr id="53" name="Picture 52">
            <a:extLst>
              <a:ext uri="{FF2B5EF4-FFF2-40B4-BE49-F238E27FC236}">
                <a16:creationId xmlns:a16="http://schemas.microsoft.com/office/drawing/2014/main" id="{7CD3B453-A573-4228-B5D4-5D1831257E34}"/>
              </a:ext>
            </a:extLst>
          </p:cNvPr>
          <p:cNvPicPr>
            <a:picLocks noChangeAspect="1"/>
          </p:cNvPicPr>
          <p:nvPr/>
        </p:nvPicPr>
        <p:blipFill>
          <a:blip r:embed="rId2"/>
          <a:stretch>
            <a:fillRect/>
          </a:stretch>
        </p:blipFill>
        <p:spPr>
          <a:xfrm>
            <a:off x="10843497" y="21648"/>
            <a:ext cx="1348503" cy="1177781"/>
          </a:xfrm>
          <a:prstGeom prst="rect">
            <a:avLst/>
          </a:prstGeom>
        </p:spPr>
      </p:pic>
      <p:sp>
        <p:nvSpPr>
          <p:cNvPr id="54" name="TextBox 53">
            <a:extLst>
              <a:ext uri="{FF2B5EF4-FFF2-40B4-BE49-F238E27FC236}">
                <a16:creationId xmlns:a16="http://schemas.microsoft.com/office/drawing/2014/main" id="{7B49FB30-55A9-4F1E-9240-566E6192331C}"/>
              </a:ext>
            </a:extLst>
          </p:cNvPr>
          <p:cNvSpPr txBox="1"/>
          <p:nvPr/>
        </p:nvSpPr>
        <p:spPr>
          <a:xfrm>
            <a:off x="540322" y="6337756"/>
            <a:ext cx="3519054" cy="430887"/>
          </a:xfrm>
          <a:prstGeom prst="rect">
            <a:avLst/>
          </a:prstGeom>
          <a:noFill/>
        </p:spPr>
        <p:txBody>
          <a:bodyPr wrap="square">
            <a:spAutoFit/>
          </a:bodyPr>
          <a:lstStyle/>
          <a:p>
            <a:r>
              <a:rPr lang="en-US" altLang="en-US" sz="1100" dirty="0"/>
              <a:t>Courtesy: (1) http://www.cs.cmu.edu/~awm/tutorials</a:t>
            </a:r>
          </a:p>
          <a:p>
            <a:r>
              <a:rPr lang="en-US" altLang="en-US" sz="1100" dirty="0"/>
              <a:t>                   (2) Copyright © 2001, 2003, Andrew W. Moore</a:t>
            </a:r>
            <a:endParaRPr lang="en-IN" dirty="0"/>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3" name="Rectangle 2">
            <a:extLst>
              <a:ext uri="{FF2B5EF4-FFF2-40B4-BE49-F238E27FC236}">
                <a16:creationId xmlns:a16="http://schemas.microsoft.com/office/drawing/2014/main" id="{CF6A6280-67AB-422A-B008-516F345EA702}"/>
              </a:ext>
            </a:extLst>
          </p:cNvPr>
          <p:cNvSpPr>
            <a:spLocks noGrp="1" noChangeArrowheads="1"/>
          </p:cNvSpPr>
          <p:nvPr>
            <p:ph type="title"/>
          </p:nvPr>
        </p:nvSpPr>
        <p:spPr>
          <a:xfrm>
            <a:off x="1676400" y="304800"/>
            <a:ext cx="4648200" cy="685800"/>
          </a:xfrm>
        </p:spPr>
        <p:txBody>
          <a:bodyPr>
            <a:normAutofit fontScale="90000"/>
          </a:bodyPr>
          <a:lstStyle/>
          <a:p>
            <a:pPr eaLnBrk="1" hangingPunct="1"/>
            <a:r>
              <a:rPr lang="en-US" altLang="en-US"/>
              <a:t>Uh-oh!</a:t>
            </a:r>
          </a:p>
        </p:txBody>
      </p:sp>
      <p:grpSp>
        <p:nvGrpSpPr>
          <p:cNvPr id="35844" name="Group 3">
            <a:extLst>
              <a:ext uri="{FF2B5EF4-FFF2-40B4-BE49-F238E27FC236}">
                <a16:creationId xmlns:a16="http://schemas.microsoft.com/office/drawing/2014/main" id="{A64F20A2-6230-4573-8257-A577EEE647CC}"/>
              </a:ext>
            </a:extLst>
          </p:cNvPr>
          <p:cNvGrpSpPr>
            <a:grpSpLocks/>
          </p:cNvGrpSpPr>
          <p:nvPr/>
        </p:nvGrpSpPr>
        <p:grpSpPr bwMode="auto">
          <a:xfrm>
            <a:off x="1676400" y="1676401"/>
            <a:ext cx="1905000" cy="866775"/>
            <a:chOff x="528" y="1200"/>
            <a:chExt cx="1200" cy="546"/>
          </a:xfrm>
        </p:grpSpPr>
        <p:sp>
          <p:nvSpPr>
            <p:cNvPr id="35887" name="Text Box 4">
              <a:extLst>
                <a:ext uri="{FF2B5EF4-FFF2-40B4-BE49-F238E27FC236}">
                  <a16:creationId xmlns:a16="http://schemas.microsoft.com/office/drawing/2014/main" id="{50468D9A-54C4-4C09-8C10-53259E984428}"/>
                </a:ext>
              </a:extLst>
            </p:cNvPr>
            <p:cNvSpPr txBox="1">
              <a:spLocks noChangeArrowheads="1"/>
            </p:cNvSpPr>
            <p:nvPr/>
          </p:nvSpPr>
          <p:spPr bwMode="auto">
            <a:xfrm>
              <a:off x="528" y="1200"/>
              <a:ext cx="1200" cy="546"/>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algn="ctr" eaLnBrk="1" hangingPunct="1"/>
              <a:r>
                <a:rPr lang="en-US" altLang="en-US"/>
                <a:t>denotes +1</a:t>
              </a:r>
            </a:p>
            <a:p>
              <a:pPr algn="ctr" eaLnBrk="1" hangingPunct="1"/>
              <a:r>
                <a:rPr lang="en-US" altLang="en-US"/>
                <a:t>denotes -1</a:t>
              </a:r>
            </a:p>
          </p:txBody>
        </p:sp>
        <p:sp>
          <p:nvSpPr>
            <p:cNvPr id="35888" name="Oval 5">
              <a:extLst>
                <a:ext uri="{FF2B5EF4-FFF2-40B4-BE49-F238E27FC236}">
                  <a16:creationId xmlns:a16="http://schemas.microsoft.com/office/drawing/2014/main" id="{CDE82827-C16E-46F0-978C-3E1EEEBA98E6}"/>
                </a:ext>
              </a:extLst>
            </p:cNvPr>
            <p:cNvSpPr>
              <a:spLocks noChangeAspect="1" noChangeArrowheads="1"/>
            </p:cNvSpPr>
            <p:nvPr/>
          </p:nvSpPr>
          <p:spPr bwMode="auto">
            <a:xfrm rot="4777107">
              <a:off x="576" y="1296"/>
              <a:ext cx="37" cy="3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5889" name="Oval 6">
              <a:extLst>
                <a:ext uri="{FF2B5EF4-FFF2-40B4-BE49-F238E27FC236}">
                  <a16:creationId xmlns:a16="http://schemas.microsoft.com/office/drawing/2014/main" id="{78E4F1EA-F2F9-4EED-86D1-53D0C46C3A43}"/>
                </a:ext>
              </a:extLst>
            </p:cNvPr>
            <p:cNvSpPr>
              <a:spLocks noChangeAspect="1" noChangeArrowheads="1"/>
            </p:cNvSpPr>
            <p:nvPr/>
          </p:nvSpPr>
          <p:spPr bwMode="auto">
            <a:xfrm rot="5895381">
              <a:off x="577" y="1583"/>
              <a:ext cx="32" cy="34"/>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grpSp>
      <p:sp>
        <p:nvSpPr>
          <p:cNvPr id="35845" name="Text Box 7">
            <a:extLst>
              <a:ext uri="{FF2B5EF4-FFF2-40B4-BE49-F238E27FC236}">
                <a16:creationId xmlns:a16="http://schemas.microsoft.com/office/drawing/2014/main" id="{2ECD6018-A5E6-48CF-B13D-CC59EA22B2F5}"/>
              </a:ext>
            </a:extLst>
          </p:cNvPr>
          <p:cNvSpPr txBox="1">
            <a:spLocks noChangeArrowheads="1"/>
          </p:cNvSpPr>
          <p:nvPr/>
        </p:nvSpPr>
        <p:spPr bwMode="auto">
          <a:xfrm>
            <a:off x="7772400" y="3200401"/>
            <a:ext cx="2438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US" altLang="en-US"/>
          </a:p>
        </p:txBody>
      </p:sp>
      <p:sp>
        <p:nvSpPr>
          <p:cNvPr id="35846" name="Text Box 8">
            <a:extLst>
              <a:ext uri="{FF2B5EF4-FFF2-40B4-BE49-F238E27FC236}">
                <a16:creationId xmlns:a16="http://schemas.microsoft.com/office/drawing/2014/main" id="{921DB76B-B58E-4C4B-A134-4B3BA6F4D140}"/>
              </a:ext>
            </a:extLst>
          </p:cNvPr>
          <p:cNvSpPr txBox="1">
            <a:spLocks noChangeArrowheads="1"/>
          </p:cNvSpPr>
          <p:nvPr/>
        </p:nvSpPr>
        <p:spPr bwMode="auto">
          <a:xfrm>
            <a:off x="5486400" y="228601"/>
            <a:ext cx="5029200" cy="5006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50000"/>
              </a:spcBef>
              <a:buClr>
                <a:schemeClr val="tx1"/>
              </a:buClr>
              <a:defRPr sz="2000">
                <a:solidFill>
                  <a:schemeClr val="tx1"/>
                </a:solidFill>
                <a:latin typeface="Tahoma" panose="020B0604030504040204" pitchFamily="34" charset="0"/>
              </a:defRPr>
            </a:lvl1pPr>
            <a:lvl2pPr>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r>
              <a:rPr lang="en-US" altLang="en-US" sz="2800"/>
              <a:t>This is going to be a problem!</a:t>
            </a:r>
          </a:p>
          <a:p>
            <a:pPr eaLnBrk="1" hangingPunct="1"/>
            <a:r>
              <a:rPr lang="en-US" altLang="en-US" sz="2800"/>
              <a:t>What should we do?</a:t>
            </a:r>
          </a:p>
          <a:p>
            <a:pPr eaLnBrk="1" hangingPunct="1"/>
            <a:r>
              <a:rPr lang="en-US" altLang="en-US" sz="2800">
                <a:solidFill>
                  <a:srgbClr val="990099"/>
                </a:solidFill>
              </a:rPr>
              <a:t>Idea 2.0:</a:t>
            </a:r>
          </a:p>
          <a:p>
            <a:pPr lvl="1" eaLnBrk="1" hangingPunct="1"/>
            <a:r>
              <a:rPr lang="en-US" altLang="en-US" sz="2800">
                <a:solidFill>
                  <a:srgbClr val="990099"/>
                </a:solidFill>
              </a:rPr>
              <a:t>Minimize</a:t>
            </a:r>
          </a:p>
          <a:p>
            <a:pPr lvl="1" eaLnBrk="1" hangingPunct="1">
              <a:spcBef>
                <a:spcPct val="0"/>
              </a:spcBef>
            </a:pPr>
            <a:r>
              <a:rPr lang="en-US" altLang="en-US" sz="2800">
                <a:solidFill>
                  <a:srgbClr val="990099"/>
                </a:solidFill>
              </a:rPr>
              <a:t> </a:t>
            </a:r>
            <a:r>
              <a:rPr lang="en-US" altLang="en-US" sz="2800" b="1" i="1">
                <a:solidFill>
                  <a:srgbClr val="990099"/>
                </a:solidFill>
              </a:rPr>
              <a:t>w.w</a:t>
            </a:r>
            <a:r>
              <a:rPr lang="en-US" altLang="en-US" sz="2800">
                <a:solidFill>
                  <a:srgbClr val="990099"/>
                </a:solidFill>
              </a:rPr>
              <a:t> </a:t>
            </a:r>
            <a:r>
              <a:rPr lang="en-US" altLang="en-US" sz="2800" i="1">
                <a:solidFill>
                  <a:srgbClr val="990099"/>
                </a:solidFill>
              </a:rPr>
              <a:t>+ C (distance of error </a:t>
            </a:r>
          </a:p>
          <a:p>
            <a:pPr lvl="1" eaLnBrk="1" hangingPunct="1">
              <a:spcBef>
                <a:spcPct val="0"/>
              </a:spcBef>
            </a:pPr>
            <a:r>
              <a:rPr lang="en-US" altLang="en-US" sz="2800" i="1">
                <a:solidFill>
                  <a:srgbClr val="990099"/>
                </a:solidFill>
              </a:rPr>
              <a:t>                points to their</a:t>
            </a:r>
          </a:p>
          <a:p>
            <a:pPr lvl="1" eaLnBrk="1" hangingPunct="1">
              <a:spcBef>
                <a:spcPct val="0"/>
              </a:spcBef>
            </a:pPr>
            <a:r>
              <a:rPr lang="en-US" altLang="en-US" sz="2800" i="1">
                <a:solidFill>
                  <a:srgbClr val="990099"/>
                </a:solidFill>
              </a:rPr>
              <a:t>                correct place)</a:t>
            </a:r>
          </a:p>
          <a:p>
            <a:pPr lvl="1" eaLnBrk="1" hangingPunct="1"/>
            <a:endParaRPr lang="en-US" altLang="en-US" sz="2800" i="1">
              <a:solidFill>
                <a:srgbClr val="990099"/>
              </a:solidFill>
            </a:endParaRPr>
          </a:p>
          <a:p>
            <a:pPr lvl="1" eaLnBrk="1" hangingPunct="1"/>
            <a:endParaRPr lang="en-US" altLang="en-US" sz="2800" i="1">
              <a:solidFill>
                <a:srgbClr val="990099"/>
              </a:solidFill>
            </a:endParaRPr>
          </a:p>
        </p:txBody>
      </p:sp>
      <p:grpSp>
        <p:nvGrpSpPr>
          <p:cNvPr id="35847" name="Group 9">
            <a:extLst>
              <a:ext uri="{FF2B5EF4-FFF2-40B4-BE49-F238E27FC236}">
                <a16:creationId xmlns:a16="http://schemas.microsoft.com/office/drawing/2014/main" id="{AD1F0F55-0850-4F65-B957-AE6F5FDC92D4}"/>
              </a:ext>
            </a:extLst>
          </p:cNvPr>
          <p:cNvGrpSpPr>
            <a:grpSpLocks/>
          </p:cNvGrpSpPr>
          <p:nvPr/>
        </p:nvGrpSpPr>
        <p:grpSpPr bwMode="auto">
          <a:xfrm>
            <a:off x="1752600" y="2743200"/>
            <a:ext cx="3657600" cy="3581400"/>
            <a:chOff x="1536" y="1344"/>
            <a:chExt cx="2304" cy="2256"/>
          </a:xfrm>
        </p:grpSpPr>
        <p:sp>
          <p:nvSpPr>
            <p:cNvPr id="35848" name="Line 10">
              <a:extLst>
                <a:ext uri="{FF2B5EF4-FFF2-40B4-BE49-F238E27FC236}">
                  <a16:creationId xmlns:a16="http://schemas.microsoft.com/office/drawing/2014/main" id="{39F8FBB7-9D94-4AA2-A5AF-F949E78D11D3}"/>
                </a:ext>
              </a:extLst>
            </p:cNvPr>
            <p:cNvSpPr>
              <a:spLocks noChangeShapeType="1"/>
            </p:cNvSpPr>
            <p:nvPr/>
          </p:nvSpPr>
          <p:spPr bwMode="auto">
            <a:xfrm>
              <a:off x="1632" y="1392"/>
              <a:ext cx="0" cy="2208"/>
            </a:xfrm>
            <a:prstGeom prst="line">
              <a:avLst/>
            </a:prstGeom>
            <a:noFill/>
            <a:ln w="381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IN"/>
            </a:p>
          </p:txBody>
        </p:sp>
        <p:sp>
          <p:nvSpPr>
            <p:cNvPr id="35849" name="Line 11">
              <a:extLst>
                <a:ext uri="{FF2B5EF4-FFF2-40B4-BE49-F238E27FC236}">
                  <a16:creationId xmlns:a16="http://schemas.microsoft.com/office/drawing/2014/main" id="{D0A1FB89-61AE-41EB-BCC3-553E1EE1B904}"/>
                </a:ext>
              </a:extLst>
            </p:cNvPr>
            <p:cNvSpPr>
              <a:spLocks noChangeShapeType="1"/>
            </p:cNvSpPr>
            <p:nvPr/>
          </p:nvSpPr>
          <p:spPr bwMode="auto">
            <a:xfrm flipV="1">
              <a:off x="1536" y="3504"/>
              <a:ext cx="2304" cy="0"/>
            </a:xfrm>
            <a:prstGeom prst="line">
              <a:avLst/>
            </a:prstGeom>
            <a:noFill/>
            <a:ln w="381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IN"/>
            </a:p>
          </p:txBody>
        </p:sp>
        <p:sp>
          <p:nvSpPr>
            <p:cNvPr id="35850" name="Oval 12">
              <a:extLst>
                <a:ext uri="{FF2B5EF4-FFF2-40B4-BE49-F238E27FC236}">
                  <a16:creationId xmlns:a16="http://schemas.microsoft.com/office/drawing/2014/main" id="{39B7370B-95D3-4E44-ABF3-64C5B0A77175}"/>
                </a:ext>
              </a:extLst>
            </p:cNvPr>
            <p:cNvSpPr>
              <a:spLocks noChangeAspect="1" noChangeArrowheads="1"/>
            </p:cNvSpPr>
            <p:nvPr/>
          </p:nvSpPr>
          <p:spPr bwMode="auto">
            <a:xfrm>
              <a:off x="2342" y="3170"/>
              <a:ext cx="38" cy="3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5851" name="Oval 13">
              <a:extLst>
                <a:ext uri="{FF2B5EF4-FFF2-40B4-BE49-F238E27FC236}">
                  <a16:creationId xmlns:a16="http://schemas.microsoft.com/office/drawing/2014/main" id="{0677E585-8292-4E44-B425-D38AB2116402}"/>
                </a:ext>
              </a:extLst>
            </p:cNvPr>
            <p:cNvSpPr>
              <a:spLocks noChangeAspect="1" noChangeArrowheads="1"/>
            </p:cNvSpPr>
            <p:nvPr/>
          </p:nvSpPr>
          <p:spPr bwMode="auto">
            <a:xfrm>
              <a:off x="1566" y="2459"/>
              <a:ext cx="38" cy="30"/>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5852" name="Oval 14">
              <a:extLst>
                <a:ext uri="{FF2B5EF4-FFF2-40B4-BE49-F238E27FC236}">
                  <a16:creationId xmlns:a16="http://schemas.microsoft.com/office/drawing/2014/main" id="{E23BFC18-54D4-4BA3-AEF8-241B677E5051}"/>
                </a:ext>
              </a:extLst>
            </p:cNvPr>
            <p:cNvSpPr>
              <a:spLocks noChangeAspect="1" noChangeArrowheads="1"/>
            </p:cNvSpPr>
            <p:nvPr/>
          </p:nvSpPr>
          <p:spPr bwMode="auto">
            <a:xfrm>
              <a:off x="2734" y="1773"/>
              <a:ext cx="38" cy="30"/>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5853" name="Oval 15">
              <a:extLst>
                <a:ext uri="{FF2B5EF4-FFF2-40B4-BE49-F238E27FC236}">
                  <a16:creationId xmlns:a16="http://schemas.microsoft.com/office/drawing/2014/main" id="{9F80F2A4-69EE-476C-9A22-D52FB9ED3AF0}"/>
                </a:ext>
              </a:extLst>
            </p:cNvPr>
            <p:cNvSpPr>
              <a:spLocks noChangeAspect="1" noChangeArrowheads="1"/>
            </p:cNvSpPr>
            <p:nvPr/>
          </p:nvSpPr>
          <p:spPr bwMode="auto">
            <a:xfrm>
              <a:off x="2774" y="2290"/>
              <a:ext cx="38" cy="3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5854" name="Oval 16">
              <a:extLst>
                <a:ext uri="{FF2B5EF4-FFF2-40B4-BE49-F238E27FC236}">
                  <a16:creationId xmlns:a16="http://schemas.microsoft.com/office/drawing/2014/main" id="{04D66B9A-0369-4CC1-AC6C-BE6EFF66FF5F}"/>
                </a:ext>
              </a:extLst>
            </p:cNvPr>
            <p:cNvSpPr>
              <a:spLocks noChangeAspect="1" noChangeArrowheads="1"/>
            </p:cNvSpPr>
            <p:nvPr/>
          </p:nvSpPr>
          <p:spPr bwMode="auto">
            <a:xfrm>
              <a:off x="2148" y="1678"/>
              <a:ext cx="38" cy="32"/>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5855" name="Oval 17">
              <a:extLst>
                <a:ext uri="{FF2B5EF4-FFF2-40B4-BE49-F238E27FC236}">
                  <a16:creationId xmlns:a16="http://schemas.microsoft.com/office/drawing/2014/main" id="{E31161E8-D534-4F81-B10E-B1F024F11773}"/>
                </a:ext>
              </a:extLst>
            </p:cNvPr>
            <p:cNvSpPr>
              <a:spLocks noChangeAspect="1" noChangeArrowheads="1"/>
            </p:cNvSpPr>
            <p:nvPr/>
          </p:nvSpPr>
          <p:spPr bwMode="auto">
            <a:xfrm>
              <a:off x="2448" y="2352"/>
              <a:ext cx="34" cy="30"/>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5856" name="Oval 18">
              <a:extLst>
                <a:ext uri="{FF2B5EF4-FFF2-40B4-BE49-F238E27FC236}">
                  <a16:creationId xmlns:a16="http://schemas.microsoft.com/office/drawing/2014/main" id="{F35872D4-AA06-4BA8-A590-14A272B87DED}"/>
                </a:ext>
              </a:extLst>
            </p:cNvPr>
            <p:cNvSpPr>
              <a:spLocks noChangeAspect="1" noChangeArrowheads="1"/>
            </p:cNvSpPr>
            <p:nvPr/>
          </p:nvSpPr>
          <p:spPr bwMode="auto">
            <a:xfrm>
              <a:off x="1920" y="1968"/>
              <a:ext cx="38" cy="37"/>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5857" name="Oval 19">
              <a:extLst>
                <a:ext uri="{FF2B5EF4-FFF2-40B4-BE49-F238E27FC236}">
                  <a16:creationId xmlns:a16="http://schemas.microsoft.com/office/drawing/2014/main" id="{A84EF1A9-A0EC-4B45-A95F-146273E640AC}"/>
                </a:ext>
              </a:extLst>
            </p:cNvPr>
            <p:cNvSpPr>
              <a:spLocks noChangeAspect="1" noChangeArrowheads="1"/>
            </p:cNvSpPr>
            <p:nvPr/>
          </p:nvSpPr>
          <p:spPr bwMode="auto">
            <a:xfrm>
              <a:off x="3216" y="2592"/>
              <a:ext cx="38" cy="32"/>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5858" name="Oval 20">
              <a:extLst>
                <a:ext uri="{FF2B5EF4-FFF2-40B4-BE49-F238E27FC236}">
                  <a16:creationId xmlns:a16="http://schemas.microsoft.com/office/drawing/2014/main" id="{61EE45A8-7A60-47BE-AE7A-B690C37BA76D}"/>
                </a:ext>
              </a:extLst>
            </p:cNvPr>
            <p:cNvSpPr>
              <a:spLocks noChangeAspect="1" noChangeArrowheads="1"/>
            </p:cNvSpPr>
            <p:nvPr/>
          </p:nvSpPr>
          <p:spPr bwMode="auto">
            <a:xfrm rot="-1118274">
              <a:off x="2449" y="2799"/>
              <a:ext cx="34" cy="3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5859" name="Oval 21">
              <a:extLst>
                <a:ext uri="{FF2B5EF4-FFF2-40B4-BE49-F238E27FC236}">
                  <a16:creationId xmlns:a16="http://schemas.microsoft.com/office/drawing/2014/main" id="{4682B536-F251-43FC-99DE-E414852ADE20}"/>
                </a:ext>
              </a:extLst>
            </p:cNvPr>
            <p:cNvSpPr>
              <a:spLocks noChangeAspect="1" noChangeArrowheads="1"/>
            </p:cNvSpPr>
            <p:nvPr/>
          </p:nvSpPr>
          <p:spPr bwMode="auto">
            <a:xfrm rot="-1118274">
              <a:off x="3782" y="2034"/>
              <a:ext cx="38" cy="32"/>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5860" name="Oval 22">
              <a:extLst>
                <a:ext uri="{FF2B5EF4-FFF2-40B4-BE49-F238E27FC236}">
                  <a16:creationId xmlns:a16="http://schemas.microsoft.com/office/drawing/2014/main" id="{F6B3DC59-BECC-4906-AD0F-595BFC946F0B}"/>
                </a:ext>
              </a:extLst>
            </p:cNvPr>
            <p:cNvSpPr>
              <a:spLocks noChangeAspect="1" noChangeArrowheads="1"/>
            </p:cNvSpPr>
            <p:nvPr/>
          </p:nvSpPr>
          <p:spPr bwMode="auto">
            <a:xfrm rot="-1118274">
              <a:off x="3336" y="2863"/>
              <a:ext cx="38" cy="32"/>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5861" name="Oval 23">
              <a:extLst>
                <a:ext uri="{FF2B5EF4-FFF2-40B4-BE49-F238E27FC236}">
                  <a16:creationId xmlns:a16="http://schemas.microsoft.com/office/drawing/2014/main" id="{5B1B6069-4190-4CFE-B9F1-901B9D427315}"/>
                </a:ext>
              </a:extLst>
            </p:cNvPr>
            <p:cNvSpPr>
              <a:spLocks noChangeAspect="1" noChangeArrowheads="1"/>
            </p:cNvSpPr>
            <p:nvPr/>
          </p:nvSpPr>
          <p:spPr bwMode="auto">
            <a:xfrm rot="-1118274">
              <a:off x="1968" y="1680"/>
              <a:ext cx="38" cy="32"/>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5862" name="Oval 24">
              <a:extLst>
                <a:ext uri="{FF2B5EF4-FFF2-40B4-BE49-F238E27FC236}">
                  <a16:creationId xmlns:a16="http://schemas.microsoft.com/office/drawing/2014/main" id="{D23110C5-BAA0-4A53-9249-4334D7EF4E99}"/>
                </a:ext>
              </a:extLst>
            </p:cNvPr>
            <p:cNvSpPr>
              <a:spLocks noChangeAspect="1" noChangeArrowheads="1"/>
            </p:cNvSpPr>
            <p:nvPr/>
          </p:nvSpPr>
          <p:spPr bwMode="auto">
            <a:xfrm rot="-1118274">
              <a:off x="2968" y="2258"/>
              <a:ext cx="38" cy="32"/>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5863" name="Oval 25">
              <a:extLst>
                <a:ext uri="{FF2B5EF4-FFF2-40B4-BE49-F238E27FC236}">
                  <a16:creationId xmlns:a16="http://schemas.microsoft.com/office/drawing/2014/main" id="{FBD22995-7732-410D-9B46-23982B6891E1}"/>
                </a:ext>
              </a:extLst>
            </p:cNvPr>
            <p:cNvSpPr>
              <a:spLocks noChangeAspect="1" noChangeArrowheads="1"/>
            </p:cNvSpPr>
            <p:nvPr/>
          </p:nvSpPr>
          <p:spPr bwMode="auto">
            <a:xfrm rot="-1118274">
              <a:off x="3696" y="2832"/>
              <a:ext cx="38" cy="3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5864" name="Oval 26">
              <a:extLst>
                <a:ext uri="{FF2B5EF4-FFF2-40B4-BE49-F238E27FC236}">
                  <a16:creationId xmlns:a16="http://schemas.microsoft.com/office/drawing/2014/main" id="{6AE019BC-ADDE-4266-BAC6-E12301C1F836}"/>
                </a:ext>
              </a:extLst>
            </p:cNvPr>
            <p:cNvSpPr>
              <a:spLocks noChangeAspect="1" noChangeArrowheads="1"/>
            </p:cNvSpPr>
            <p:nvPr/>
          </p:nvSpPr>
          <p:spPr bwMode="auto">
            <a:xfrm rot="-1118274">
              <a:off x="1962" y="2293"/>
              <a:ext cx="38" cy="30"/>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5865" name="Oval 27">
              <a:extLst>
                <a:ext uri="{FF2B5EF4-FFF2-40B4-BE49-F238E27FC236}">
                  <a16:creationId xmlns:a16="http://schemas.microsoft.com/office/drawing/2014/main" id="{84014CAC-FFC4-4C5F-8D08-5FFFC8204C0F}"/>
                </a:ext>
              </a:extLst>
            </p:cNvPr>
            <p:cNvSpPr>
              <a:spLocks noChangeAspect="1" noChangeArrowheads="1"/>
            </p:cNvSpPr>
            <p:nvPr/>
          </p:nvSpPr>
          <p:spPr bwMode="auto">
            <a:xfrm rot="5895381">
              <a:off x="2436" y="1926"/>
              <a:ext cx="30" cy="34"/>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5866" name="Oval 28">
              <a:extLst>
                <a:ext uri="{FF2B5EF4-FFF2-40B4-BE49-F238E27FC236}">
                  <a16:creationId xmlns:a16="http://schemas.microsoft.com/office/drawing/2014/main" id="{1664D716-7E08-426A-B79E-8FA0BEB832C6}"/>
                </a:ext>
              </a:extLst>
            </p:cNvPr>
            <p:cNvSpPr>
              <a:spLocks noChangeAspect="1" noChangeArrowheads="1"/>
            </p:cNvSpPr>
            <p:nvPr/>
          </p:nvSpPr>
          <p:spPr bwMode="auto">
            <a:xfrm rot="5895381">
              <a:off x="2605" y="3303"/>
              <a:ext cx="35" cy="38"/>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5867" name="Oval 29">
              <a:extLst>
                <a:ext uri="{FF2B5EF4-FFF2-40B4-BE49-F238E27FC236}">
                  <a16:creationId xmlns:a16="http://schemas.microsoft.com/office/drawing/2014/main" id="{25EADC18-BADA-445F-BDA6-F06D2B68037C}"/>
                </a:ext>
              </a:extLst>
            </p:cNvPr>
            <p:cNvSpPr>
              <a:spLocks noChangeAspect="1" noChangeArrowheads="1"/>
            </p:cNvSpPr>
            <p:nvPr/>
          </p:nvSpPr>
          <p:spPr bwMode="auto">
            <a:xfrm rot="5895381">
              <a:off x="1962" y="2582"/>
              <a:ext cx="30" cy="3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5868" name="Oval 30">
              <a:extLst>
                <a:ext uri="{FF2B5EF4-FFF2-40B4-BE49-F238E27FC236}">
                  <a16:creationId xmlns:a16="http://schemas.microsoft.com/office/drawing/2014/main" id="{1935EC54-1B60-4563-B00E-BEFEF0030710}"/>
                </a:ext>
              </a:extLst>
            </p:cNvPr>
            <p:cNvSpPr>
              <a:spLocks noChangeAspect="1" noChangeArrowheads="1"/>
            </p:cNvSpPr>
            <p:nvPr/>
          </p:nvSpPr>
          <p:spPr bwMode="auto">
            <a:xfrm rot="5895381">
              <a:off x="2736" y="1508"/>
              <a:ext cx="30" cy="34"/>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5869" name="Oval 31">
              <a:extLst>
                <a:ext uri="{FF2B5EF4-FFF2-40B4-BE49-F238E27FC236}">
                  <a16:creationId xmlns:a16="http://schemas.microsoft.com/office/drawing/2014/main" id="{1553BF90-8624-4240-B6A7-C23790332729}"/>
                </a:ext>
              </a:extLst>
            </p:cNvPr>
            <p:cNvSpPr>
              <a:spLocks noChangeAspect="1" noChangeArrowheads="1"/>
            </p:cNvSpPr>
            <p:nvPr/>
          </p:nvSpPr>
          <p:spPr bwMode="auto">
            <a:xfrm rot="5895381">
              <a:off x="3341" y="2611"/>
              <a:ext cx="37" cy="38"/>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5870" name="Oval 32">
              <a:extLst>
                <a:ext uri="{FF2B5EF4-FFF2-40B4-BE49-F238E27FC236}">
                  <a16:creationId xmlns:a16="http://schemas.microsoft.com/office/drawing/2014/main" id="{84951C36-30EB-485A-8697-1D6EAA0FC19B}"/>
                </a:ext>
              </a:extLst>
            </p:cNvPr>
            <p:cNvSpPr>
              <a:spLocks noChangeAspect="1" noChangeArrowheads="1"/>
            </p:cNvSpPr>
            <p:nvPr/>
          </p:nvSpPr>
          <p:spPr bwMode="auto">
            <a:xfrm rot="5895381">
              <a:off x="2753" y="2570"/>
              <a:ext cx="30" cy="34"/>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5871" name="Oval 33">
              <a:extLst>
                <a:ext uri="{FF2B5EF4-FFF2-40B4-BE49-F238E27FC236}">
                  <a16:creationId xmlns:a16="http://schemas.microsoft.com/office/drawing/2014/main" id="{58E5BFA6-6A74-46C2-992B-120081D413D0}"/>
                </a:ext>
              </a:extLst>
            </p:cNvPr>
            <p:cNvSpPr>
              <a:spLocks noChangeAspect="1" noChangeArrowheads="1"/>
            </p:cNvSpPr>
            <p:nvPr/>
          </p:nvSpPr>
          <p:spPr bwMode="auto">
            <a:xfrm rot="5895381">
              <a:off x="3540" y="2120"/>
              <a:ext cx="30" cy="34"/>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5872" name="Oval 34">
              <a:extLst>
                <a:ext uri="{FF2B5EF4-FFF2-40B4-BE49-F238E27FC236}">
                  <a16:creationId xmlns:a16="http://schemas.microsoft.com/office/drawing/2014/main" id="{D66A1D61-CE94-4E71-B671-5A4117845250}"/>
                </a:ext>
              </a:extLst>
            </p:cNvPr>
            <p:cNvSpPr>
              <a:spLocks noChangeAspect="1" noChangeArrowheads="1"/>
            </p:cNvSpPr>
            <p:nvPr/>
          </p:nvSpPr>
          <p:spPr bwMode="auto">
            <a:xfrm rot="5895381">
              <a:off x="1945" y="1478"/>
              <a:ext cx="30" cy="3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5873" name="Oval 35">
              <a:extLst>
                <a:ext uri="{FF2B5EF4-FFF2-40B4-BE49-F238E27FC236}">
                  <a16:creationId xmlns:a16="http://schemas.microsoft.com/office/drawing/2014/main" id="{39986931-E059-44F1-99C6-49310758512A}"/>
                </a:ext>
              </a:extLst>
            </p:cNvPr>
            <p:cNvSpPr>
              <a:spLocks noChangeAspect="1" noChangeArrowheads="1"/>
            </p:cNvSpPr>
            <p:nvPr/>
          </p:nvSpPr>
          <p:spPr bwMode="auto">
            <a:xfrm rot="5895381">
              <a:off x="3314" y="2062"/>
              <a:ext cx="30" cy="34"/>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5874" name="Oval 36">
              <a:extLst>
                <a:ext uri="{FF2B5EF4-FFF2-40B4-BE49-F238E27FC236}">
                  <a16:creationId xmlns:a16="http://schemas.microsoft.com/office/drawing/2014/main" id="{FC9C1C84-955B-4F7B-84F4-BDCA9E5AE03B}"/>
                </a:ext>
              </a:extLst>
            </p:cNvPr>
            <p:cNvSpPr>
              <a:spLocks noChangeAspect="1" noChangeArrowheads="1"/>
            </p:cNvSpPr>
            <p:nvPr/>
          </p:nvSpPr>
          <p:spPr bwMode="auto">
            <a:xfrm rot="5895381">
              <a:off x="3223" y="2973"/>
              <a:ext cx="37" cy="34"/>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5875" name="Oval 37">
              <a:extLst>
                <a:ext uri="{FF2B5EF4-FFF2-40B4-BE49-F238E27FC236}">
                  <a16:creationId xmlns:a16="http://schemas.microsoft.com/office/drawing/2014/main" id="{697A8872-910B-4EDB-99BA-41E10DFBD51B}"/>
                </a:ext>
              </a:extLst>
            </p:cNvPr>
            <p:cNvSpPr>
              <a:spLocks noChangeAspect="1" noChangeArrowheads="1"/>
            </p:cNvSpPr>
            <p:nvPr/>
          </p:nvSpPr>
          <p:spPr bwMode="auto">
            <a:xfrm rot="4777107">
              <a:off x="2203" y="2227"/>
              <a:ext cx="37" cy="3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5876" name="Oval 38">
              <a:extLst>
                <a:ext uri="{FF2B5EF4-FFF2-40B4-BE49-F238E27FC236}">
                  <a16:creationId xmlns:a16="http://schemas.microsoft.com/office/drawing/2014/main" id="{D5784F72-BF34-4472-B319-A10746EA3F29}"/>
                </a:ext>
              </a:extLst>
            </p:cNvPr>
            <p:cNvSpPr>
              <a:spLocks noChangeAspect="1" noChangeArrowheads="1"/>
            </p:cNvSpPr>
            <p:nvPr/>
          </p:nvSpPr>
          <p:spPr bwMode="auto">
            <a:xfrm rot="4777107">
              <a:off x="2930" y="3310"/>
              <a:ext cx="30" cy="34"/>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5877" name="Oval 39">
              <a:extLst>
                <a:ext uri="{FF2B5EF4-FFF2-40B4-BE49-F238E27FC236}">
                  <a16:creationId xmlns:a16="http://schemas.microsoft.com/office/drawing/2014/main" id="{7E1B5A7B-3E1B-4160-94D3-B865C657261F}"/>
                </a:ext>
              </a:extLst>
            </p:cNvPr>
            <p:cNvSpPr>
              <a:spLocks noChangeAspect="1" noChangeArrowheads="1"/>
            </p:cNvSpPr>
            <p:nvPr/>
          </p:nvSpPr>
          <p:spPr bwMode="auto">
            <a:xfrm rot="4777107">
              <a:off x="2738" y="3070"/>
              <a:ext cx="30" cy="34"/>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5878" name="Oval 40">
              <a:extLst>
                <a:ext uri="{FF2B5EF4-FFF2-40B4-BE49-F238E27FC236}">
                  <a16:creationId xmlns:a16="http://schemas.microsoft.com/office/drawing/2014/main" id="{603F4EAA-5980-4F79-9619-D459D317571D}"/>
                </a:ext>
              </a:extLst>
            </p:cNvPr>
            <p:cNvSpPr>
              <a:spLocks noChangeAspect="1" noChangeArrowheads="1"/>
            </p:cNvSpPr>
            <p:nvPr/>
          </p:nvSpPr>
          <p:spPr bwMode="auto">
            <a:xfrm rot="4777107">
              <a:off x="1774" y="2354"/>
              <a:ext cx="37" cy="34"/>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5879" name="Oval 41">
              <a:extLst>
                <a:ext uri="{FF2B5EF4-FFF2-40B4-BE49-F238E27FC236}">
                  <a16:creationId xmlns:a16="http://schemas.microsoft.com/office/drawing/2014/main" id="{1E4B082D-6FAA-4DC0-9EB5-619C34FC6496}"/>
                </a:ext>
              </a:extLst>
            </p:cNvPr>
            <p:cNvSpPr>
              <a:spLocks noChangeAspect="1" noChangeArrowheads="1"/>
            </p:cNvSpPr>
            <p:nvPr/>
          </p:nvSpPr>
          <p:spPr bwMode="auto">
            <a:xfrm rot="4777107">
              <a:off x="2339" y="1749"/>
              <a:ext cx="32" cy="34"/>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5880" name="Oval 42">
              <a:extLst>
                <a:ext uri="{FF2B5EF4-FFF2-40B4-BE49-F238E27FC236}">
                  <a16:creationId xmlns:a16="http://schemas.microsoft.com/office/drawing/2014/main" id="{39730913-29D4-4F3D-8D7A-A55D79D2316C}"/>
                </a:ext>
              </a:extLst>
            </p:cNvPr>
            <p:cNvSpPr>
              <a:spLocks noChangeAspect="1" noChangeArrowheads="1"/>
            </p:cNvSpPr>
            <p:nvPr/>
          </p:nvSpPr>
          <p:spPr bwMode="auto">
            <a:xfrm rot="4777107">
              <a:off x="2744" y="2749"/>
              <a:ext cx="32" cy="38"/>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5881" name="Oval 43">
              <a:extLst>
                <a:ext uri="{FF2B5EF4-FFF2-40B4-BE49-F238E27FC236}">
                  <a16:creationId xmlns:a16="http://schemas.microsoft.com/office/drawing/2014/main" id="{371269E8-66D0-49B3-954D-89B0D229340C}"/>
                </a:ext>
              </a:extLst>
            </p:cNvPr>
            <p:cNvSpPr>
              <a:spLocks noChangeAspect="1" noChangeArrowheads="1"/>
            </p:cNvSpPr>
            <p:nvPr/>
          </p:nvSpPr>
          <p:spPr bwMode="auto">
            <a:xfrm rot="4777107">
              <a:off x="1577" y="1942"/>
              <a:ext cx="37" cy="3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5882" name="Oval 44">
              <a:extLst>
                <a:ext uri="{FF2B5EF4-FFF2-40B4-BE49-F238E27FC236}">
                  <a16:creationId xmlns:a16="http://schemas.microsoft.com/office/drawing/2014/main" id="{9B447F63-6671-4D3E-9A1F-00F9B7AA4311}"/>
                </a:ext>
              </a:extLst>
            </p:cNvPr>
            <p:cNvSpPr>
              <a:spLocks noChangeAspect="1" noChangeArrowheads="1"/>
            </p:cNvSpPr>
            <p:nvPr/>
          </p:nvSpPr>
          <p:spPr bwMode="auto">
            <a:xfrm rot="4777107">
              <a:off x="2480" y="3181"/>
              <a:ext cx="35" cy="38"/>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5883" name="Oval 45">
              <a:extLst>
                <a:ext uri="{FF2B5EF4-FFF2-40B4-BE49-F238E27FC236}">
                  <a16:creationId xmlns:a16="http://schemas.microsoft.com/office/drawing/2014/main" id="{637CF856-2A8C-4FF3-B84C-0DE2106BA156}"/>
                </a:ext>
              </a:extLst>
            </p:cNvPr>
            <p:cNvSpPr>
              <a:spLocks noChangeAspect="1" noChangeArrowheads="1"/>
            </p:cNvSpPr>
            <p:nvPr/>
          </p:nvSpPr>
          <p:spPr bwMode="auto">
            <a:xfrm rot="4777107">
              <a:off x="3341" y="2996"/>
              <a:ext cx="32" cy="38"/>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5884" name="Oval 46">
              <a:extLst>
                <a:ext uri="{FF2B5EF4-FFF2-40B4-BE49-F238E27FC236}">
                  <a16:creationId xmlns:a16="http://schemas.microsoft.com/office/drawing/2014/main" id="{F7E01AF6-F808-4D7C-AE42-B7A8F50838D3}"/>
                </a:ext>
              </a:extLst>
            </p:cNvPr>
            <p:cNvSpPr>
              <a:spLocks noChangeAspect="1" noChangeArrowheads="1"/>
            </p:cNvSpPr>
            <p:nvPr/>
          </p:nvSpPr>
          <p:spPr bwMode="auto">
            <a:xfrm>
              <a:off x="2976" y="2496"/>
              <a:ext cx="38" cy="32"/>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5885" name="Oval 47">
              <a:extLst>
                <a:ext uri="{FF2B5EF4-FFF2-40B4-BE49-F238E27FC236}">
                  <a16:creationId xmlns:a16="http://schemas.microsoft.com/office/drawing/2014/main" id="{BA101E0B-9698-4C8D-9103-7BAEEBCF3F82}"/>
                </a:ext>
              </a:extLst>
            </p:cNvPr>
            <p:cNvSpPr>
              <a:spLocks noChangeAspect="1" noChangeArrowheads="1"/>
            </p:cNvSpPr>
            <p:nvPr/>
          </p:nvSpPr>
          <p:spPr bwMode="auto">
            <a:xfrm rot="-1118274">
              <a:off x="2160" y="2064"/>
              <a:ext cx="38" cy="32"/>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5886" name="Oval 48">
              <a:extLst>
                <a:ext uri="{FF2B5EF4-FFF2-40B4-BE49-F238E27FC236}">
                  <a16:creationId xmlns:a16="http://schemas.microsoft.com/office/drawing/2014/main" id="{4AD6E373-75F7-4258-BE67-574A95FE9594}"/>
                </a:ext>
              </a:extLst>
            </p:cNvPr>
            <p:cNvSpPr>
              <a:spLocks noChangeAspect="1" noChangeArrowheads="1"/>
            </p:cNvSpPr>
            <p:nvPr/>
          </p:nvSpPr>
          <p:spPr bwMode="auto">
            <a:xfrm rot="-1118274">
              <a:off x="2928" y="1344"/>
              <a:ext cx="38" cy="32"/>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grpSp>
      <p:sp>
        <p:nvSpPr>
          <p:cNvPr id="50" name="TextBox 49">
            <a:extLst>
              <a:ext uri="{FF2B5EF4-FFF2-40B4-BE49-F238E27FC236}">
                <a16:creationId xmlns:a16="http://schemas.microsoft.com/office/drawing/2014/main" id="{AE5EFD16-8826-40A5-ADEA-568B004A422C}"/>
              </a:ext>
            </a:extLst>
          </p:cNvPr>
          <p:cNvSpPr txBox="1"/>
          <p:nvPr/>
        </p:nvSpPr>
        <p:spPr>
          <a:xfrm>
            <a:off x="540322" y="6337756"/>
            <a:ext cx="3519054" cy="430887"/>
          </a:xfrm>
          <a:prstGeom prst="rect">
            <a:avLst/>
          </a:prstGeom>
          <a:noFill/>
        </p:spPr>
        <p:txBody>
          <a:bodyPr wrap="square">
            <a:spAutoFit/>
          </a:bodyPr>
          <a:lstStyle/>
          <a:p>
            <a:r>
              <a:rPr lang="en-US" altLang="en-US" sz="1100" dirty="0"/>
              <a:t>Courtesy: (1) http://www.cs.cmu.edu/~awm/tutorials</a:t>
            </a:r>
          </a:p>
          <a:p>
            <a:r>
              <a:rPr lang="en-US" altLang="en-US" sz="1100" dirty="0"/>
              <a:t>                   (2) Copyright © 2001, 2003, Andrew W. Moore</a:t>
            </a:r>
            <a:endParaRPr lang="en-IN" dirty="0"/>
          </a:p>
        </p:txBody>
      </p:sp>
      <p:pic>
        <p:nvPicPr>
          <p:cNvPr id="51" name="Picture 50">
            <a:extLst>
              <a:ext uri="{FF2B5EF4-FFF2-40B4-BE49-F238E27FC236}">
                <a16:creationId xmlns:a16="http://schemas.microsoft.com/office/drawing/2014/main" id="{8A8784E7-629B-43A2-B1F2-15F893351E2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86780" y="0"/>
            <a:ext cx="1394692" cy="1521482"/>
          </a:xfrm>
          <a:prstGeom prst="rect">
            <a:avLst/>
          </a:prstGeom>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7" name="Rectangle 2">
            <a:extLst>
              <a:ext uri="{FF2B5EF4-FFF2-40B4-BE49-F238E27FC236}">
                <a16:creationId xmlns:a16="http://schemas.microsoft.com/office/drawing/2014/main" id="{D5B56AF7-420C-41F1-95D9-51D3E4FD3F83}"/>
              </a:ext>
            </a:extLst>
          </p:cNvPr>
          <p:cNvSpPr>
            <a:spLocks noGrp="1" noChangeArrowheads="1"/>
          </p:cNvSpPr>
          <p:nvPr>
            <p:ph type="title"/>
          </p:nvPr>
        </p:nvSpPr>
        <p:spPr/>
        <p:txBody>
          <a:bodyPr/>
          <a:lstStyle/>
          <a:p>
            <a:pPr eaLnBrk="1" hangingPunct="1"/>
            <a:r>
              <a:rPr lang="en-US" altLang="en-US" sz="3600"/>
              <a:t>Learning Maximum Margin with Noise</a:t>
            </a:r>
          </a:p>
        </p:txBody>
      </p:sp>
      <p:sp>
        <p:nvSpPr>
          <p:cNvPr id="36868" name="Rectangle 3">
            <a:extLst>
              <a:ext uri="{FF2B5EF4-FFF2-40B4-BE49-F238E27FC236}">
                <a16:creationId xmlns:a16="http://schemas.microsoft.com/office/drawing/2014/main" id="{14823337-8386-481D-BA04-F7272670AE64}"/>
              </a:ext>
            </a:extLst>
          </p:cNvPr>
          <p:cNvSpPr>
            <a:spLocks noGrp="1" noChangeArrowheads="1"/>
          </p:cNvSpPr>
          <p:nvPr>
            <p:ph type="body" sz="half" idx="1"/>
          </p:nvPr>
        </p:nvSpPr>
        <p:spPr>
          <a:xfrm>
            <a:off x="6119813" y="757238"/>
            <a:ext cx="4233862" cy="3052762"/>
          </a:xfrm>
        </p:spPr>
        <p:txBody>
          <a:bodyPr/>
          <a:lstStyle/>
          <a:p>
            <a:pPr eaLnBrk="1" hangingPunct="1">
              <a:buFontTx/>
              <a:buNone/>
            </a:pPr>
            <a:r>
              <a:rPr lang="en-US" altLang="en-US" sz="2400"/>
              <a:t>Given guess of </a:t>
            </a:r>
            <a:r>
              <a:rPr lang="en-US" altLang="en-US" sz="2400" b="1" i="1"/>
              <a:t>w</a:t>
            </a:r>
            <a:r>
              <a:rPr lang="en-US" altLang="en-US" sz="2400"/>
              <a:t> , </a:t>
            </a:r>
            <a:r>
              <a:rPr lang="en-US" altLang="en-US" sz="2400" i="1"/>
              <a:t>b</a:t>
            </a:r>
            <a:r>
              <a:rPr lang="en-US" altLang="en-US" sz="2400"/>
              <a:t> we can</a:t>
            </a:r>
          </a:p>
          <a:p>
            <a:pPr eaLnBrk="1" hangingPunct="1"/>
            <a:r>
              <a:rPr lang="en-US" altLang="en-US" sz="2400"/>
              <a:t>Compute sum of distances of points to their correct zones</a:t>
            </a:r>
          </a:p>
          <a:p>
            <a:pPr eaLnBrk="1" hangingPunct="1"/>
            <a:r>
              <a:rPr lang="en-US" altLang="en-US" sz="2400"/>
              <a:t>Compute the margin width</a:t>
            </a:r>
          </a:p>
          <a:p>
            <a:pPr eaLnBrk="1" hangingPunct="1">
              <a:buFontTx/>
              <a:buNone/>
            </a:pPr>
            <a:r>
              <a:rPr lang="en-US" altLang="en-US" sz="2400"/>
              <a:t>Assume </a:t>
            </a:r>
            <a:r>
              <a:rPr lang="en-US" altLang="en-US" sz="2400" i="1"/>
              <a:t>R</a:t>
            </a:r>
            <a:r>
              <a:rPr lang="en-US" altLang="en-US" sz="2400"/>
              <a:t> datapoints, each </a:t>
            </a:r>
            <a:r>
              <a:rPr lang="en-US" altLang="en-US" sz="2400" i="1"/>
              <a:t>(</a:t>
            </a:r>
            <a:r>
              <a:rPr lang="en-US" altLang="en-US" sz="2400" b="1" i="1"/>
              <a:t>x</a:t>
            </a:r>
            <a:r>
              <a:rPr lang="en-US" altLang="en-US" sz="2400" i="1" baseline="-25000"/>
              <a:t>k</a:t>
            </a:r>
            <a:r>
              <a:rPr lang="en-US" altLang="en-US" sz="2400" i="1"/>
              <a:t>,y</a:t>
            </a:r>
            <a:r>
              <a:rPr lang="en-US" altLang="en-US" sz="2400" i="1" baseline="-25000"/>
              <a:t>k</a:t>
            </a:r>
            <a:r>
              <a:rPr lang="en-US" altLang="en-US" sz="2400" i="1"/>
              <a:t>) </a:t>
            </a:r>
            <a:r>
              <a:rPr lang="en-US" altLang="en-US" sz="2400"/>
              <a:t>where </a:t>
            </a:r>
            <a:r>
              <a:rPr lang="en-US" altLang="en-US" sz="2400" i="1"/>
              <a:t>y</a:t>
            </a:r>
            <a:r>
              <a:rPr lang="en-US" altLang="en-US" sz="2400" i="1" baseline="-25000"/>
              <a:t>k</a:t>
            </a:r>
            <a:r>
              <a:rPr lang="en-US" altLang="en-US" sz="2400" i="1"/>
              <a:t> = +/- 1</a:t>
            </a:r>
          </a:p>
        </p:txBody>
      </p:sp>
      <p:sp>
        <p:nvSpPr>
          <p:cNvPr id="36869" name="Line 4">
            <a:extLst>
              <a:ext uri="{FF2B5EF4-FFF2-40B4-BE49-F238E27FC236}">
                <a16:creationId xmlns:a16="http://schemas.microsoft.com/office/drawing/2014/main" id="{D5C00ADC-FC2A-47F3-B081-558A6FFDBA3F}"/>
              </a:ext>
            </a:extLst>
          </p:cNvPr>
          <p:cNvSpPr>
            <a:spLocks noChangeShapeType="1"/>
          </p:cNvSpPr>
          <p:nvPr/>
        </p:nvSpPr>
        <p:spPr bwMode="auto">
          <a:xfrm rot="20000665">
            <a:off x="2386013" y="1674813"/>
            <a:ext cx="2971800" cy="0"/>
          </a:xfrm>
          <a:prstGeom prst="line">
            <a:avLst/>
          </a:prstGeom>
          <a:noFill/>
          <a:ln w="127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IN"/>
          </a:p>
        </p:txBody>
      </p:sp>
      <p:sp>
        <p:nvSpPr>
          <p:cNvPr id="36870" name="Line 5">
            <a:extLst>
              <a:ext uri="{FF2B5EF4-FFF2-40B4-BE49-F238E27FC236}">
                <a16:creationId xmlns:a16="http://schemas.microsoft.com/office/drawing/2014/main" id="{2E238943-D13F-4CAA-8872-AE2A517A9EE5}"/>
              </a:ext>
            </a:extLst>
          </p:cNvPr>
          <p:cNvSpPr>
            <a:spLocks noChangeShapeType="1"/>
          </p:cNvSpPr>
          <p:nvPr/>
        </p:nvSpPr>
        <p:spPr bwMode="auto">
          <a:xfrm rot="20000665">
            <a:off x="2532063" y="1965325"/>
            <a:ext cx="29718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IN"/>
          </a:p>
        </p:txBody>
      </p:sp>
      <p:sp>
        <p:nvSpPr>
          <p:cNvPr id="36871" name="Line 6">
            <a:extLst>
              <a:ext uri="{FF2B5EF4-FFF2-40B4-BE49-F238E27FC236}">
                <a16:creationId xmlns:a16="http://schemas.microsoft.com/office/drawing/2014/main" id="{077D5BDD-1574-4C39-83D9-F1937C0550BE}"/>
              </a:ext>
            </a:extLst>
          </p:cNvPr>
          <p:cNvSpPr>
            <a:spLocks noChangeShapeType="1"/>
          </p:cNvSpPr>
          <p:nvPr/>
        </p:nvSpPr>
        <p:spPr bwMode="auto">
          <a:xfrm rot="20000665">
            <a:off x="2676525" y="2254250"/>
            <a:ext cx="2971800" cy="0"/>
          </a:xfrm>
          <a:prstGeom prst="line">
            <a:avLst/>
          </a:prstGeom>
          <a:noFill/>
          <a:ln w="127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IN"/>
          </a:p>
        </p:txBody>
      </p:sp>
      <p:sp>
        <p:nvSpPr>
          <p:cNvPr id="36872" name="Text Box 9">
            <a:extLst>
              <a:ext uri="{FF2B5EF4-FFF2-40B4-BE49-F238E27FC236}">
                <a16:creationId xmlns:a16="http://schemas.microsoft.com/office/drawing/2014/main" id="{AA6603E3-0ABD-4077-9E3E-DE6B951DFF62}"/>
              </a:ext>
            </a:extLst>
          </p:cNvPr>
          <p:cNvSpPr txBox="1">
            <a:spLocks noChangeArrowheads="1"/>
          </p:cNvSpPr>
          <p:nvPr/>
        </p:nvSpPr>
        <p:spPr bwMode="auto">
          <a:xfrm rot="19822108">
            <a:off x="1693863" y="2403475"/>
            <a:ext cx="9906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algn="ctr" eaLnBrk="1" hangingPunct="1"/>
            <a:r>
              <a:rPr lang="en-US" altLang="en-US" sz="1400">
                <a:solidFill>
                  <a:schemeClr val="hlink"/>
                </a:solidFill>
              </a:rPr>
              <a:t>wx+b=1</a:t>
            </a:r>
          </a:p>
        </p:txBody>
      </p:sp>
      <p:sp>
        <p:nvSpPr>
          <p:cNvPr id="36873" name="Text Box 10">
            <a:extLst>
              <a:ext uri="{FF2B5EF4-FFF2-40B4-BE49-F238E27FC236}">
                <a16:creationId xmlns:a16="http://schemas.microsoft.com/office/drawing/2014/main" id="{07C9DABC-824C-4655-8DF6-556188B608CD}"/>
              </a:ext>
            </a:extLst>
          </p:cNvPr>
          <p:cNvSpPr txBox="1">
            <a:spLocks noChangeArrowheads="1"/>
          </p:cNvSpPr>
          <p:nvPr/>
        </p:nvSpPr>
        <p:spPr bwMode="auto">
          <a:xfrm rot="19822108">
            <a:off x="1847850" y="2673350"/>
            <a:ext cx="9906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algn="ctr" eaLnBrk="1" hangingPunct="1"/>
            <a:r>
              <a:rPr lang="en-US" altLang="en-US" sz="1400"/>
              <a:t>wx+b=0</a:t>
            </a:r>
          </a:p>
        </p:txBody>
      </p:sp>
      <p:sp>
        <p:nvSpPr>
          <p:cNvPr id="36874" name="Text Box 11">
            <a:extLst>
              <a:ext uri="{FF2B5EF4-FFF2-40B4-BE49-F238E27FC236}">
                <a16:creationId xmlns:a16="http://schemas.microsoft.com/office/drawing/2014/main" id="{5DD6768E-DB57-4CB2-A5B8-3408F98BB4F9}"/>
              </a:ext>
            </a:extLst>
          </p:cNvPr>
          <p:cNvSpPr txBox="1">
            <a:spLocks noChangeArrowheads="1"/>
          </p:cNvSpPr>
          <p:nvPr/>
        </p:nvSpPr>
        <p:spPr bwMode="auto">
          <a:xfrm rot="19822108">
            <a:off x="1998663" y="2917825"/>
            <a:ext cx="9906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algn="ctr" eaLnBrk="1" hangingPunct="1"/>
            <a:r>
              <a:rPr lang="en-US" altLang="en-US" sz="1400">
                <a:solidFill>
                  <a:schemeClr val="folHlink"/>
                </a:solidFill>
              </a:rPr>
              <a:t>wx+b=-1</a:t>
            </a:r>
          </a:p>
        </p:txBody>
      </p:sp>
      <p:sp>
        <p:nvSpPr>
          <p:cNvPr id="36875" name="Line 12">
            <a:extLst>
              <a:ext uri="{FF2B5EF4-FFF2-40B4-BE49-F238E27FC236}">
                <a16:creationId xmlns:a16="http://schemas.microsoft.com/office/drawing/2014/main" id="{EEA2D4DE-3707-46D2-BC5C-B6AAC469A361}"/>
              </a:ext>
            </a:extLst>
          </p:cNvPr>
          <p:cNvSpPr>
            <a:spLocks noChangeShapeType="1"/>
          </p:cNvSpPr>
          <p:nvPr/>
        </p:nvSpPr>
        <p:spPr bwMode="auto">
          <a:xfrm>
            <a:off x="5264151" y="984250"/>
            <a:ext cx="327025" cy="598488"/>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IN"/>
          </a:p>
        </p:txBody>
      </p:sp>
      <p:sp>
        <p:nvSpPr>
          <p:cNvPr id="36876" name="Text Box 13">
            <a:extLst>
              <a:ext uri="{FF2B5EF4-FFF2-40B4-BE49-F238E27FC236}">
                <a16:creationId xmlns:a16="http://schemas.microsoft.com/office/drawing/2014/main" id="{AC35002A-49B1-4B96-81FA-DCED4AC171C6}"/>
              </a:ext>
            </a:extLst>
          </p:cNvPr>
          <p:cNvSpPr txBox="1">
            <a:spLocks noChangeArrowheads="1"/>
          </p:cNvSpPr>
          <p:nvPr/>
        </p:nvSpPr>
        <p:spPr bwMode="auto">
          <a:xfrm>
            <a:off x="5414963" y="773114"/>
            <a:ext cx="646112"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r>
              <a:rPr lang="en-US" altLang="en-US" i="1"/>
              <a:t>M =</a:t>
            </a:r>
            <a:endParaRPr lang="en-US" altLang="en-US"/>
          </a:p>
        </p:txBody>
      </p:sp>
      <p:sp>
        <p:nvSpPr>
          <p:cNvPr id="36877" name="Oval 14">
            <a:extLst>
              <a:ext uri="{FF2B5EF4-FFF2-40B4-BE49-F238E27FC236}">
                <a16:creationId xmlns:a16="http://schemas.microsoft.com/office/drawing/2014/main" id="{906B45DD-F7C8-4027-BCB6-9E7C6555A494}"/>
              </a:ext>
            </a:extLst>
          </p:cNvPr>
          <p:cNvSpPr>
            <a:spLocks noChangeArrowheads="1"/>
          </p:cNvSpPr>
          <p:nvPr/>
        </p:nvSpPr>
        <p:spPr bwMode="auto">
          <a:xfrm>
            <a:off x="5478463" y="2077710"/>
            <a:ext cx="259766" cy="562630"/>
          </a:xfrm>
          <a:prstGeom prst="ellipse">
            <a:avLst/>
          </a:prstGeom>
          <a:solidFill>
            <a:schemeClr val="folHlink"/>
          </a:solidFill>
          <a:ln>
            <a:noFill/>
          </a:ln>
          <a:effectLst/>
          <a:extLst>
            <a:ext uri="{91240B29-F687-4F45-9708-019B960494DF}">
              <a14:hiddenLine xmlns:a14="http://schemas.microsoft.com/office/drawing/2010/main" w="19050"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6878" name="Oval 15">
            <a:extLst>
              <a:ext uri="{FF2B5EF4-FFF2-40B4-BE49-F238E27FC236}">
                <a16:creationId xmlns:a16="http://schemas.microsoft.com/office/drawing/2014/main" id="{D9591ED5-7D13-4032-A36C-A03ED3F08CBF}"/>
              </a:ext>
            </a:extLst>
          </p:cNvPr>
          <p:cNvSpPr>
            <a:spLocks noChangeArrowheads="1"/>
          </p:cNvSpPr>
          <p:nvPr/>
        </p:nvSpPr>
        <p:spPr bwMode="auto">
          <a:xfrm>
            <a:off x="3098800" y="888673"/>
            <a:ext cx="259766" cy="562630"/>
          </a:xfrm>
          <a:prstGeom prst="ellipse">
            <a:avLst/>
          </a:prstGeom>
          <a:solidFill>
            <a:schemeClr val="hlink"/>
          </a:solidFill>
          <a:ln>
            <a:noFill/>
          </a:ln>
          <a:effectLst/>
          <a:extLst>
            <a:ext uri="{91240B29-F687-4F45-9708-019B960494DF}">
              <a14:hiddenLine xmlns:a14="http://schemas.microsoft.com/office/drawing/2010/main" w="19050"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graphicFrame>
        <p:nvGraphicFramePr>
          <p:cNvPr id="36879" name="Object 16">
            <a:extLst>
              <a:ext uri="{FF2B5EF4-FFF2-40B4-BE49-F238E27FC236}">
                <a16:creationId xmlns:a16="http://schemas.microsoft.com/office/drawing/2014/main" id="{6262199C-E750-4698-86E5-B0A245D9FCC8}"/>
              </a:ext>
            </a:extLst>
          </p:cNvPr>
          <p:cNvGraphicFramePr>
            <a:graphicFrameLocks noChangeAspect="1"/>
          </p:cNvGraphicFramePr>
          <p:nvPr/>
        </p:nvGraphicFramePr>
        <p:xfrm>
          <a:off x="5564189" y="1031875"/>
          <a:ext cx="720725" cy="679450"/>
        </p:xfrm>
        <a:graphic>
          <a:graphicData uri="http://schemas.openxmlformats.org/presentationml/2006/ole">
            <mc:AlternateContent xmlns:mc="http://schemas.openxmlformats.org/markup-compatibility/2006">
              <mc:Choice xmlns:v="urn:schemas-microsoft-com:vml" Requires="v">
                <p:oleObj name="Equation" r:id="rId2" imgW="444307" imgH="418918" progId="Equation.3">
                  <p:embed/>
                </p:oleObj>
              </mc:Choice>
              <mc:Fallback>
                <p:oleObj name="Equation" r:id="rId2" imgW="444307" imgH="418918" progId="Equation.3">
                  <p:embed/>
                  <p:pic>
                    <p:nvPicPr>
                      <p:cNvPr id="36879" name="Object 16">
                        <a:extLst>
                          <a:ext uri="{FF2B5EF4-FFF2-40B4-BE49-F238E27FC236}">
                            <a16:creationId xmlns:a16="http://schemas.microsoft.com/office/drawing/2014/main" id="{6262199C-E750-4698-86E5-B0A245D9FC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64189" y="1031875"/>
                        <a:ext cx="720725" cy="6794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6880" name="Oval 17">
            <a:extLst>
              <a:ext uri="{FF2B5EF4-FFF2-40B4-BE49-F238E27FC236}">
                <a16:creationId xmlns:a16="http://schemas.microsoft.com/office/drawing/2014/main" id="{8BDAA66D-6577-44E8-B741-E6C70A3B5585}"/>
              </a:ext>
            </a:extLst>
          </p:cNvPr>
          <p:cNvSpPr>
            <a:spLocks noChangeArrowheads="1"/>
          </p:cNvSpPr>
          <p:nvPr/>
        </p:nvSpPr>
        <p:spPr bwMode="auto">
          <a:xfrm>
            <a:off x="2230438" y="760085"/>
            <a:ext cx="259766" cy="562630"/>
          </a:xfrm>
          <a:prstGeom prst="ellipse">
            <a:avLst/>
          </a:prstGeom>
          <a:solidFill>
            <a:schemeClr val="hlink"/>
          </a:solidFill>
          <a:ln>
            <a:noFill/>
          </a:ln>
          <a:effectLst/>
          <a:extLst>
            <a:ext uri="{91240B29-F687-4F45-9708-019B960494DF}">
              <a14:hiddenLine xmlns:a14="http://schemas.microsoft.com/office/drawing/2010/main" w="19050"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6881" name="Oval 18">
            <a:extLst>
              <a:ext uri="{FF2B5EF4-FFF2-40B4-BE49-F238E27FC236}">
                <a16:creationId xmlns:a16="http://schemas.microsoft.com/office/drawing/2014/main" id="{4554D00E-4428-4CF1-81D4-BED73A5F28DB}"/>
              </a:ext>
            </a:extLst>
          </p:cNvPr>
          <p:cNvSpPr>
            <a:spLocks noChangeArrowheads="1"/>
          </p:cNvSpPr>
          <p:nvPr/>
        </p:nvSpPr>
        <p:spPr bwMode="auto">
          <a:xfrm>
            <a:off x="2971800" y="1814185"/>
            <a:ext cx="259766" cy="562630"/>
          </a:xfrm>
          <a:prstGeom prst="ellipse">
            <a:avLst/>
          </a:prstGeom>
          <a:solidFill>
            <a:schemeClr val="hlink"/>
          </a:solidFill>
          <a:ln>
            <a:noFill/>
          </a:ln>
          <a:effectLst/>
          <a:extLst>
            <a:ext uri="{91240B29-F687-4F45-9708-019B960494DF}">
              <a14:hiddenLine xmlns:a14="http://schemas.microsoft.com/office/drawing/2010/main" w="19050"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6882" name="Oval 19">
            <a:extLst>
              <a:ext uri="{FF2B5EF4-FFF2-40B4-BE49-F238E27FC236}">
                <a16:creationId xmlns:a16="http://schemas.microsoft.com/office/drawing/2014/main" id="{39EFF393-F9A4-4A85-BECA-D91BD537A213}"/>
              </a:ext>
            </a:extLst>
          </p:cNvPr>
          <p:cNvSpPr>
            <a:spLocks noChangeArrowheads="1"/>
          </p:cNvSpPr>
          <p:nvPr/>
        </p:nvSpPr>
        <p:spPr bwMode="auto">
          <a:xfrm>
            <a:off x="2478088" y="1064885"/>
            <a:ext cx="259766" cy="562630"/>
          </a:xfrm>
          <a:prstGeom prst="ellipse">
            <a:avLst/>
          </a:prstGeom>
          <a:solidFill>
            <a:schemeClr val="hlink"/>
          </a:solidFill>
          <a:ln>
            <a:noFill/>
          </a:ln>
          <a:effectLst/>
          <a:extLst>
            <a:ext uri="{91240B29-F687-4F45-9708-019B960494DF}">
              <a14:hiddenLine xmlns:a14="http://schemas.microsoft.com/office/drawing/2010/main" w="19050"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6883" name="Oval 20">
            <a:extLst>
              <a:ext uri="{FF2B5EF4-FFF2-40B4-BE49-F238E27FC236}">
                <a16:creationId xmlns:a16="http://schemas.microsoft.com/office/drawing/2014/main" id="{F912F645-13A0-4035-AB6B-D371FC6D2E3D}"/>
              </a:ext>
            </a:extLst>
          </p:cNvPr>
          <p:cNvSpPr>
            <a:spLocks noChangeArrowheads="1"/>
          </p:cNvSpPr>
          <p:nvPr/>
        </p:nvSpPr>
        <p:spPr bwMode="auto">
          <a:xfrm>
            <a:off x="2101850" y="1850698"/>
            <a:ext cx="259766" cy="562630"/>
          </a:xfrm>
          <a:prstGeom prst="ellipse">
            <a:avLst/>
          </a:prstGeom>
          <a:solidFill>
            <a:schemeClr val="hlink"/>
          </a:solidFill>
          <a:ln>
            <a:noFill/>
          </a:ln>
          <a:effectLst/>
          <a:extLst>
            <a:ext uri="{91240B29-F687-4F45-9708-019B960494DF}">
              <a14:hiddenLine xmlns:a14="http://schemas.microsoft.com/office/drawing/2010/main" w="19050"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6884" name="Oval 21">
            <a:extLst>
              <a:ext uri="{FF2B5EF4-FFF2-40B4-BE49-F238E27FC236}">
                <a16:creationId xmlns:a16="http://schemas.microsoft.com/office/drawing/2014/main" id="{5B134D0C-1045-4B65-ADA3-6968194216A2}"/>
              </a:ext>
            </a:extLst>
          </p:cNvPr>
          <p:cNvSpPr>
            <a:spLocks noChangeArrowheads="1"/>
          </p:cNvSpPr>
          <p:nvPr/>
        </p:nvSpPr>
        <p:spPr bwMode="auto">
          <a:xfrm>
            <a:off x="4657725" y="971223"/>
            <a:ext cx="259766" cy="562630"/>
          </a:xfrm>
          <a:prstGeom prst="ellipse">
            <a:avLst/>
          </a:prstGeom>
          <a:solidFill>
            <a:schemeClr val="hlink"/>
          </a:solidFill>
          <a:ln>
            <a:noFill/>
          </a:ln>
          <a:effectLst/>
          <a:extLst>
            <a:ext uri="{91240B29-F687-4F45-9708-019B960494DF}">
              <a14:hiddenLine xmlns:a14="http://schemas.microsoft.com/office/drawing/2010/main" w="19050"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6885" name="Oval 22">
            <a:extLst>
              <a:ext uri="{FF2B5EF4-FFF2-40B4-BE49-F238E27FC236}">
                <a16:creationId xmlns:a16="http://schemas.microsoft.com/office/drawing/2014/main" id="{B05F96BD-CF66-40A3-B039-AD4B6F18F41E}"/>
              </a:ext>
            </a:extLst>
          </p:cNvPr>
          <p:cNvSpPr>
            <a:spLocks noChangeArrowheads="1"/>
          </p:cNvSpPr>
          <p:nvPr/>
        </p:nvSpPr>
        <p:spPr bwMode="auto">
          <a:xfrm>
            <a:off x="4311650" y="1882448"/>
            <a:ext cx="259766" cy="562630"/>
          </a:xfrm>
          <a:prstGeom prst="ellipse">
            <a:avLst/>
          </a:prstGeom>
          <a:solidFill>
            <a:schemeClr val="folHlink"/>
          </a:solidFill>
          <a:ln>
            <a:noFill/>
          </a:ln>
          <a:effectLst/>
          <a:extLst>
            <a:ext uri="{91240B29-F687-4F45-9708-019B960494DF}">
              <a14:hiddenLine xmlns:a14="http://schemas.microsoft.com/office/drawing/2010/main" w="19050"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6886" name="Oval 23">
            <a:extLst>
              <a:ext uri="{FF2B5EF4-FFF2-40B4-BE49-F238E27FC236}">
                <a16:creationId xmlns:a16="http://schemas.microsoft.com/office/drawing/2014/main" id="{1E7B22FC-ED99-4FC5-98BD-E2DDF2FA617E}"/>
              </a:ext>
            </a:extLst>
          </p:cNvPr>
          <p:cNvSpPr>
            <a:spLocks noChangeArrowheads="1"/>
          </p:cNvSpPr>
          <p:nvPr/>
        </p:nvSpPr>
        <p:spPr bwMode="auto">
          <a:xfrm>
            <a:off x="5016500" y="2122160"/>
            <a:ext cx="259766" cy="562630"/>
          </a:xfrm>
          <a:prstGeom prst="ellipse">
            <a:avLst/>
          </a:prstGeom>
          <a:solidFill>
            <a:schemeClr val="folHlink"/>
          </a:solidFill>
          <a:ln>
            <a:noFill/>
          </a:ln>
          <a:effectLst/>
          <a:extLst>
            <a:ext uri="{91240B29-F687-4F45-9708-019B960494DF}">
              <a14:hiddenLine xmlns:a14="http://schemas.microsoft.com/office/drawing/2010/main" w="19050"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6887" name="Oval 24">
            <a:extLst>
              <a:ext uri="{FF2B5EF4-FFF2-40B4-BE49-F238E27FC236}">
                <a16:creationId xmlns:a16="http://schemas.microsoft.com/office/drawing/2014/main" id="{6BD38E96-3DCD-4C88-B9C0-1FBFF6A6F84F}"/>
              </a:ext>
            </a:extLst>
          </p:cNvPr>
          <p:cNvSpPr>
            <a:spLocks noChangeArrowheads="1"/>
          </p:cNvSpPr>
          <p:nvPr/>
        </p:nvSpPr>
        <p:spPr bwMode="auto">
          <a:xfrm>
            <a:off x="3019425" y="2819073"/>
            <a:ext cx="259766" cy="562630"/>
          </a:xfrm>
          <a:prstGeom prst="ellipse">
            <a:avLst/>
          </a:prstGeom>
          <a:solidFill>
            <a:schemeClr val="folHlink"/>
          </a:solidFill>
          <a:ln>
            <a:noFill/>
          </a:ln>
          <a:effectLst/>
          <a:extLst>
            <a:ext uri="{91240B29-F687-4F45-9708-019B960494DF}">
              <a14:hiddenLine xmlns:a14="http://schemas.microsoft.com/office/drawing/2010/main" w="19050"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6888" name="Oval 25">
            <a:extLst>
              <a:ext uri="{FF2B5EF4-FFF2-40B4-BE49-F238E27FC236}">
                <a16:creationId xmlns:a16="http://schemas.microsoft.com/office/drawing/2014/main" id="{A6C61806-B924-44B7-9001-E186E114DCE2}"/>
              </a:ext>
            </a:extLst>
          </p:cNvPr>
          <p:cNvSpPr>
            <a:spLocks noChangeArrowheads="1"/>
          </p:cNvSpPr>
          <p:nvPr/>
        </p:nvSpPr>
        <p:spPr bwMode="auto">
          <a:xfrm>
            <a:off x="3951288" y="2774623"/>
            <a:ext cx="259766" cy="562630"/>
          </a:xfrm>
          <a:prstGeom prst="ellipse">
            <a:avLst/>
          </a:prstGeom>
          <a:solidFill>
            <a:schemeClr val="folHlink"/>
          </a:solidFill>
          <a:ln>
            <a:noFill/>
          </a:ln>
          <a:effectLst/>
          <a:extLst>
            <a:ext uri="{91240B29-F687-4F45-9708-019B960494DF}">
              <a14:hiddenLine xmlns:a14="http://schemas.microsoft.com/office/drawing/2010/main" w="19050"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6889" name="Oval 26">
            <a:extLst>
              <a:ext uri="{FF2B5EF4-FFF2-40B4-BE49-F238E27FC236}">
                <a16:creationId xmlns:a16="http://schemas.microsoft.com/office/drawing/2014/main" id="{3D82283A-D003-4829-87F1-E6F2F6536A8B}"/>
              </a:ext>
            </a:extLst>
          </p:cNvPr>
          <p:cNvSpPr>
            <a:spLocks noChangeArrowheads="1"/>
          </p:cNvSpPr>
          <p:nvPr/>
        </p:nvSpPr>
        <p:spPr bwMode="auto">
          <a:xfrm>
            <a:off x="5684838" y="1850698"/>
            <a:ext cx="259766" cy="562630"/>
          </a:xfrm>
          <a:prstGeom prst="ellipse">
            <a:avLst/>
          </a:prstGeom>
          <a:solidFill>
            <a:schemeClr val="folHlink"/>
          </a:solidFill>
          <a:ln>
            <a:noFill/>
          </a:ln>
          <a:effectLst/>
          <a:extLst>
            <a:ext uri="{91240B29-F687-4F45-9708-019B960494DF}">
              <a14:hiddenLine xmlns:a14="http://schemas.microsoft.com/office/drawing/2010/main" w="19050"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6890" name="Rectangle 27">
            <a:extLst>
              <a:ext uri="{FF2B5EF4-FFF2-40B4-BE49-F238E27FC236}">
                <a16:creationId xmlns:a16="http://schemas.microsoft.com/office/drawing/2014/main" id="{3AD70E05-3811-42D7-A83E-805B671DCD4C}"/>
              </a:ext>
            </a:extLst>
          </p:cNvPr>
          <p:cNvSpPr>
            <a:spLocks noChangeArrowheads="1"/>
          </p:cNvSpPr>
          <p:nvPr/>
        </p:nvSpPr>
        <p:spPr bwMode="auto">
          <a:xfrm>
            <a:off x="1816101" y="3946526"/>
            <a:ext cx="4233863" cy="1833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tx1"/>
              </a:buClr>
              <a:buChar char="•"/>
              <a:defRPr sz="2800">
                <a:solidFill>
                  <a:schemeClr val="tx1"/>
                </a:solidFill>
                <a:latin typeface="Tahoma" panose="020B0604030504040204" pitchFamily="34" charset="0"/>
              </a:defRPr>
            </a:lvl1pPr>
            <a:lvl2pPr marL="742950" indent="-285750">
              <a:spcBef>
                <a:spcPct val="20000"/>
              </a:spcBef>
              <a:buClr>
                <a:schemeClr val="tx1"/>
              </a:buClr>
              <a:buChar char="•"/>
              <a:defRPr sz="2800">
                <a:solidFill>
                  <a:schemeClr val="tx1"/>
                </a:solidFill>
                <a:latin typeface="Tahoma" panose="020B0604030504040204" pitchFamily="34" charset="0"/>
              </a:defRPr>
            </a:lvl2pPr>
            <a:lvl3pPr marL="1143000" indent="-228600">
              <a:spcBef>
                <a:spcPct val="20000"/>
              </a:spcBef>
              <a:buClr>
                <a:schemeClr val="tx1"/>
              </a:buClr>
              <a:buChar char="•"/>
              <a:defRPr sz="2400">
                <a:solidFill>
                  <a:schemeClr val="tx1"/>
                </a:solidFill>
                <a:latin typeface="Tahoma" panose="020B0604030504040204" pitchFamily="34" charset="0"/>
              </a:defRPr>
            </a:lvl3pPr>
            <a:lvl4pPr marL="1600200" indent="-228600">
              <a:spcBef>
                <a:spcPct val="20000"/>
              </a:spcBef>
              <a:buClr>
                <a:schemeClr val="tx1"/>
              </a:buClr>
              <a:buChar char="•"/>
              <a:defRPr sz="2000">
                <a:solidFill>
                  <a:schemeClr val="tx1"/>
                </a:solidFill>
                <a:latin typeface="Tahoma" panose="020B0604030504040204" pitchFamily="34" charset="0"/>
              </a:defRPr>
            </a:lvl4pPr>
            <a:lvl5pPr marL="2057400" indent="-228600">
              <a:spcBef>
                <a:spcPct val="20000"/>
              </a:spcBef>
              <a:buClr>
                <a:schemeClr val="tx1"/>
              </a:buClr>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tx1"/>
              </a:buClr>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tx1"/>
              </a:buClr>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tx1"/>
              </a:buClr>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tx1"/>
              </a:buClr>
              <a:buChar char="•"/>
              <a:defRPr sz="2000">
                <a:solidFill>
                  <a:schemeClr val="tx1"/>
                </a:solidFill>
                <a:latin typeface="Tahoma" panose="020B0604030504040204" pitchFamily="34" charset="0"/>
              </a:defRPr>
            </a:lvl9pPr>
          </a:lstStyle>
          <a:p>
            <a:pPr eaLnBrk="1" hangingPunct="1">
              <a:buFontTx/>
              <a:buNone/>
            </a:pPr>
            <a:r>
              <a:rPr lang="en-US" altLang="en-US" sz="2400"/>
              <a:t>What should our quadratic optimization criterion be?</a:t>
            </a:r>
            <a:endParaRPr lang="en-US" altLang="en-US" sz="2400" b="1" i="1">
              <a:solidFill>
                <a:srgbClr val="990099"/>
              </a:solidFill>
            </a:endParaRPr>
          </a:p>
        </p:txBody>
      </p:sp>
      <p:sp>
        <p:nvSpPr>
          <p:cNvPr id="36891" name="Rectangle 28">
            <a:extLst>
              <a:ext uri="{FF2B5EF4-FFF2-40B4-BE49-F238E27FC236}">
                <a16:creationId xmlns:a16="http://schemas.microsoft.com/office/drawing/2014/main" id="{8767F63D-0CB9-4C74-A404-3304C929262A}"/>
              </a:ext>
            </a:extLst>
          </p:cNvPr>
          <p:cNvSpPr>
            <a:spLocks noChangeArrowheads="1"/>
          </p:cNvSpPr>
          <p:nvPr/>
        </p:nvSpPr>
        <p:spPr bwMode="auto">
          <a:xfrm>
            <a:off x="6130926" y="3957638"/>
            <a:ext cx="4233863" cy="2208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tx1"/>
              </a:buClr>
              <a:buChar char="•"/>
              <a:defRPr sz="2800">
                <a:solidFill>
                  <a:schemeClr val="tx1"/>
                </a:solidFill>
                <a:latin typeface="Tahoma" panose="020B0604030504040204" pitchFamily="34" charset="0"/>
              </a:defRPr>
            </a:lvl1pPr>
            <a:lvl2pPr marL="742950" indent="-285750">
              <a:spcBef>
                <a:spcPct val="20000"/>
              </a:spcBef>
              <a:buClr>
                <a:schemeClr val="tx1"/>
              </a:buClr>
              <a:buChar char="•"/>
              <a:defRPr sz="2800">
                <a:solidFill>
                  <a:schemeClr val="tx1"/>
                </a:solidFill>
                <a:latin typeface="Tahoma" panose="020B0604030504040204" pitchFamily="34" charset="0"/>
              </a:defRPr>
            </a:lvl2pPr>
            <a:lvl3pPr marL="1143000" indent="-228600">
              <a:spcBef>
                <a:spcPct val="20000"/>
              </a:spcBef>
              <a:buClr>
                <a:schemeClr val="tx1"/>
              </a:buClr>
              <a:buChar char="•"/>
              <a:defRPr sz="2400">
                <a:solidFill>
                  <a:schemeClr val="tx1"/>
                </a:solidFill>
                <a:latin typeface="Tahoma" panose="020B0604030504040204" pitchFamily="34" charset="0"/>
              </a:defRPr>
            </a:lvl3pPr>
            <a:lvl4pPr marL="1600200" indent="-228600">
              <a:spcBef>
                <a:spcPct val="20000"/>
              </a:spcBef>
              <a:buClr>
                <a:schemeClr val="tx1"/>
              </a:buClr>
              <a:buChar char="•"/>
              <a:defRPr sz="2000">
                <a:solidFill>
                  <a:schemeClr val="tx1"/>
                </a:solidFill>
                <a:latin typeface="Tahoma" panose="020B0604030504040204" pitchFamily="34" charset="0"/>
              </a:defRPr>
            </a:lvl4pPr>
            <a:lvl5pPr marL="2057400" indent="-228600">
              <a:spcBef>
                <a:spcPct val="20000"/>
              </a:spcBef>
              <a:buClr>
                <a:schemeClr val="tx1"/>
              </a:buClr>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tx1"/>
              </a:buClr>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tx1"/>
              </a:buClr>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tx1"/>
              </a:buClr>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tx1"/>
              </a:buClr>
              <a:buChar char="•"/>
              <a:defRPr sz="2000">
                <a:solidFill>
                  <a:schemeClr val="tx1"/>
                </a:solidFill>
                <a:latin typeface="Tahoma" panose="020B0604030504040204" pitchFamily="34" charset="0"/>
              </a:defRPr>
            </a:lvl9pPr>
          </a:lstStyle>
          <a:p>
            <a:pPr eaLnBrk="1" hangingPunct="1">
              <a:buFontTx/>
              <a:buNone/>
            </a:pPr>
            <a:r>
              <a:rPr lang="en-US" altLang="en-US" sz="2400"/>
              <a:t>How many constraints will we have? </a:t>
            </a:r>
            <a:endParaRPr lang="en-US" altLang="en-US" sz="2400" i="1">
              <a:solidFill>
                <a:srgbClr val="990099"/>
              </a:solidFill>
            </a:endParaRPr>
          </a:p>
          <a:p>
            <a:pPr eaLnBrk="1" hangingPunct="1">
              <a:buFontTx/>
              <a:buNone/>
            </a:pPr>
            <a:r>
              <a:rPr lang="en-US" altLang="en-US" sz="2400"/>
              <a:t>What should they be?</a:t>
            </a:r>
          </a:p>
        </p:txBody>
      </p:sp>
      <p:sp>
        <p:nvSpPr>
          <p:cNvPr id="36892" name="Oval 29">
            <a:extLst>
              <a:ext uri="{FF2B5EF4-FFF2-40B4-BE49-F238E27FC236}">
                <a16:creationId xmlns:a16="http://schemas.microsoft.com/office/drawing/2014/main" id="{FB0C2FE6-BC4D-48FD-98AE-580B452B281E}"/>
              </a:ext>
            </a:extLst>
          </p:cNvPr>
          <p:cNvSpPr>
            <a:spLocks noChangeArrowheads="1"/>
          </p:cNvSpPr>
          <p:nvPr/>
        </p:nvSpPr>
        <p:spPr bwMode="auto">
          <a:xfrm>
            <a:off x="3962400" y="671185"/>
            <a:ext cx="259766" cy="562630"/>
          </a:xfrm>
          <a:prstGeom prst="ellipse">
            <a:avLst/>
          </a:prstGeom>
          <a:solidFill>
            <a:schemeClr val="folHlink"/>
          </a:solidFill>
          <a:ln>
            <a:noFill/>
          </a:ln>
          <a:effectLst/>
          <a:extLst>
            <a:ext uri="{91240B29-F687-4F45-9708-019B960494DF}">
              <a14:hiddenLine xmlns:a14="http://schemas.microsoft.com/office/drawing/2010/main" w="19050"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6893" name="Oval 30">
            <a:extLst>
              <a:ext uri="{FF2B5EF4-FFF2-40B4-BE49-F238E27FC236}">
                <a16:creationId xmlns:a16="http://schemas.microsoft.com/office/drawing/2014/main" id="{9BF9B1DC-4633-403D-A8C9-F0139B3C5273}"/>
              </a:ext>
            </a:extLst>
          </p:cNvPr>
          <p:cNvSpPr>
            <a:spLocks noChangeArrowheads="1"/>
          </p:cNvSpPr>
          <p:nvPr/>
        </p:nvSpPr>
        <p:spPr bwMode="auto">
          <a:xfrm>
            <a:off x="2667000" y="823585"/>
            <a:ext cx="259766" cy="562630"/>
          </a:xfrm>
          <a:prstGeom prst="ellipse">
            <a:avLst/>
          </a:prstGeom>
          <a:solidFill>
            <a:schemeClr val="folHlink"/>
          </a:solidFill>
          <a:ln>
            <a:noFill/>
          </a:ln>
          <a:effectLst/>
          <a:extLst>
            <a:ext uri="{91240B29-F687-4F45-9708-019B960494DF}">
              <a14:hiddenLine xmlns:a14="http://schemas.microsoft.com/office/drawing/2010/main" w="19050"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6894" name="Oval 31">
            <a:extLst>
              <a:ext uri="{FF2B5EF4-FFF2-40B4-BE49-F238E27FC236}">
                <a16:creationId xmlns:a16="http://schemas.microsoft.com/office/drawing/2014/main" id="{21A51EA4-2CB5-4CEE-90BD-5D3252134E14}"/>
              </a:ext>
            </a:extLst>
          </p:cNvPr>
          <p:cNvSpPr>
            <a:spLocks noChangeArrowheads="1"/>
          </p:cNvSpPr>
          <p:nvPr/>
        </p:nvSpPr>
        <p:spPr bwMode="auto">
          <a:xfrm>
            <a:off x="4435475" y="2952423"/>
            <a:ext cx="259766" cy="562630"/>
          </a:xfrm>
          <a:prstGeom prst="ellipse">
            <a:avLst/>
          </a:prstGeom>
          <a:solidFill>
            <a:schemeClr val="hlink"/>
          </a:solidFill>
          <a:ln>
            <a:noFill/>
          </a:ln>
          <a:effectLst/>
          <a:extLst>
            <a:ext uri="{91240B29-F687-4F45-9708-019B960494DF}">
              <a14:hiddenLine xmlns:a14="http://schemas.microsoft.com/office/drawing/2010/main" w="19050"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1" name="TextBox 30">
            <a:extLst>
              <a:ext uri="{FF2B5EF4-FFF2-40B4-BE49-F238E27FC236}">
                <a16:creationId xmlns:a16="http://schemas.microsoft.com/office/drawing/2014/main" id="{B781E643-8039-4D8A-8F5A-A4C402DB50C0}"/>
              </a:ext>
            </a:extLst>
          </p:cNvPr>
          <p:cNvSpPr txBox="1"/>
          <p:nvPr/>
        </p:nvSpPr>
        <p:spPr>
          <a:xfrm>
            <a:off x="540322" y="6337756"/>
            <a:ext cx="3519054" cy="430887"/>
          </a:xfrm>
          <a:prstGeom prst="rect">
            <a:avLst/>
          </a:prstGeom>
          <a:noFill/>
        </p:spPr>
        <p:txBody>
          <a:bodyPr wrap="square">
            <a:spAutoFit/>
          </a:bodyPr>
          <a:lstStyle/>
          <a:p>
            <a:r>
              <a:rPr lang="en-US" altLang="en-US" sz="1100" dirty="0"/>
              <a:t>Courtesy: (1) http://www.cs.cmu.edu/~awm/tutorials</a:t>
            </a:r>
          </a:p>
          <a:p>
            <a:r>
              <a:rPr lang="en-US" altLang="en-US" sz="1100" dirty="0"/>
              <a:t>                   (2) Copyright © 2001, 2003, Andrew W. Moore</a:t>
            </a:r>
            <a:endParaRPr lang="en-IN" dirty="0"/>
          </a:p>
        </p:txBody>
      </p:sp>
      <p:pic>
        <p:nvPicPr>
          <p:cNvPr id="32" name="Picture 31">
            <a:extLst>
              <a:ext uri="{FF2B5EF4-FFF2-40B4-BE49-F238E27FC236}">
                <a16:creationId xmlns:a16="http://schemas.microsoft.com/office/drawing/2014/main" id="{CE8CD2B0-01DB-4CF3-8F91-5B9EDFC148F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786780" y="0"/>
            <a:ext cx="1394692" cy="1521482"/>
          </a:xfrm>
          <a:prstGeom prst="rect">
            <a:avLst/>
          </a:prstGeom>
        </p:spPr>
      </p:pic>
    </p:spTree>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1" name="Rectangle 2">
            <a:extLst>
              <a:ext uri="{FF2B5EF4-FFF2-40B4-BE49-F238E27FC236}">
                <a16:creationId xmlns:a16="http://schemas.microsoft.com/office/drawing/2014/main" id="{A22FFF58-ED3A-4848-A719-53F8E41151B0}"/>
              </a:ext>
            </a:extLst>
          </p:cNvPr>
          <p:cNvSpPr>
            <a:spLocks noGrp="1" noChangeArrowheads="1"/>
          </p:cNvSpPr>
          <p:nvPr>
            <p:ph type="title"/>
          </p:nvPr>
        </p:nvSpPr>
        <p:spPr/>
        <p:txBody>
          <a:bodyPr/>
          <a:lstStyle/>
          <a:p>
            <a:pPr eaLnBrk="1" hangingPunct="1"/>
            <a:r>
              <a:rPr lang="en-US" altLang="en-US" sz="3600"/>
              <a:t>Learning Maximum Margin with Noise</a:t>
            </a:r>
          </a:p>
        </p:txBody>
      </p:sp>
      <p:sp>
        <p:nvSpPr>
          <p:cNvPr id="37892" name="Rectangle 3">
            <a:extLst>
              <a:ext uri="{FF2B5EF4-FFF2-40B4-BE49-F238E27FC236}">
                <a16:creationId xmlns:a16="http://schemas.microsoft.com/office/drawing/2014/main" id="{59E3A43C-7626-4F8E-A332-1D35608EA5E6}"/>
              </a:ext>
            </a:extLst>
          </p:cNvPr>
          <p:cNvSpPr>
            <a:spLocks noGrp="1" noChangeArrowheads="1"/>
          </p:cNvSpPr>
          <p:nvPr>
            <p:ph type="body" sz="half" idx="1"/>
          </p:nvPr>
        </p:nvSpPr>
        <p:spPr>
          <a:xfrm>
            <a:off x="6119813" y="757238"/>
            <a:ext cx="4233862" cy="3052762"/>
          </a:xfrm>
        </p:spPr>
        <p:txBody>
          <a:bodyPr/>
          <a:lstStyle/>
          <a:p>
            <a:pPr eaLnBrk="1" hangingPunct="1">
              <a:buFontTx/>
              <a:buNone/>
            </a:pPr>
            <a:r>
              <a:rPr lang="en-US" altLang="en-US" sz="2400"/>
              <a:t>Given guess of </a:t>
            </a:r>
            <a:r>
              <a:rPr lang="en-US" altLang="en-US" sz="2400" b="1" i="1"/>
              <a:t>w</a:t>
            </a:r>
            <a:r>
              <a:rPr lang="en-US" altLang="en-US" sz="2400"/>
              <a:t> , </a:t>
            </a:r>
            <a:r>
              <a:rPr lang="en-US" altLang="en-US" sz="2400" i="1"/>
              <a:t>b</a:t>
            </a:r>
            <a:r>
              <a:rPr lang="en-US" altLang="en-US" sz="2400"/>
              <a:t> we can</a:t>
            </a:r>
          </a:p>
          <a:p>
            <a:pPr eaLnBrk="1" hangingPunct="1"/>
            <a:r>
              <a:rPr lang="en-US" altLang="en-US" sz="2400"/>
              <a:t>Compute sum of distances of points to their correct zones</a:t>
            </a:r>
          </a:p>
          <a:p>
            <a:pPr eaLnBrk="1" hangingPunct="1"/>
            <a:r>
              <a:rPr lang="en-US" altLang="en-US" sz="2400"/>
              <a:t>Compute the margin width</a:t>
            </a:r>
          </a:p>
          <a:p>
            <a:pPr eaLnBrk="1" hangingPunct="1">
              <a:buFontTx/>
              <a:buNone/>
            </a:pPr>
            <a:r>
              <a:rPr lang="en-US" altLang="en-US" sz="2400"/>
              <a:t>Assume </a:t>
            </a:r>
            <a:r>
              <a:rPr lang="en-US" altLang="en-US" sz="2400" i="1"/>
              <a:t>R</a:t>
            </a:r>
            <a:r>
              <a:rPr lang="en-US" altLang="en-US" sz="2400"/>
              <a:t> datapoints, each </a:t>
            </a:r>
            <a:r>
              <a:rPr lang="en-US" altLang="en-US" sz="2400" i="1"/>
              <a:t>(</a:t>
            </a:r>
            <a:r>
              <a:rPr lang="en-US" altLang="en-US" sz="2400" b="1" i="1"/>
              <a:t>x</a:t>
            </a:r>
            <a:r>
              <a:rPr lang="en-US" altLang="en-US" sz="2400" i="1" baseline="-25000"/>
              <a:t>k</a:t>
            </a:r>
            <a:r>
              <a:rPr lang="en-US" altLang="en-US" sz="2400" i="1"/>
              <a:t>,y</a:t>
            </a:r>
            <a:r>
              <a:rPr lang="en-US" altLang="en-US" sz="2400" i="1" baseline="-25000"/>
              <a:t>k</a:t>
            </a:r>
            <a:r>
              <a:rPr lang="en-US" altLang="en-US" sz="2400" i="1"/>
              <a:t>) </a:t>
            </a:r>
            <a:r>
              <a:rPr lang="en-US" altLang="en-US" sz="2400"/>
              <a:t>where </a:t>
            </a:r>
            <a:r>
              <a:rPr lang="en-US" altLang="en-US" sz="2400" i="1"/>
              <a:t>y</a:t>
            </a:r>
            <a:r>
              <a:rPr lang="en-US" altLang="en-US" sz="2400" i="1" baseline="-25000"/>
              <a:t>k</a:t>
            </a:r>
            <a:r>
              <a:rPr lang="en-US" altLang="en-US" sz="2400" i="1"/>
              <a:t> = +/- 1</a:t>
            </a:r>
          </a:p>
        </p:txBody>
      </p:sp>
      <p:sp>
        <p:nvSpPr>
          <p:cNvPr id="37893" name="Line 4">
            <a:extLst>
              <a:ext uri="{FF2B5EF4-FFF2-40B4-BE49-F238E27FC236}">
                <a16:creationId xmlns:a16="http://schemas.microsoft.com/office/drawing/2014/main" id="{E174B34B-96E0-4BAF-A99C-CA39E8DCB934}"/>
              </a:ext>
            </a:extLst>
          </p:cNvPr>
          <p:cNvSpPr>
            <a:spLocks noChangeShapeType="1"/>
          </p:cNvSpPr>
          <p:nvPr/>
        </p:nvSpPr>
        <p:spPr bwMode="auto">
          <a:xfrm rot="20000665">
            <a:off x="2386013" y="1674813"/>
            <a:ext cx="2971800" cy="0"/>
          </a:xfrm>
          <a:prstGeom prst="line">
            <a:avLst/>
          </a:prstGeom>
          <a:noFill/>
          <a:ln w="127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IN"/>
          </a:p>
        </p:txBody>
      </p:sp>
      <p:sp>
        <p:nvSpPr>
          <p:cNvPr id="37894" name="Line 5">
            <a:extLst>
              <a:ext uri="{FF2B5EF4-FFF2-40B4-BE49-F238E27FC236}">
                <a16:creationId xmlns:a16="http://schemas.microsoft.com/office/drawing/2014/main" id="{50703515-4069-4428-A2EB-0713BD8890DA}"/>
              </a:ext>
            </a:extLst>
          </p:cNvPr>
          <p:cNvSpPr>
            <a:spLocks noChangeShapeType="1"/>
          </p:cNvSpPr>
          <p:nvPr/>
        </p:nvSpPr>
        <p:spPr bwMode="auto">
          <a:xfrm rot="20000665">
            <a:off x="2532063" y="1965325"/>
            <a:ext cx="29718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IN"/>
          </a:p>
        </p:txBody>
      </p:sp>
      <p:sp>
        <p:nvSpPr>
          <p:cNvPr id="37895" name="Line 6">
            <a:extLst>
              <a:ext uri="{FF2B5EF4-FFF2-40B4-BE49-F238E27FC236}">
                <a16:creationId xmlns:a16="http://schemas.microsoft.com/office/drawing/2014/main" id="{F71840BC-0DA5-492B-AF48-6B3BEF9BEE06}"/>
              </a:ext>
            </a:extLst>
          </p:cNvPr>
          <p:cNvSpPr>
            <a:spLocks noChangeShapeType="1"/>
          </p:cNvSpPr>
          <p:nvPr/>
        </p:nvSpPr>
        <p:spPr bwMode="auto">
          <a:xfrm rot="20000665">
            <a:off x="2676525" y="2254250"/>
            <a:ext cx="2971800" cy="0"/>
          </a:xfrm>
          <a:prstGeom prst="line">
            <a:avLst/>
          </a:prstGeom>
          <a:noFill/>
          <a:ln w="127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IN"/>
          </a:p>
        </p:txBody>
      </p:sp>
      <p:sp>
        <p:nvSpPr>
          <p:cNvPr id="37896" name="Text Box 7">
            <a:extLst>
              <a:ext uri="{FF2B5EF4-FFF2-40B4-BE49-F238E27FC236}">
                <a16:creationId xmlns:a16="http://schemas.microsoft.com/office/drawing/2014/main" id="{F4730CFC-825E-4243-B2A6-A36503FEB15B}"/>
              </a:ext>
            </a:extLst>
          </p:cNvPr>
          <p:cNvSpPr txBox="1">
            <a:spLocks noChangeArrowheads="1"/>
          </p:cNvSpPr>
          <p:nvPr/>
        </p:nvSpPr>
        <p:spPr bwMode="auto">
          <a:xfrm rot="19822108">
            <a:off x="1693863" y="2403475"/>
            <a:ext cx="9906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algn="ctr" eaLnBrk="1" hangingPunct="1"/>
            <a:r>
              <a:rPr lang="en-US" altLang="en-US" sz="1400">
                <a:solidFill>
                  <a:schemeClr val="hlink"/>
                </a:solidFill>
              </a:rPr>
              <a:t>wx+b=1</a:t>
            </a:r>
          </a:p>
        </p:txBody>
      </p:sp>
      <p:sp>
        <p:nvSpPr>
          <p:cNvPr id="37897" name="Text Box 8">
            <a:extLst>
              <a:ext uri="{FF2B5EF4-FFF2-40B4-BE49-F238E27FC236}">
                <a16:creationId xmlns:a16="http://schemas.microsoft.com/office/drawing/2014/main" id="{E83066C2-1039-4CBA-932D-D9C2D49D64DC}"/>
              </a:ext>
            </a:extLst>
          </p:cNvPr>
          <p:cNvSpPr txBox="1">
            <a:spLocks noChangeArrowheads="1"/>
          </p:cNvSpPr>
          <p:nvPr/>
        </p:nvSpPr>
        <p:spPr bwMode="auto">
          <a:xfrm rot="19822108">
            <a:off x="1847850" y="2673350"/>
            <a:ext cx="9906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algn="ctr" eaLnBrk="1" hangingPunct="1"/>
            <a:r>
              <a:rPr lang="en-US" altLang="en-US" sz="1400"/>
              <a:t>wx+b=0</a:t>
            </a:r>
          </a:p>
        </p:txBody>
      </p:sp>
      <p:sp>
        <p:nvSpPr>
          <p:cNvPr id="37898" name="Text Box 9">
            <a:extLst>
              <a:ext uri="{FF2B5EF4-FFF2-40B4-BE49-F238E27FC236}">
                <a16:creationId xmlns:a16="http://schemas.microsoft.com/office/drawing/2014/main" id="{CE99E66B-774D-48D8-BE6E-EDE401360A56}"/>
              </a:ext>
            </a:extLst>
          </p:cNvPr>
          <p:cNvSpPr txBox="1">
            <a:spLocks noChangeArrowheads="1"/>
          </p:cNvSpPr>
          <p:nvPr/>
        </p:nvSpPr>
        <p:spPr bwMode="auto">
          <a:xfrm rot="19822108">
            <a:off x="1998663" y="2917825"/>
            <a:ext cx="9906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algn="ctr" eaLnBrk="1" hangingPunct="1"/>
            <a:r>
              <a:rPr lang="en-US" altLang="en-US" sz="1400">
                <a:solidFill>
                  <a:schemeClr val="folHlink"/>
                </a:solidFill>
              </a:rPr>
              <a:t>wx+b=-1</a:t>
            </a:r>
          </a:p>
        </p:txBody>
      </p:sp>
      <p:sp>
        <p:nvSpPr>
          <p:cNvPr id="37899" name="Line 10">
            <a:extLst>
              <a:ext uri="{FF2B5EF4-FFF2-40B4-BE49-F238E27FC236}">
                <a16:creationId xmlns:a16="http://schemas.microsoft.com/office/drawing/2014/main" id="{6CAFDDA4-51E1-448E-B57A-17203BD54B33}"/>
              </a:ext>
            </a:extLst>
          </p:cNvPr>
          <p:cNvSpPr>
            <a:spLocks noChangeShapeType="1"/>
          </p:cNvSpPr>
          <p:nvPr/>
        </p:nvSpPr>
        <p:spPr bwMode="auto">
          <a:xfrm>
            <a:off x="5264151" y="984250"/>
            <a:ext cx="327025" cy="598488"/>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IN"/>
          </a:p>
        </p:txBody>
      </p:sp>
      <p:sp>
        <p:nvSpPr>
          <p:cNvPr id="37900" name="Text Box 11">
            <a:extLst>
              <a:ext uri="{FF2B5EF4-FFF2-40B4-BE49-F238E27FC236}">
                <a16:creationId xmlns:a16="http://schemas.microsoft.com/office/drawing/2014/main" id="{307CA773-575F-45FE-848C-C5C7A4E44822}"/>
              </a:ext>
            </a:extLst>
          </p:cNvPr>
          <p:cNvSpPr txBox="1">
            <a:spLocks noChangeArrowheads="1"/>
          </p:cNvSpPr>
          <p:nvPr/>
        </p:nvSpPr>
        <p:spPr bwMode="auto">
          <a:xfrm>
            <a:off x="5414963" y="773114"/>
            <a:ext cx="646112"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r>
              <a:rPr lang="en-US" altLang="en-US" i="1"/>
              <a:t>M =</a:t>
            </a:r>
            <a:endParaRPr lang="en-US" altLang="en-US"/>
          </a:p>
        </p:txBody>
      </p:sp>
      <p:sp>
        <p:nvSpPr>
          <p:cNvPr id="37901" name="Oval 12">
            <a:extLst>
              <a:ext uri="{FF2B5EF4-FFF2-40B4-BE49-F238E27FC236}">
                <a16:creationId xmlns:a16="http://schemas.microsoft.com/office/drawing/2014/main" id="{0935C95A-8089-4CEF-9968-14519EB98C71}"/>
              </a:ext>
            </a:extLst>
          </p:cNvPr>
          <p:cNvSpPr>
            <a:spLocks noChangeArrowheads="1"/>
          </p:cNvSpPr>
          <p:nvPr/>
        </p:nvSpPr>
        <p:spPr bwMode="auto">
          <a:xfrm>
            <a:off x="5478463" y="2077710"/>
            <a:ext cx="259766" cy="562630"/>
          </a:xfrm>
          <a:prstGeom prst="ellipse">
            <a:avLst/>
          </a:prstGeom>
          <a:noFill/>
          <a:ln w="19050" algn="ctr">
            <a:solidFill>
              <a:schemeClr val="tx2"/>
            </a:solidFill>
            <a:round/>
            <a:headEnd/>
            <a:tailEnd/>
          </a:ln>
          <a:effectLst/>
          <a:extLst>
            <a:ext uri="{909E8E84-426E-40DD-AFC4-6F175D3DCCD1}">
              <a14:hiddenFill xmlns:a14="http://schemas.microsoft.com/office/drawing/2010/main">
                <a:solidFill>
                  <a:schemeClr val="folHlink"/>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7902" name="Oval 13">
            <a:extLst>
              <a:ext uri="{FF2B5EF4-FFF2-40B4-BE49-F238E27FC236}">
                <a16:creationId xmlns:a16="http://schemas.microsoft.com/office/drawing/2014/main" id="{107D6C58-F582-449D-857E-F1D1D126A609}"/>
              </a:ext>
            </a:extLst>
          </p:cNvPr>
          <p:cNvSpPr>
            <a:spLocks noChangeArrowheads="1"/>
          </p:cNvSpPr>
          <p:nvPr/>
        </p:nvSpPr>
        <p:spPr bwMode="auto">
          <a:xfrm>
            <a:off x="3098800" y="888673"/>
            <a:ext cx="259766" cy="562630"/>
          </a:xfrm>
          <a:prstGeom prst="ellipse">
            <a:avLst/>
          </a:prstGeom>
          <a:solidFill>
            <a:schemeClr val="hlink"/>
          </a:solidFill>
          <a:ln w="19050"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graphicFrame>
        <p:nvGraphicFramePr>
          <p:cNvPr id="37903" name="Object 14">
            <a:extLst>
              <a:ext uri="{FF2B5EF4-FFF2-40B4-BE49-F238E27FC236}">
                <a16:creationId xmlns:a16="http://schemas.microsoft.com/office/drawing/2014/main" id="{5B983D18-6B3D-4EE8-B595-74483659F99B}"/>
              </a:ext>
            </a:extLst>
          </p:cNvPr>
          <p:cNvGraphicFramePr>
            <a:graphicFrameLocks noChangeAspect="1"/>
          </p:cNvGraphicFramePr>
          <p:nvPr/>
        </p:nvGraphicFramePr>
        <p:xfrm>
          <a:off x="5564189" y="1031875"/>
          <a:ext cx="720725" cy="679450"/>
        </p:xfrm>
        <a:graphic>
          <a:graphicData uri="http://schemas.openxmlformats.org/presentationml/2006/ole">
            <mc:AlternateContent xmlns:mc="http://schemas.openxmlformats.org/markup-compatibility/2006">
              <mc:Choice xmlns:v="urn:schemas-microsoft-com:vml" Requires="v">
                <p:oleObj name="Equation" r:id="rId2" imgW="444307" imgH="418918" progId="Equation.3">
                  <p:embed/>
                </p:oleObj>
              </mc:Choice>
              <mc:Fallback>
                <p:oleObj name="Equation" r:id="rId2" imgW="444307" imgH="418918" progId="Equation.3">
                  <p:embed/>
                  <p:pic>
                    <p:nvPicPr>
                      <p:cNvPr id="37903" name="Object 14">
                        <a:extLst>
                          <a:ext uri="{FF2B5EF4-FFF2-40B4-BE49-F238E27FC236}">
                            <a16:creationId xmlns:a16="http://schemas.microsoft.com/office/drawing/2014/main" id="{5B983D18-6B3D-4EE8-B595-74483659F9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64189" y="1031875"/>
                        <a:ext cx="720725" cy="6794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7904" name="Oval 15">
            <a:extLst>
              <a:ext uri="{FF2B5EF4-FFF2-40B4-BE49-F238E27FC236}">
                <a16:creationId xmlns:a16="http://schemas.microsoft.com/office/drawing/2014/main" id="{84C73E37-ADE9-45DE-9883-6F44F305AA13}"/>
              </a:ext>
            </a:extLst>
          </p:cNvPr>
          <p:cNvSpPr>
            <a:spLocks noChangeArrowheads="1"/>
          </p:cNvSpPr>
          <p:nvPr/>
        </p:nvSpPr>
        <p:spPr bwMode="auto">
          <a:xfrm>
            <a:off x="2230438" y="760085"/>
            <a:ext cx="259766" cy="562630"/>
          </a:xfrm>
          <a:prstGeom prst="ellipse">
            <a:avLst/>
          </a:prstGeom>
          <a:solidFill>
            <a:schemeClr val="hlink"/>
          </a:solidFill>
          <a:ln w="19050"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7905" name="Oval 16">
            <a:extLst>
              <a:ext uri="{FF2B5EF4-FFF2-40B4-BE49-F238E27FC236}">
                <a16:creationId xmlns:a16="http://schemas.microsoft.com/office/drawing/2014/main" id="{239F956F-6064-4EB1-A349-601380FA4A1E}"/>
              </a:ext>
            </a:extLst>
          </p:cNvPr>
          <p:cNvSpPr>
            <a:spLocks noChangeArrowheads="1"/>
          </p:cNvSpPr>
          <p:nvPr/>
        </p:nvSpPr>
        <p:spPr bwMode="auto">
          <a:xfrm>
            <a:off x="2971800" y="1814185"/>
            <a:ext cx="259766" cy="562630"/>
          </a:xfrm>
          <a:prstGeom prst="ellipse">
            <a:avLst/>
          </a:prstGeom>
          <a:solidFill>
            <a:schemeClr val="hlink"/>
          </a:solidFill>
          <a:ln w="19050"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7906" name="Oval 17">
            <a:extLst>
              <a:ext uri="{FF2B5EF4-FFF2-40B4-BE49-F238E27FC236}">
                <a16:creationId xmlns:a16="http://schemas.microsoft.com/office/drawing/2014/main" id="{08E42735-8911-453C-B512-70FB1341051E}"/>
              </a:ext>
            </a:extLst>
          </p:cNvPr>
          <p:cNvSpPr>
            <a:spLocks noChangeArrowheads="1"/>
          </p:cNvSpPr>
          <p:nvPr/>
        </p:nvSpPr>
        <p:spPr bwMode="auto">
          <a:xfrm>
            <a:off x="2478088" y="1064885"/>
            <a:ext cx="259766" cy="562630"/>
          </a:xfrm>
          <a:prstGeom prst="ellipse">
            <a:avLst/>
          </a:prstGeom>
          <a:solidFill>
            <a:schemeClr val="hlink"/>
          </a:solidFill>
          <a:ln w="19050"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7907" name="Oval 18">
            <a:extLst>
              <a:ext uri="{FF2B5EF4-FFF2-40B4-BE49-F238E27FC236}">
                <a16:creationId xmlns:a16="http://schemas.microsoft.com/office/drawing/2014/main" id="{617BF85F-02AA-470C-90EC-5D0008D40506}"/>
              </a:ext>
            </a:extLst>
          </p:cNvPr>
          <p:cNvSpPr>
            <a:spLocks noChangeArrowheads="1"/>
          </p:cNvSpPr>
          <p:nvPr/>
        </p:nvSpPr>
        <p:spPr bwMode="auto">
          <a:xfrm>
            <a:off x="2101850" y="1850698"/>
            <a:ext cx="259766" cy="562630"/>
          </a:xfrm>
          <a:prstGeom prst="ellipse">
            <a:avLst/>
          </a:prstGeom>
          <a:solidFill>
            <a:schemeClr val="hlink"/>
          </a:solidFill>
          <a:ln w="19050"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7908" name="Oval 19">
            <a:extLst>
              <a:ext uri="{FF2B5EF4-FFF2-40B4-BE49-F238E27FC236}">
                <a16:creationId xmlns:a16="http://schemas.microsoft.com/office/drawing/2014/main" id="{DE83618D-8E6D-46CE-960D-B667B3B0191C}"/>
              </a:ext>
            </a:extLst>
          </p:cNvPr>
          <p:cNvSpPr>
            <a:spLocks noChangeArrowheads="1"/>
          </p:cNvSpPr>
          <p:nvPr/>
        </p:nvSpPr>
        <p:spPr bwMode="auto">
          <a:xfrm>
            <a:off x="4657725" y="971223"/>
            <a:ext cx="259766" cy="562630"/>
          </a:xfrm>
          <a:prstGeom prst="ellipse">
            <a:avLst/>
          </a:prstGeom>
          <a:solidFill>
            <a:schemeClr val="hlink"/>
          </a:solidFill>
          <a:ln w="19050"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7909" name="Oval 20">
            <a:extLst>
              <a:ext uri="{FF2B5EF4-FFF2-40B4-BE49-F238E27FC236}">
                <a16:creationId xmlns:a16="http://schemas.microsoft.com/office/drawing/2014/main" id="{FA0FB992-E6AD-4F43-BAD9-36636ACCC698}"/>
              </a:ext>
            </a:extLst>
          </p:cNvPr>
          <p:cNvSpPr>
            <a:spLocks noChangeArrowheads="1"/>
          </p:cNvSpPr>
          <p:nvPr/>
        </p:nvSpPr>
        <p:spPr bwMode="auto">
          <a:xfrm>
            <a:off x="4311650" y="1882448"/>
            <a:ext cx="259766" cy="562630"/>
          </a:xfrm>
          <a:prstGeom prst="ellipse">
            <a:avLst/>
          </a:prstGeom>
          <a:noFill/>
          <a:ln w="19050" algn="ctr">
            <a:solidFill>
              <a:schemeClr val="tx2"/>
            </a:solidFill>
            <a:round/>
            <a:headEnd/>
            <a:tailEnd/>
          </a:ln>
          <a:effectLst/>
          <a:extLst>
            <a:ext uri="{909E8E84-426E-40DD-AFC4-6F175D3DCCD1}">
              <a14:hiddenFill xmlns:a14="http://schemas.microsoft.com/office/drawing/2010/main">
                <a:solidFill>
                  <a:schemeClr val="folHlink"/>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7910" name="Oval 21">
            <a:extLst>
              <a:ext uri="{FF2B5EF4-FFF2-40B4-BE49-F238E27FC236}">
                <a16:creationId xmlns:a16="http://schemas.microsoft.com/office/drawing/2014/main" id="{52F7E4B8-F3EC-46FC-B8A3-2FE68AFC029A}"/>
              </a:ext>
            </a:extLst>
          </p:cNvPr>
          <p:cNvSpPr>
            <a:spLocks noChangeArrowheads="1"/>
          </p:cNvSpPr>
          <p:nvPr/>
        </p:nvSpPr>
        <p:spPr bwMode="auto">
          <a:xfrm>
            <a:off x="5016500" y="2122160"/>
            <a:ext cx="259766" cy="562630"/>
          </a:xfrm>
          <a:prstGeom prst="ellipse">
            <a:avLst/>
          </a:prstGeom>
          <a:noFill/>
          <a:ln w="19050" algn="ctr">
            <a:solidFill>
              <a:schemeClr val="tx2"/>
            </a:solidFill>
            <a:round/>
            <a:headEnd/>
            <a:tailEnd/>
          </a:ln>
          <a:effectLst/>
          <a:extLst>
            <a:ext uri="{909E8E84-426E-40DD-AFC4-6F175D3DCCD1}">
              <a14:hiddenFill xmlns:a14="http://schemas.microsoft.com/office/drawing/2010/main">
                <a:solidFill>
                  <a:schemeClr val="folHlink"/>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7911" name="Oval 22">
            <a:extLst>
              <a:ext uri="{FF2B5EF4-FFF2-40B4-BE49-F238E27FC236}">
                <a16:creationId xmlns:a16="http://schemas.microsoft.com/office/drawing/2014/main" id="{B58D11BC-FBA8-4612-AA91-F26F3C2FD70D}"/>
              </a:ext>
            </a:extLst>
          </p:cNvPr>
          <p:cNvSpPr>
            <a:spLocks noChangeArrowheads="1"/>
          </p:cNvSpPr>
          <p:nvPr/>
        </p:nvSpPr>
        <p:spPr bwMode="auto">
          <a:xfrm>
            <a:off x="3019425" y="2819073"/>
            <a:ext cx="259766" cy="562630"/>
          </a:xfrm>
          <a:prstGeom prst="ellipse">
            <a:avLst/>
          </a:prstGeom>
          <a:noFill/>
          <a:ln w="19050" algn="ctr">
            <a:solidFill>
              <a:schemeClr val="tx2"/>
            </a:solidFill>
            <a:round/>
            <a:headEnd/>
            <a:tailEnd/>
          </a:ln>
          <a:effectLst/>
          <a:extLst>
            <a:ext uri="{909E8E84-426E-40DD-AFC4-6F175D3DCCD1}">
              <a14:hiddenFill xmlns:a14="http://schemas.microsoft.com/office/drawing/2010/main">
                <a:solidFill>
                  <a:schemeClr val="folHlink"/>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7912" name="Oval 23">
            <a:extLst>
              <a:ext uri="{FF2B5EF4-FFF2-40B4-BE49-F238E27FC236}">
                <a16:creationId xmlns:a16="http://schemas.microsoft.com/office/drawing/2014/main" id="{F476B29E-73FE-4602-A4D6-5CED1E275AC3}"/>
              </a:ext>
            </a:extLst>
          </p:cNvPr>
          <p:cNvSpPr>
            <a:spLocks noChangeArrowheads="1"/>
          </p:cNvSpPr>
          <p:nvPr/>
        </p:nvSpPr>
        <p:spPr bwMode="auto">
          <a:xfrm>
            <a:off x="3951288" y="2774623"/>
            <a:ext cx="259766" cy="562630"/>
          </a:xfrm>
          <a:prstGeom prst="ellipse">
            <a:avLst/>
          </a:prstGeom>
          <a:noFill/>
          <a:ln w="19050" algn="ctr">
            <a:solidFill>
              <a:schemeClr val="tx2"/>
            </a:solidFill>
            <a:round/>
            <a:headEnd/>
            <a:tailEnd/>
          </a:ln>
          <a:effectLst/>
          <a:extLst>
            <a:ext uri="{909E8E84-426E-40DD-AFC4-6F175D3DCCD1}">
              <a14:hiddenFill xmlns:a14="http://schemas.microsoft.com/office/drawing/2010/main">
                <a:solidFill>
                  <a:schemeClr val="folHlink"/>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7913" name="Oval 24">
            <a:extLst>
              <a:ext uri="{FF2B5EF4-FFF2-40B4-BE49-F238E27FC236}">
                <a16:creationId xmlns:a16="http://schemas.microsoft.com/office/drawing/2014/main" id="{9F454AEB-6B4A-4B13-A6D5-EF59A1919C29}"/>
              </a:ext>
            </a:extLst>
          </p:cNvPr>
          <p:cNvSpPr>
            <a:spLocks noChangeArrowheads="1"/>
          </p:cNvSpPr>
          <p:nvPr/>
        </p:nvSpPr>
        <p:spPr bwMode="auto">
          <a:xfrm>
            <a:off x="5684838" y="1850698"/>
            <a:ext cx="259766" cy="562630"/>
          </a:xfrm>
          <a:prstGeom prst="ellipse">
            <a:avLst/>
          </a:prstGeom>
          <a:noFill/>
          <a:ln w="19050" algn="ctr">
            <a:solidFill>
              <a:schemeClr val="tx2"/>
            </a:solidFill>
            <a:round/>
            <a:headEnd/>
            <a:tailEnd/>
          </a:ln>
          <a:effectLst/>
          <a:extLst>
            <a:ext uri="{909E8E84-426E-40DD-AFC4-6F175D3DCCD1}">
              <a14:hiddenFill xmlns:a14="http://schemas.microsoft.com/office/drawing/2010/main">
                <a:solidFill>
                  <a:schemeClr val="folHlink"/>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7914" name="Rectangle 25">
            <a:extLst>
              <a:ext uri="{FF2B5EF4-FFF2-40B4-BE49-F238E27FC236}">
                <a16:creationId xmlns:a16="http://schemas.microsoft.com/office/drawing/2014/main" id="{6A1B62D1-7312-45C2-9359-2ED6B4A2FE7C}"/>
              </a:ext>
            </a:extLst>
          </p:cNvPr>
          <p:cNvSpPr>
            <a:spLocks noChangeArrowheads="1"/>
          </p:cNvSpPr>
          <p:nvPr/>
        </p:nvSpPr>
        <p:spPr bwMode="auto">
          <a:xfrm>
            <a:off x="1816101" y="3946526"/>
            <a:ext cx="4233863" cy="1833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tx1"/>
              </a:buClr>
              <a:buChar char="•"/>
              <a:defRPr sz="2800">
                <a:solidFill>
                  <a:schemeClr val="tx1"/>
                </a:solidFill>
                <a:latin typeface="Tahoma" panose="020B0604030504040204" pitchFamily="34" charset="0"/>
              </a:defRPr>
            </a:lvl1pPr>
            <a:lvl2pPr marL="742950" indent="-285750">
              <a:spcBef>
                <a:spcPct val="20000"/>
              </a:spcBef>
              <a:buClr>
                <a:schemeClr val="tx1"/>
              </a:buClr>
              <a:buChar char="•"/>
              <a:defRPr sz="2800">
                <a:solidFill>
                  <a:schemeClr val="tx1"/>
                </a:solidFill>
                <a:latin typeface="Tahoma" panose="020B0604030504040204" pitchFamily="34" charset="0"/>
              </a:defRPr>
            </a:lvl2pPr>
            <a:lvl3pPr marL="1143000" indent="-228600">
              <a:spcBef>
                <a:spcPct val="20000"/>
              </a:spcBef>
              <a:buClr>
                <a:schemeClr val="tx1"/>
              </a:buClr>
              <a:buChar char="•"/>
              <a:defRPr sz="2400">
                <a:solidFill>
                  <a:schemeClr val="tx1"/>
                </a:solidFill>
                <a:latin typeface="Tahoma" panose="020B0604030504040204" pitchFamily="34" charset="0"/>
              </a:defRPr>
            </a:lvl3pPr>
            <a:lvl4pPr marL="1600200" indent="-228600">
              <a:spcBef>
                <a:spcPct val="20000"/>
              </a:spcBef>
              <a:buClr>
                <a:schemeClr val="tx1"/>
              </a:buClr>
              <a:buChar char="•"/>
              <a:defRPr sz="2000">
                <a:solidFill>
                  <a:schemeClr val="tx1"/>
                </a:solidFill>
                <a:latin typeface="Tahoma" panose="020B0604030504040204" pitchFamily="34" charset="0"/>
              </a:defRPr>
            </a:lvl4pPr>
            <a:lvl5pPr marL="2057400" indent="-228600">
              <a:spcBef>
                <a:spcPct val="20000"/>
              </a:spcBef>
              <a:buClr>
                <a:schemeClr val="tx1"/>
              </a:buClr>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tx1"/>
              </a:buClr>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tx1"/>
              </a:buClr>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tx1"/>
              </a:buClr>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tx1"/>
              </a:buClr>
              <a:buChar char="•"/>
              <a:defRPr sz="2000">
                <a:solidFill>
                  <a:schemeClr val="tx1"/>
                </a:solidFill>
                <a:latin typeface="Tahoma" panose="020B0604030504040204" pitchFamily="34" charset="0"/>
              </a:defRPr>
            </a:lvl9pPr>
          </a:lstStyle>
          <a:p>
            <a:pPr eaLnBrk="1" hangingPunct="1">
              <a:buFontTx/>
              <a:buNone/>
            </a:pPr>
            <a:r>
              <a:rPr lang="en-US" altLang="en-US" sz="2400"/>
              <a:t>What should our quadratic optimization criterion be?</a:t>
            </a:r>
          </a:p>
          <a:p>
            <a:pPr eaLnBrk="1" hangingPunct="1">
              <a:buFontTx/>
              <a:buNone/>
            </a:pPr>
            <a:r>
              <a:rPr lang="en-US" altLang="en-US" sz="2400">
                <a:solidFill>
                  <a:srgbClr val="990099"/>
                </a:solidFill>
              </a:rPr>
              <a:t>Minimize</a:t>
            </a:r>
            <a:endParaRPr lang="en-US" altLang="en-US" sz="2400" b="1" i="1">
              <a:solidFill>
                <a:srgbClr val="990099"/>
              </a:solidFill>
            </a:endParaRPr>
          </a:p>
        </p:txBody>
      </p:sp>
      <p:sp>
        <p:nvSpPr>
          <p:cNvPr id="37915" name="Oval 27">
            <a:extLst>
              <a:ext uri="{FF2B5EF4-FFF2-40B4-BE49-F238E27FC236}">
                <a16:creationId xmlns:a16="http://schemas.microsoft.com/office/drawing/2014/main" id="{CA358DC1-0A3C-4070-A0F9-8B681DDAF997}"/>
              </a:ext>
            </a:extLst>
          </p:cNvPr>
          <p:cNvSpPr>
            <a:spLocks noChangeArrowheads="1"/>
          </p:cNvSpPr>
          <p:nvPr/>
        </p:nvSpPr>
        <p:spPr bwMode="auto">
          <a:xfrm>
            <a:off x="3962400" y="671185"/>
            <a:ext cx="259766" cy="562630"/>
          </a:xfrm>
          <a:prstGeom prst="ellipse">
            <a:avLst/>
          </a:prstGeom>
          <a:noFill/>
          <a:ln w="19050" algn="ctr">
            <a:solidFill>
              <a:schemeClr val="tx2"/>
            </a:solidFill>
            <a:round/>
            <a:headEnd/>
            <a:tailEnd/>
          </a:ln>
          <a:effectLst/>
          <a:extLst>
            <a:ext uri="{909E8E84-426E-40DD-AFC4-6F175D3DCCD1}">
              <a14:hiddenFill xmlns:a14="http://schemas.microsoft.com/office/drawing/2010/main">
                <a:solidFill>
                  <a:schemeClr val="folHlink"/>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7916" name="Oval 28">
            <a:extLst>
              <a:ext uri="{FF2B5EF4-FFF2-40B4-BE49-F238E27FC236}">
                <a16:creationId xmlns:a16="http://schemas.microsoft.com/office/drawing/2014/main" id="{1A51CC81-BA09-4960-928B-DADEB87F7C42}"/>
              </a:ext>
            </a:extLst>
          </p:cNvPr>
          <p:cNvSpPr>
            <a:spLocks noChangeArrowheads="1"/>
          </p:cNvSpPr>
          <p:nvPr/>
        </p:nvSpPr>
        <p:spPr bwMode="auto">
          <a:xfrm>
            <a:off x="2667000" y="823585"/>
            <a:ext cx="259766" cy="562630"/>
          </a:xfrm>
          <a:prstGeom prst="ellipse">
            <a:avLst/>
          </a:prstGeom>
          <a:noFill/>
          <a:ln w="19050" algn="ctr">
            <a:solidFill>
              <a:schemeClr val="tx2"/>
            </a:solidFill>
            <a:round/>
            <a:headEnd/>
            <a:tailEnd/>
          </a:ln>
          <a:effectLst/>
          <a:extLst>
            <a:ext uri="{909E8E84-426E-40DD-AFC4-6F175D3DCCD1}">
              <a14:hiddenFill xmlns:a14="http://schemas.microsoft.com/office/drawing/2010/main">
                <a:solidFill>
                  <a:schemeClr val="folHlink"/>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7917" name="Oval 29">
            <a:extLst>
              <a:ext uri="{FF2B5EF4-FFF2-40B4-BE49-F238E27FC236}">
                <a16:creationId xmlns:a16="http://schemas.microsoft.com/office/drawing/2014/main" id="{A2AE656B-FF26-4B99-9195-B4F4E376A61A}"/>
              </a:ext>
            </a:extLst>
          </p:cNvPr>
          <p:cNvSpPr>
            <a:spLocks noChangeArrowheads="1"/>
          </p:cNvSpPr>
          <p:nvPr/>
        </p:nvSpPr>
        <p:spPr bwMode="auto">
          <a:xfrm>
            <a:off x="4435475" y="2952423"/>
            <a:ext cx="259766" cy="562630"/>
          </a:xfrm>
          <a:prstGeom prst="ellipse">
            <a:avLst/>
          </a:prstGeom>
          <a:solidFill>
            <a:schemeClr val="hlink"/>
          </a:solidFill>
          <a:ln w="19050"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graphicFrame>
        <p:nvGraphicFramePr>
          <p:cNvPr id="37918" name="Object 30">
            <a:extLst>
              <a:ext uri="{FF2B5EF4-FFF2-40B4-BE49-F238E27FC236}">
                <a16:creationId xmlns:a16="http://schemas.microsoft.com/office/drawing/2014/main" id="{8A9228C0-1060-47C3-BB8D-375AC02259A6}"/>
              </a:ext>
            </a:extLst>
          </p:cNvPr>
          <p:cNvGraphicFramePr>
            <a:graphicFrameLocks noChangeAspect="1"/>
          </p:cNvGraphicFramePr>
          <p:nvPr/>
        </p:nvGraphicFramePr>
        <p:xfrm>
          <a:off x="3155950" y="4865688"/>
          <a:ext cx="2387600" cy="1054100"/>
        </p:xfrm>
        <a:graphic>
          <a:graphicData uri="http://schemas.openxmlformats.org/presentationml/2006/ole">
            <mc:AlternateContent xmlns:mc="http://schemas.openxmlformats.org/markup-compatibility/2006">
              <mc:Choice xmlns:v="urn:schemas-microsoft-com:vml" Requires="v">
                <p:oleObj name="Equation" r:id="rId4" imgW="977900" imgH="431800" progId="Equation.3">
                  <p:embed/>
                </p:oleObj>
              </mc:Choice>
              <mc:Fallback>
                <p:oleObj name="Equation" r:id="rId4" imgW="977900" imgH="431800" progId="Equation.3">
                  <p:embed/>
                  <p:pic>
                    <p:nvPicPr>
                      <p:cNvPr id="37918" name="Object 30">
                        <a:extLst>
                          <a:ext uri="{FF2B5EF4-FFF2-40B4-BE49-F238E27FC236}">
                            <a16:creationId xmlns:a16="http://schemas.microsoft.com/office/drawing/2014/main" id="{8A9228C0-1060-47C3-BB8D-375AC02259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55950" y="4865688"/>
                        <a:ext cx="2387600" cy="1054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7919" name="Line 32">
            <a:extLst>
              <a:ext uri="{FF2B5EF4-FFF2-40B4-BE49-F238E27FC236}">
                <a16:creationId xmlns:a16="http://schemas.microsoft.com/office/drawing/2014/main" id="{8A9C71EA-276C-4A43-AC3F-FAF4C1633024}"/>
              </a:ext>
            </a:extLst>
          </p:cNvPr>
          <p:cNvSpPr>
            <a:spLocks noChangeShapeType="1"/>
          </p:cNvSpPr>
          <p:nvPr/>
        </p:nvSpPr>
        <p:spPr bwMode="auto">
          <a:xfrm flipH="1" flipV="1">
            <a:off x="3725863" y="1736725"/>
            <a:ext cx="741362" cy="1498600"/>
          </a:xfrm>
          <a:prstGeom prst="line">
            <a:avLst/>
          </a:prstGeom>
          <a:noFill/>
          <a:ln w="127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37920" name="Text Box 34">
            <a:extLst>
              <a:ext uri="{FF2B5EF4-FFF2-40B4-BE49-F238E27FC236}">
                <a16:creationId xmlns:a16="http://schemas.microsoft.com/office/drawing/2014/main" id="{F79A610D-0719-4402-92AF-AC92D0CB6D3F}"/>
              </a:ext>
            </a:extLst>
          </p:cNvPr>
          <p:cNvSpPr txBox="1">
            <a:spLocks noChangeArrowheads="1"/>
          </p:cNvSpPr>
          <p:nvPr/>
        </p:nvSpPr>
        <p:spPr bwMode="auto">
          <a:xfrm>
            <a:off x="4349751" y="2425700"/>
            <a:ext cx="492125"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algn="ctr" eaLnBrk="1" hangingPunct="1"/>
            <a:r>
              <a:rPr lang="en-US" altLang="en-US" sz="2400" i="1">
                <a:solidFill>
                  <a:schemeClr val="hlink"/>
                </a:solidFill>
                <a:latin typeface="Symbol" panose="05050102010706020507" pitchFamily="18" charset="2"/>
              </a:rPr>
              <a:t>e</a:t>
            </a:r>
            <a:r>
              <a:rPr lang="en-US" altLang="en-US" sz="2400" i="1" baseline="-25000">
                <a:solidFill>
                  <a:schemeClr val="hlink"/>
                </a:solidFill>
              </a:rPr>
              <a:t>7</a:t>
            </a:r>
            <a:r>
              <a:rPr lang="en-US" altLang="en-US" sz="2400" i="1">
                <a:solidFill>
                  <a:schemeClr val="hlink"/>
                </a:solidFill>
              </a:rPr>
              <a:t> </a:t>
            </a:r>
          </a:p>
        </p:txBody>
      </p:sp>
      <p:sp>
        <p:nvSpPr>
          <p:cNvPr id="37921" name="Line 35">
            <a:extLst>
              <a:ext uri="{FF2B5EF4-FFF2-40B4-BE49-F238E27FC236}">
                <a16:creationId xmlns:a16="http://schemas.microsoft.com/office/drawing/2014/main" id="{ACB661CF-337E-44D5-858E-EA31C14AFC10}"/>
              </a:ext>
            </a:extLst>
          </p:cNvPr>
          <p:cNvSpPr>
            <a:spLocks noChangeShapeType="1"/>
          </p:cNvSpPr>
          <p:nvPr/>
        </p:nvSpPr>
        <p:spPr bwMode="auto">
          <a:xfrm flipH="1" flipV="1">
            <a:off x="3846514" y="1652589"/>
            <a:ext cx="750887" cy="1500187"/>
          </a:xfrm>
          <a:prstGeom prst="line">
            <a:avLst/>
          </a:prstGeom>
          <a:noFill/>
          <a:ln w="12700">
            <a:solidFill>
              <a:schemeClr val="hlink"/>
            </a:solidFill>
            <a:prstDash val="dash"/>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37922" name="Line 38">
            <a:extLst>
              <a:ext uri="{FF2B5EF4-FFF2-40B4-BE49-F238E27FC236}">
                <a16:creationId xmlns:a16="http://schemas.microsoft.com/office/drawing/2014/main" id="{056C2FEE-10C6-4D7B-9BFF-712681B0B5D7}"/>
              </a:ext>
            </a:extLst>
          </p:cNvPr>
          <p:cNvSpPr>
            <a:spLocks noChangeShapeType="1"/>
          </p:cNvSpPr>
          <p:nvPr/>
        </p:nvSpPr>
        <p:spPr bwMode="auto">
          <a:xfrm flipH="1" flipV="1">
            <a:off x="4008439" y="960439"/>
            <a:ext cx="528637" cy="1101725"/>
          </a:xfrm>
          <a:prstGeom prst="line">
            <a:avLst/>
          </a:prstGeom>
          <a:noFill/>
          <a:ln w="127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37923" name="Text Box 39">
            <a:extLst>
              <a:ext uri="{FF2B5EF4-FFF2-40B4-BE49-F238E27FC236}">
                <a16:creationId xmlns:a16="http://schemas.microsoft.com/office/drawing/2014/main" id="{006F27DB-735E-4DBE-9665-8D17B7F663F8}"/>
              </a:ext>
            </a:extLst>
          </p:cNvPr>
          <p:cNvSpPr txBox="1">
            <a:spLocks noChangeArrowheads="1"/>
          </p:cNvSpPr>
          <p:nvPr/>
        </p:nvSpPr>
        <p:spPr bwMode="auto">
          <a:xfrm>
            <a:off x="4146550" y="819150"/>
            <a:ext cx="69215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algn="ctr" eaLnBrk="1" hangingPunct="1"/>
            <a:r>
              <a:rPr lang="en-US" altLang="en-US" sz="2400" i="1">
                <a:solidFill>
                  <a:schemeClr val="folHlink"/>
                </a:solidFill>
                <a:latin typeface="Symbol" panose="05050102010706020507" pitchFamily="18" charset="2"/>
              </a:rPr>
              <a:t>e</a:t>
            </a:r>
            <a:r>
              <a:rPr lang="en-US" altLang="en-US" sz="2400" i="1" baseline="-25000">
                <a:solidFill>
                  <a:schemeClr val="folHlink"/>
                </a:solidFill>
              </a:rPr>
              <a:t>11</a:t>
            </a:r>
            <a:r>
              <a:rPr lang="en-US" altLang="en-US" sz="2400" i="1">
                <a:solidFill>
                  <a:schemeClr val="folHlink"/>
                </a:solidFill>
              </a:rPr>
              <a:t> </a:t>
            </a:r>
          </a:p>
        </p:txBody>
      </p:sp>
      <p:sp>
        <p:nvSpPr>
          <p:cNvPr id="37924" name="Line 40">
            <a:extLst>
              <a:ext uri="{FF2B5EF4-FFF2-40B4-BE49-F238E27FC236}">
                <a16:creationId xmlns:a16="http://schemas.microsoft.com/office/drawing/2014/main" id="{9B193F73-E0C3-4D76-8624-95E4B46F5CE5}"/>
              </a:ext>
            </a:extLst>
          </p:cNvPr>
          <p:cNvSpPr>
            <a:spLocks noChangeShapeType="1"/>
          </p:cNvSpPr>
          <p:nvPr/>
        </p:nvSpPr>
        <p:spPr bwMode="auto">
          <a:xfrm flipH="1" flipV="1">
            <a:off x="4127500" y="890588"/>
            <a:ext cx="541338" cy="1149350"/>
          </a:xfrm>
          <a:prstGeom prst="line">
            <a:avLst/>
          </a:prstGeom>
          <a:noFill/>
          <a:ln w="12700">
            <a:solidFill>
              <a:schemeClr val="folHlink"/>
            </a:solidFill>
            <a:prstDash val="dash"/>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37925" name="Line 42">
            <a:extLst>
              <a:ext uri="{FF2B5EF4-FFF2-40B4-BE49-F238E27FC236}">
                <a16:creationId xmlns:a16="http://schemas.microsoft.com/office/drawing/2014/main" id="{A67F6442-F6ED-4DB6-80EC-5A216036C872}"/>
              </a:ext>
            </a:extLst>
          </p:cNvPr>
          <p:cNvSpPr>
            <a:spLocks noChangeShapeType="1"/>
          </p:cNvSpPr>
          <p:nvPr/>
        </p:nvSpPr>
        <p:spPr bwMode="auto">
          <a:xfrm flipH="1" flipV="1">
            <a:off x="2730500" y="1136651"/>
            <a:ext cx="704850" cy="1465263"/>
          </a:xfrm>
          <a:prstGeom prst="line">
            <a:avLst/>
          </a:prstGeom>
          <a:noFill/>
          <a:ln w="127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37926" name="Text Box 43">
            <a:extLst>
              <a:ext uri="{FF2B5EF4-FFF2-40B4-BE49-F238E27FC236}">
                <a16:creationId xmlns:a16="http://schemas.microsoft.com/office/drawing/2014/main" id="{70A50D2F-4D98-4BBB-86F5-655A8067520D}"/>
              </a:ext>
            </a:extLst>
          </p:cNvPr>
          <p:cNvSpPr txBox="1">
            <a:spLocks noChangeArrowheads="1"/>
          </p:cNvSpPr>
          <p:nvPr/>
        </p:nvSpPr>
        <p:spPr bwMode="auto">
          <a:xfrm>
            <a:off x="3048001" y="1241425"/>
            <a:ext cx="492125"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algn="ctr" eaLnBrk="1" hangingPunct="1"/>
            <a:r>
              <a:rPr lang="en-US" altLang="en-US" sz="2400" i="1">
                <a:solidFill>
                  <a:schemeClr val="folHlink"/>
                </a:solidFill>
                <a:latin typeface="Symbol" panose="05050102010706020507" pitchFamily="18" charset="2"/>
              </a:rPr>
              <a:t>e</a:t>
            </a:r>
            <a:r>
              <a:rPr lang="en-US" altLang="en-US" sz="2400" i="1" baseline="-25000">
                <a:solidFill>
                  <a:schemeClr val="folHlink"/>
                </a:solidFill>
              </a:rPr>
              <a:t>2</a:t>
            </a:r>
            <a:r>
              <a:rPr lang="en-US" altLang="en-US" sz="2400" i="1">
                <a:solidFill>
                  <a:schemeClr val="folHlink"/>
                </a:solidFill>
              </a:rPr>
              <a:t> </a:t>
            </a:r>
          </a:p>
        </p:txBody>
      </p:sp>
      <p:sp>
        <p:nvSpPr>
          <p:cNvPr id="37927" name="Line 44">
            <a:extLst>
              <a:ext uri="{FF2B5EF4-FFF2-40B4-BE49-F238E27FC236}">
                <a16:creationId xmlns:a16="http://schemas.microsoft.com/office/drawing/2014/main" id="{3D33C645-02E9-49B8-B680-2E80B673CE56}"/>
              </a:ext>
            </a:extLst>
          </p:cNvPr>
          <p:cNvSpPr>
            <a:spLocks noChangeShapeType="1"/>
          </p:cNvSpPr>
          <p:nvPr/>
        </p:nvSpPr>
        <p:spPr bwMode="auto">
          <a:xfrm flipH="1" flipV="1">
            <a:off x="2860675" y="1054100"/>
            <a:ext cx="693738" cy="1500188"/>
          </a:xfrm>
          <a:prstGeom prst="line">
            <a:avLst/>
          </a:prstGeom>
          <a:noFill/>
          <a:ln w="12700">
            <a:solidFill>
              <a:schemeClr val="folHlink"/>
            </a:solidFill>
            <a:prstDash val="dash"/>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37928" name="Rectangle 45">
            <a:extLst>
              <a:ext uri="{FF2B5EF4-FFF2-40B4-BE49-F238E27FC236}">
                <a16:creationId xmlns:a16="http://schemas.microsoft.com/office/drawing/2014/main" id="{F07A0E2D-2AA6-472A-9704-A575C8259EC7}"/>
              </a:ext>
            </a:extLst>
          </p:cNvPr>
          <p:cNvSpPr>
            <a:spLocks noChangeArrowheads="1"/>
          </p:cNvSpPr>
          <p:nvPr/>
        </p:nvSpPr>
        <p:spPr bwMode="auto">
          <a:xfrm>
            <a:off x="5791200" y="3957638"/>
            <a:ext cx="4573588" cy="2628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tx1"/>
              </a:buClr>
              <a:buChar char="•"/>
              <a:defRPr sz="2800">
                <a:solidFill>
                  <a:schemeClr val="tx1"/>
                </a:solidFill>
                <a:latin typeface="Tahoma" panose="020B0604030504040204" pitchFamily="34" charset="0"/>
              </a:defRPr>
            </a:lvl1pPr>
            <a:lvl2pPr marL="742950" indent="-285750">
              <a:spcBef>
                <a:spcPct val="20000"/>
              </a:spcBef>
              <a:buClr>
                <a:schemeClr val="tx1"/>
              </a:buClr>
              <a:buChar char="•"/>
              <a:defRPr sz="2800">
                <a:solidFill>
                  <a:schemeClr val="tx1"/>
                </a:solidFill>
                <a:latin typeface="Tahoma" panose="020B0604030504040204" pitchFamily="34" charset="0"/>
              </a:defRPr>
            </a:lvl2pPr>
            <a:lvl3pPr marL="1143000" indent="-228600">
              <a:spcBef>
                <a:spcPct val="20000"/>
              </a:spcBef>
              <a:buClr>
                <a:schemeClr val="tx1"/>
              </a:buClr>
              <a:buChar char="•"/>
              <a:defRPr sz="2400">
                <a:solidFill>
                  <a:schemeClr val="tx1"/>
                </a:solidFill>
                <a:latin typeface="Tahoma" panose="020B0604030504040204" pitchFamily="34" charset="0"/>
              </a:defRPr>
            </a:lvl3pPr>
            <a:lvl4pPr marL="1600200" indent="-228600">
              <a:spcBef>
                <a:spcPct val="20000"/>
              </a:spcBef>
              <a:buClr>
                <a:schemeClr val="tx1"/>
              </a:buClr>
              <a:buChar char="•"/>
              <a:defRPr sz="2000">
                <a:solidFill>
                  <a:schemeClr val="tx1"/>
                </a:solidFill>
                <a:latin typeface="Tahoma" panose="020B0604030504040204" pitchFamily="34" charset="0"/>
              </a:defRPr>
            </a:lvl4pPr>
            <a:lvl5pPr marL="2057400" indent="-228600">
              <a:spcBef>
                <a:spcPct val="20000"/>
              </a:spcBef>
              <a:buClr>
                <a:schemeClr val="tx1"/>
              </a:buClr>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tx1"/>
              </a:buClr>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tx1"/>
              </a:buClr>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tx1"/>
              </a:buClr>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tx1"/>
              </a:buClr>
              <a:buChar char="•"/>
              <a:defRPr sz="2000">
                <a:solidFill>
                  <a:schemeClr val="tx1"/>
                </a:solidFill>
                <a:latin typeface="Tahoma" panose="020B0604030504040204" pitchFamily="34" charset="0"/>
              </a:defRPr>
            </a:lvl9pPr>
          </a:lstStyle>
          <a:p>
            <a:pPr eaLnBrk="1" hangingPunct="1">
              <a:buFontTx/>
              <a:buNone/>
            </a:pPr>
            <a:r>
              <a:rPr lang="en-US" altLang="en-US" sz="2400"/>
              <a:t>How many constraints will we have? </a:t>
            </a:r>
            <a:r>
              <a:rPr lang="en-US" altLang="en-US" sz="2400" i="1">
                <a:solidFill>
                  <a:srgbClr val="990099"/>
                </a:solidFill>
              </a:rPr>
              <a:t>R</a:t>
            </a:r>
          </a:p>
          <a:p>
            <a:pPr eaLnBrk="1" hangingPunct="1">
              <a:buFontTx/>
              <a:buNone/>
            </a:pPr>
            <a:r>
              <a:rPr lang="en-US" altLang="en-US" sz="2400"/>
              <a:t>What should they be?</a:t>
            </a:r>
          </a:p>
          <a:p>
            <a:pPr eaLnBrk="1" hangingPunct="1">
              <a:buFontTx/>
              <a:buNone/>
            </a:pPr>
            <a:r>
              <a:rPr lang="en-US" altLang="en-US" sz="2400" b="1" i="1">
                <a:solidFill>
                  <a:schemeClr val="hlink"/>
                </a:solidFill>
              </a:rPr>
              <a:t>w</a:t>
            </a:r>
            <a:r>
              <a:rPr lang="en-US" altLang="en-US" sz="2400" i="1">
                <a:solidFill>
                  <a:schemeClr val="hlink"/>
                </a:solidFill>
              </a:rPr>
              <a:t> . </a:t>
            </a:r>
            <a:r>
              <a:rPr lang="en-US" altLang="en-US" sz="2400" b="1" i="1">
                <a:solidFill>
                  <a:schemeClr val="hlink"/>
                </a:solidFill>
              </a:rPr>
              <a:t>x</a:t>
            </a:r>
            <a:r>
              <a:rPr lang="en-US" altLang="en-US" sz="2400" i="1" baseline="-25000">
                <a:solidFill>
                  <a:schemeClr val="hlink"/>
                </a:solidFill>
              </a:rPr>
              <a:t>k</a:t>
            </a:r>
            <a:r>
              <a:rPr lang="en-US" altLang="en-US" sz="2400" i="1">
                <a:solidFill>
                  <a:schemeClr val="hlink"/>
                </a:solidFill>
              </a:rPr>
              <a:t> + b &gt;= 1-</a:t>
            </a:r>
            <a:r>
              <a:rPr lang="en-US" altLang="en-US" sz="2400" i="1">
                <a:solidFill>
                  <a:schemeClr val="hlink"/>
                </a:solidFill>
                <a:latin typeface="Symbol" panose="05050102010706020507" pitchFamily="18" charset="2"/>
              </a:rPr>
              <a:t>e</a:t>
            </a:r>
            <a:r>
              <a:rPr lang="en-US" altLang="en-US" sz="2400" i="1" baseline="-25000">
                <a:solidFill>
                  <a:schemeClr val="hlink"/>
                </a:solidFill>
              </a:rPr>
              <a:t>k</a:t>
            </a:r>
            <a:r>
              <a:rPr lang="en-US" altLang="en-US" sz="2400" i="1">
                <a:solidFill>
                  <a:schemeClr val="hlink"/>
                </a:solidFill>
              </a:rPr>
              <a:t> if y</a:t>
            </a:r>
            <a:r>
              <a:rPr lang="en-US" altLang="en-US" sz="2400" i="1" baseline="-25000">
                <a:solidFill>
                  <a:schemeClr val="hlink"/>
                </a:solidFill>
              </a:rPr>
              <a:t>k</a:t>
            </a:r>
            <a:r>
              <a:rPr lang="en-US" altLang="en-US" sz="2400" i="1">
                <a:solidFill>
                  <a:schemeClr val="hlink"/>
                </a:solidFill>
              </a:rPr>
              <a:t> = 1</a:t>
            </a:r>
          </a:p>
          <a:p>
            <a:pPr eaLnBrk="1" hangingPunct="1">
              <a:buFontTx/>
              <a:buNone/>
            </a:pPr>
            <a:r>
              <a:rPr lang="en-US" altLang="en-US" sz="2400" b="1" i="1">
                <a:solidFill>
                  <a:schemeClr val="folHlink"/>
                </a:solidFill>
              </a:rPr>
              <a:t>w</a:t>
            </a:r>
            <a:r>
              <a:rPr lang="en-US" altLang="en-US" sz="2400" i="1">
                <a:solidFill>
                  <a:schemeClr val="folHlink"/>
                </a:solidFill>
              </a:rPr>
              <a:t> . </a:t>
            </a:r>
            <a:r>
              <a:rPr lang="en-US" altLang="en-US" sz="2400" b="1" i="1">
                <a:solidFill>
                  <a:schemeClr val="folHlink"/>
                </a:solidFill>
              </a:rPr>
              <a:t>x</a:t>
            </a:r>
            <a:r>
              <a:rPr lang="en-US" altLang="en-US" sz="2400" i="1" baseline="-25000">
                <a:solidFill>
                  <a:schemeClr val="folHlink"/>
                </a:solidFill>
              </a:rPr>
              <a:t>k</a:t>
            </a:r>
            <a:r>
              <a:rPr lang="en-US" altLang="en-US" sz="2400" i="1">
                <a:solidFill>
                  <a:schemeClr val="folHlink"/>
                </a:solidFill>
              </a:rPr>
              <a:t> + b &lt;= -1+</a:t>
            </a:r>
            <a:r>
              <a:rPr lang="en-US" altLang="en-US" sz="2400" i="1">
                <a:solidFill>
                  <a:schemeClr val="folHlink"/>
                </a:solidFill>
                <a:latin typeface="Symbol" panose="05050102010706020507" pitchFamily="18" charset="2"/>
              </a:rPr>
              <a:t>e</a:t>
            </a:r>
            <a:r>
              <a:rPr lang="en-US" altLang="en-US" sz="2400" i="1" baseline="-25000">
                <a:solidFill>
                  <a:schemeClr val="folHlink"/>
                </a:solidFill>
              </a:rPr>
              <a:t>k</a:t>
            </a:r>
            <a:r>
              <a:rPr lang="en-US" altLang="en-US" sz="2400" i="1">
                <a:solidFill>
                  <a:schemeClr val="folHlink"/>
                </a:solidFill>
              </a:rPr>
              <a:t> if y</a:t>
            </a:r>
            <a:r>
              <a:rPr lang="en-US" altLang="en-US" sz="2400" i="1" baseline="-25000">
                <a:solidFill>
                  <a:schemeClr val="folHlink"/>
                </a:solidFill>
              </a:rPr>
              <a:t>k</a:t>
            </a:r>
            <a:r>
              <a:rPr lang="en-US" altLang="en-US" sz="2400" i="1">
                <a:solidFill>
                  <a:schemeClr val="folHlink"/>
                </a:solidFill>
              </a:rPr>
              <a:t> = -1</a:t>
            </a:r>
            <a:endParaRPr lang="en-US" altLang="en-US" sz="2400" i="1">
              <a:solidFill>
                <a:srgbClr val="990099"/>
              </a:solidFill>
            </a:endParaRPr>
          </a:p>
        </p:txBody>
      </p:sp>
      <p:sp>
        <p:nvSpPr>
          <p:cNvPr id="41" name="TextBox 40">
            <a:extLst>
              <a:ext uri="{FF2B5EF4-FFF2-40B4-BE49-F238E27FC236}">
                <a16:creationId xmlns:a16="http://schemas.microsoft.com/office/drawing/2014/main" id="{228836EB-BD1F-485A-8F9D-CF96608CF9F7}"/>
              </a:ext>
            </a:extLst>
          </p:cNvPr>
          <p:cNvSpPr txBox="1"/>
          <p:nvPr/>
        </p:nvSpPr>
        <p:spPr>
          <a:xfrm>
            <a:off x="540322" y="6337756"/>
            <a:ext cx="3519054" cy="430887"/>
          </a:xfrm>
          <a:prstGeom prst="rect">
            <a:avLst/>
          </a:prstGeom>
          <a:noFill/>
        </p:spPr>
        <p:txBody>
          <a:bodyPr wrap="square">
            <a:spAutoFit/>
          </a:bodyPr>
          <a:lstStyle/>
          <a:p>
            <a:r>
              <a:rPr lang="en-US" altLang="en-US" sz="1100" dirty="0"/>
              <a:t>Courtesy: (1) http://www.cs.cmu.edu/~awm/tutorials</a:t>
            </a:r>
          </a:p>
          <a:p>
            <a:r>
              <a:rPr lang="en-US" altLang="en-US" sz="1100" dirty="0"/>
              <a:t>                   (2) Copyright © 2001, 2003, Andrew W. Moore</a:t>
            </a:r>
            <a:endParaRPr lang="en-IN" dirty="0"/>
          </a:p>
        </p:txBody>
      </p:sp>
      <p:pic>
        <p:nvPicPr>
          <p:cNvPr id="42" name="Picture 41">
            <a:extLst>
              <a:ext uri="{FF2B5EF4-FFF2-40B4-BE49-F238E27FC236}">
                <a16:creationId xmlns:a16="http://schemas.microsoft.com/office/drawing/2014/main" id="{4DB5558E-B9B7-4161-AFC3-E1DDEDAC944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786780" y="0"/>
            <a:ext cx="1394692" cy="1521482"/>
          </a:xfrm>
          <a:prstGeom prst="rect">
            <a:avLst/>
          </a:prstGeom>
        </p:spPr>
      </p:pic>
    </p:spTree>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5" name="Rectangle 2">
            <a:extLst>
              <a:ext uri="{FF2B5EF4-FFF2-40B4-BE49-F238E27FC236}">
                <a16:creationId xmlns:a16="http://schemas.microsoft.com/office/drawing/2014/main" id="{93393896-26E1-463D-93D8-030FE97B9086}"/>
              </a:ext>
            </a:extLst>
          </p:cNvPr>
          <p:cNvSpPr>
            <a:spLocks noGrp="1" noChangeArrowheads="1"/>
          </p:cNvSpPr>
          <p:nvPr>
            <p:ph type="title"/>
          </p:nvPr>
        </p:nvSpPr>
        <p:spPr/>
        <p:txBody>
          <a:bodyPr/>
          <a:lstStyle/>
          <a:p>
            <a:pPr eaLnBrk="1" hangingPunct="1"/>
            <a:r>
              <a:rPr lang="en-US" altLang="en-US" sz="3600"/>
              <a:t>Learning Maximum Margin with Noise</a:t>
            </a:r>
          </a:p>
        </p:txBody>
      </p:sp>
      <p:sp>
        <p:nvSpPr>
          <p:cNvPr id="38916" name="Rectangle 3">
            <a:extLst>
              <a:ext uri="{FF2B5EF4-FFF2-40B4-BE49-F238E27FC236}">
                <a16:creationId xmlns:a16="http://schemas.microsoft.com/office/drawing/2014/main" id="{0259A1CA-109F-47C3-8FBC-90CE05923884}"/>
              </a:ext>
            </a:extLst>
          </p:cNvPr>
          <p:cNvSpPr>
            <a:spLocks noGrp="1" noChangeArrowheads="1"/>
          </p:cNvSpPr>
          <p:nvPr>
            <p:ph type="body" sz="half" idx="1"/>
          </p:nvPr>
        </p:nvSpPr>
        <p:spPr>
          <a:xfrm>
            <a:off x="6119813" y="757238"/>
            <a:ext cx="4233862" cy="3052762"/>
          </a:xfrm>
        </p:spPr>
        <p:txBody>
          <a:bodyPr/>
          <a:lstStyle/>
          <a:p>
            <a:pPr eaLnBrk="1" hangingPunct="1">
              <a:buFontTx/>
              <a:buNone/>
            </a:pPr>
            <a:r>
              <a:rPr lang="en-US" altLang="en-US" sz="2400"/>
              <a:t>Given guess of </a:t>
            </a:r>
            <a:r>
              <a:rPr lang="en-US" altLang="en-US" sz="2400" b="1" i="1"/>
              <a:t>w</a:t>
            </a:r>
            <a:r>
              <a:rPr lang="en-US" altLang="en-US" sz="2400"/>
              <a:t> , </a:t>
            </a:r>
            <a:r>
              <a:rPr lang="en-US" altLang="en-US" sz="2400" i="1"/>
              <a:t>b</a:t>
            </a:r>
            <a:r>
              <a:rPr lang="en-US" altLang="en-US" sz="2400"/>
              <a:t> we can</a:t>
            </a:r>
          </a:p>
          <a:p>
            <a:pPr eaLnBrk="1" hangingPunct="1"/>
            <a:r>
              <a:rPr lang="en-US" altLang="en-US" sz="2400"/>
              <a:t>Compute sum of distances of points to their correct zones</a:t>
            </a:r>
          </a:p>
          <a:p>
            <a:pPr eaLnBrk="1" hangingPunct="1"/>
            <a:r>
              <a:rPr lang="en-US" altLang="en-US" sz="2400"/>
              <a:t>Compute the margin width</a:t>
            </a:r>
          </a:p>
          <a:p>
            <a:pPr eaLnBrk="1" hangingPunct="1">
              <a:buFontTx/>
              <a:buNone/>
            </a:pPr>
            <a:r>
              <a:rPr lang="en-US" altLang="en-US" sz="2400"/>
              <a:t>Assume </a:t>
            </a:r>
            <a:r>
              <a:rPr lang="en-US" altLang="en-US" sz="2400" i="1"/>
              <a:t>R</a:t>
            </a:r>
            <a:r>
              <a:rPr lang="en-US" altLang="en-US" sz="2400"/>
              <a:t> datapoints, each </a:t>
            </a:r>
            <a:r>
              <a:rPr lang="en-US" altLang="en-US" sz="2400" i="1"/>
              <a:t>(</a:t>
            </a:r>
            <a:r>
              <a:rPr lang="en-US" altLang="en-US" sz="2400" b="1" i="1"/>
              <a:t>x</a:t>
            </a:r>
            <a:r>
              <a:rPr lang="en-US" altLang="en-US" sz="2400" i="1" baseline="-25000"/>
              <a:t>k</a:t>
            </a:r>
            <a:r>
              <a:rPr lang="en-US" altLang="en-US" sz="2400" i="1"/>
              <a:t>,y</a:t>
            </a:r>
            <a:r>
              <a:rPr lang="en-US" altLang="en-US" sz="2400" i="1" baseline="-25000"/>
              <a:t>k</a:t>
            </a:r>
            <a:r>
              <a:rPr lang="en-US" altLang="en-US" sz="2400" i="1"/>
              <a:t>) </a:t>
            </a:r>
            <a:r>
              <a:rPr lang="en-US" altLang="en-US" sz="2400"/>
              <a:t>where </a:t>
            </a:r>
            <a:r>
              <a:rPr lang="en-US" altLang="en-US" sz="2400" i="1"/>
              <a:t>y</a:t>
            </a:r>
            <a:r>
              <a:rPr lang="en-US" altLang="en-US" sz="2400" i="1" baseline="-25000"/>
              <a:t>k</a:t>
            </a:r>
            <a:r>
              <a:rPr lang="en-US" altLang="en-US" sz="2400" i="1"/>
              <a:t> = +/- 1</a:t>
            </a:r>
          </a:p>
        </p:txBody>
      </p:sp>
      <p:sp>
        <p:nvSpPr>
          <p:cNvPr id="38917" name="Line 4">
            <a:extLst>
              <a:ext uri="{FF2B5EF4-FFF2-40B4-BE49-F238E27FC236}">
                <a16:creationId xmlns:a16="http://schemas.microsoft.com/office/drawing/2014/main" id="{754BE8DA-4F19-4B55-BA68-FD81C144695F}"/>
              </a:ext>
            </a:extLst>
          </p:cNvPr>
          <p:cNvSpPr>
            <a:spLocks noChangeShapeType="1"/>
          </p:cNvSpPr>
          <p:nvPr/>
        </p:nvSpPr>
        <p:spPr bwMode="auto">
          <a:xfrm rot="20000665">
            <a:off x="2386013" y="1674813"/>
            <a:ext cx="2971800" cy="0"/>
          </a:xfrm>
          <a:prstGeom prst="line">
            <a:avLst/>
          </a:prstGeom>
          <a:noFill/>
          <a:ln w="127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IN"/>
          </a:p>
        </p:txBody>
      </p:sp>
      <p:sp>
        <p:nvSpPr>
          <p:cNvPr id="38918" name="Line 5">
            <a:extLst>
              <a:ext uri="{FF2B5EF4-FFF2-40B4-BE49-F238E27FC236}">
                <a16:creationId xmlns:a16="http://schemas.microsoft.com/office/drawing/2014/main" id="{A02D642C-ADF1-4779-BA84-FB8FE9596BA3}"/>
              </a:ext>
            </a:extLst>
          </p:cNvPr>
          <p:cNvSpPr>
            <a:spLocks noChangeShapeType="1"/>
          </p:cNvSpPr>
          <p:nvPr/>
        </p:nvSpPr>
        <p:spPr bwMode="auto">
          <a:xfrm rot="20000665">
            <a:off x="2532063" y="1965325"/>
            <a:ext cx="29718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IN"/>
          </a:p>
        </p:txBody>
      </p:sp>
      <p:sp>
        <p:nvSpPr>
          <p:cNvPr id="38919" name="Line 6">
            <a:extLst>
              <a:ext uri="{FF2B5EF4-FFF2-40B4-BE49-F238E27FC236}">
                <a16:creationId xmlns:a16="http://schemas.microsoft.com/office/drawing/2014/main" id="{42F12B1F-875A-419A-B193-17478DBE6A93}"/>
              </a:ext>
            </a:extLst>
          </p:cNvPr>
          <p:cNvSpPr>
            <a:spLocks noChangeShapeType="1"/>
          </p:cNvSpPr>
          <p:nvPr/>
        </p:nvSpPr>
        <p:spPr bwMode="auto">
          <a:xfrm rot="20000665">
            <a:off x="2676525" y="2254250"/>
            <a:ext cx="2971800" cy="0"/>
          </a:xfrm>
          <a:prstGeom prst="line">
            <a:avLst/>
          </a:prstGeom>
          <a:noFill/>
          <a:ln w="127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IN"/>
          </a:p>
        </p:txBody>
      </p:sp>
      <p:sp>
        <p:nvSpPr>
          <p:cNvPr id="38920" name="Text Box 7">
            <a:extLst>
              <a:ext uri="{FF2B5EF4-FFF2-40B4-BE49-F238E27FC236}">
                <a16:creationId xmlns:a16="http://schemas.microsoft.com/office/drawing/2014/main" id="{0E7CC4DF-CAF7-4423-902A-EED3EDF6E94D}"/>
              </a:ext>
            </a:extLst>
          </p:cNvPr>
          <p:cNvSpPr txBox="1">
            <a:spLocks noChangeArrowheads="1"/>
          </p:cNvSpPr>
          <p:nvPr/>
        </p:nvSpPr>
        <p:spPr bwMode="auto">
          <a:xfrm rot="19822108">
            <a:off x="1693863" y="2403475"/>
            <a:ext cx="9906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algn="ctr" eaLnBrk="1" hangingPunct="1"/>
            <a:r>
              <a:rPr lang="en-US" altLang="en-US" sz="1400">
                <a:solidFill>
                  <a:schemeClr val="hlink"/>
                </a:solidFill>
              </a:rPr>
              <a:t>wx+b=1</a:t>
            </a:r>
          </a:p>
        </p:txBody>
      </p:sp>
      <p:sp>
        <p:nvSpPr>
          <p:cNvPr id="38921" name="Text Box 8">
            <a:extLst>
              <a:ext uri="{FF2B5EF4-FFF2-40B4-BE49-F238E27FC236}">
                <a16:creationId xmlns:a16="http://schemas.microsoft.com/office/drawing/2014/main" id="{EF04BE31-3F89-44DB-B6DD-D348B6A493F1}"/>
              </a:ext>
            </a:extLst>
          </p:cNvPr>
          <p:cNvSpPr txBox="1">
            <a:spLocks noChangeArrowheads="1"/>
          </p:cNvSpPr>
          <p:nvPr/>
        </p:nvSpPr>
        <p:spPr bwMode="auto">
          <a:xfrm rot="19822108">
            <a:off x="1847850" y="2673350"/>
            <a:ext cx="9906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algn="ctr" eaLnBrk="1" hangingPunct="1"/>
            <a:r>
              <a:rPr lang="en-US" altLang="en-US" sz="1400"/>
              <a:t>wx+b=0</a:t>
            </a:r>
          </a:p>
        </p:txBody>
      </p:sp>
      <p:sp>
        <p:nvSpPr>
          <p:cNvPr id="38922" name="Text Box 9">
            <a:extLst>
              <a:ext uri="{FF2B5EF4-FFF2-40B4-BE49-F238E27FC236}">
                <a16:creationId xmlns:a16="http://schemas.microsoft.com/office/drawing/2014/main" id="{77E9AC5E-E33F-4376-ABA9-C6900A56F15B}"/>
              </a:ext>
            </a:extLst>
          </p:cNvPr>
          <p:cNvSpPr txBox="1">
            <a:spLocks noChangeArrowheads="1"/>
          </p:cNvSpPr>
          <p:nvPr/>
        </p:nvSpPr>
        <p:spPr bwMode="auto">
          <a:xfrm rot="19822108">
            <a:off x="1998663" y="2917825"/>
            <a:ext cx="9906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algn="ctr" eaLnBrk="1" hangingPunct="1"/>
            <a:r>
              <a:rPr lang="en-US" altLang="en-US" sz="1400">
                <a:solidFill>
                  <a:schemeClr val="folHlink"/>
                </a:solidFill>
              </a:rPr>
              <a:t>wx+b=-1</a:t>
            </a:r>
          </a:p>
        </p:txBody>
      </p:sp>
      <p:sp>
        <p:nvSpPr>
          <p:cNvPr id="38923" name="Line 10">
            <a:extLst>
              <a:ext uri="{FF2B5EF4-FFF2-40B4-BE49-F238E27FC236}">
                <a16:creationId xmlns:a16="http://schemas.microsoft.com/office/drawing/2014/main" id="{D00FF4AC-3AFF-4347-970F-3730C7113454}"/>
              </a:ext>
            </a:extLst>
          </p:cNvPr>
          <p:cNvSpPr>
            <a:spLocks noChangeShapeType="1"/>
          </p:cNvSpPr>
          <p:nvPr/>
        </p:nvSpPr>
        <p:spPr bwMode="auto">
          <a:xfrm>
            <a:off x="5264151" y="984250"/>
            <a:ext cx="327025" cy="598488"/>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IN"/>
          </a:p>
        </p:txBody>
      </p:sp>
      <p:sp>
        <p:nvSpPr>
          <p:cNvPr id="38924" name="Text Box 11">
            <a:extLst>
              <a:ext uri="{FF2B5EF4-FFF2-40B4-BE49-F238E27FC236}">
                <a16:creationId xmlns:a16="http://schemas.microsoft.com/office/drawing/2014/main" id="{D7DD8342-972D-48E1-B993-54731E80DB2B}"/>
              </a:ext>
            </a:extLst>
          </p:cNvPr>
          <p:cNvSpPr txBox="1">
            <a:spLocks noChangeArrowheads="1"/>
          </p:cNvSpPr>
          <p:nvPr/>
        </p:nvSpPr>
        <p:spPr bwMode="auto">
          <a:xfrm>
            <a:off x="5414963" y="773114"/>
            <a:ext cx="646112"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r>
              <a:rPr lang="en-US" altLang="en-US" i="1"/>
              <a:t>M =</a:t>
            </a:r>
            <a:endParaRPr lang="en-US" altLang="en-US"/>
          </a:p>
        </p:txBody>
      </p:sp>
      <p:sp>
        <p:nvSpPr>
          <p:cNvPr id="38925" name="Oval 12">
            <a:extLst>
              <a:ext uri="{FF2B5EF4-FFF2-40B4-BE49-F238E27FC236}">
                <a16:creationId xmlns:a16="http://schemas.microsoft.com/office/drawing/2014/main" id="{CEA7237B-AF41-4F57-B745-FB4810EB0AEA}"/>
              </a:ext>
            </a:extLst>
          </p:cNvPr>
          <p:cNvSpPr>
            <a:spLocks noChangeArrowheads="1"/>
          </p:cNvSpPr>
          <p:nvPr/>
        </p:nvSpPr>
        <p:spPr bwMode="auto">
          <a:xfrm>
            <a:off x="5478463" y="2077710"/>
            <a:ext cx="259766" cy="562630"/>
          </a:xfrm>
          <a:prstGeom prst="ellipse">
            <a:avLst/>
          </a:prstGeom>
          <a:solidFill>
            <a:schemeClr val="folHlink"/>
          </a:solidFill>
          <a:ln>
            <a:noFill/>
          </a:ln>
          <a:effectLst/>
          <a:extLst>
            <a:ext uri="{91240B29-F687-4F45-9708-019B960494DF}">
              <a14:hiddenLine xmlns:a14="http://schemas.microsoft.com/office/drawing/2010/main" w="19050"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8926" name="Oval 13">
            <a:extLst>
              <a:ext uri="{FF2B5EF4-FFF2-40B4-BE49-F238E27FC236}">
                <a16:creationId xmlns:a16="http://schemas.microsoft.com/office/drawing/2014/main" id="{9C11C022-56B3-432F-A969-B90464CBFE4B}"/>
              </a:ext>
            </a:extLst>
          </p:cNvPr>
          <p:cNvSpPr>
            <a:spLocks noChangeArrowheads="1"/>
          </p:cNvSpPr>
          <p:nvPr/>
        </p:nvSpPr>
        <p:spPr bwMode="auto">
          <a:xfrm>
            <a:off x="3098800" y="888673"/>
            <a:ext cx="259766" cy="562630"/>
          </a:xfrm>
          <a:prstGeom prst="ellipse">
            <a:avLst/>
          </a:prstGeom>
          <a:solidFill>
            <a:schemeClr val="hlink"/>
          </a:solidFill>
          <a:ln>
            <a:noFill/>
          </a:ln>
          <a:effectLst/>
          <a:extLst>
            <a:ext uri="{91240B29-F687-4F45-9708-019B960494DF}">
              <a14:hiddenLine xmlns:a14="http://schemas.microsoft.com/office/drawing/2010/main" w="19050"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graphicFrame>
        <p:nvGraphicFramePr>
          <p:cNvPr id="38927" name="Object 14">
            <a:extLst>
              <a:ext uri="{FF2B5EF4-FFF2-40B4-BE49-F238E27FC236}">
                <a16:creationId xmlns:a16="http://schemas.microsoft.com/office/drawing/2014/main" id="{3039389C-F552-4A40-89BA-C9032B49CCA2}"/>
              </a:ext>
            </a:extLst>
          </p:cNvPr>
          <p:cNvGraphicFramePr>
            <a:graphicFrameLocks noChangeAspect="1"/>
          </p:cNvGraphicFramePr>
          <p:nvPr/>
        </p:nvGraphicFramePr>
        <p:xfrm>
          <a:off x="5564189" y="1031875"/>
          <a:ext cx="720725" cy="679450"/>
        </p:xfrm>
        <a:graphic>
          <a:graphicData uri="http://schemas.openxmlformats.org/presentationml/2006/ole">
            <mc:AlternateContent xmlns:mc="http://schemas.openxmlformats.org/markup-compatibility/2006">
              <mc:Choice xmlns:v="urn:schemas-microsoft-com:vml" Requires="v">
                <p:oleObj name="Equation" r:id="rId2" imgW="444307" imgH="418918" progId="Equation.3">
                  <p:embed/>
                </p:oleObj>
              </mc:Choice>
              <mc:Fallback>
                <p:oleObj name="Equation" r:id="rId2" imgW="444307" imgH="418918" progId="Equation.3">
                  <p:embed/>
                  <p:pic>
                    <p:nvPicPr>
                      <p:cNvPr id="38927" name="Object 14">
                        <a:extLst>
                          <a:ext uri="{FF2B5EF4-FFF2-40B4-BE49-F238E27FC236}">
                            <a16:creationId xmlns:a16="http://schemas.microsoft.com/office/drawing/2014/main" id="{3039389C-F552-4A40-89BA-C9032B49CC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64189" y="1031875"/>
                        <a:ext cx="720725" cy="6794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8928" name="Oval 15">
            <a:extLst>
              <a:ext uri="{FF2B5EF4-FFF2-40B4-BE49-F238E27FC236}">
                <a16:creationId xmlns:a16="http://schemas.microsoft.com/office/drawing/2014/main" id="{6539BCB2-15D2-4978-972F-6C6999B8B324}"/>
              </a:ext>
            </a:extLst>
          </p:cNvPr>
          <p:cNvSpPr>
            <a:spLocks noChangeArrowheads="1"/>
          </p:cNvSpPr>
          <p:nvPr/>
        </p:nvSpPr>
        <p:spPr bwMode="auto">
          <a:xfrm>
            <a:off x="2230438" y="760085"/>
            <a:ext cx="259766" cy="562630"/>
          </a:xfrm>
          <a:prstGeom prst="ellipse">
            <a:avLst/>
          </a:prstGeom>
          <a:solidFill>
            <a:schemeClr val="hlink"/>
          </a:solidFill>
          <a:ln>
            <a:noFill/>
          </a:ln>
          <a:effectLst/>
          <a:extLst>
            <a:ext uri="{91240B29-F687-4F45-9708-019B960494DF}">
              <a14:hiddenLine xmlns:a14="http://schemas.microsoft.com/office/drawing/2010/main" w="19050"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8929" name="Oval 16">
            <a:extLst>
              <a:ext uri="{FF2B5EF4-FFF2-40B4-BE49-F238E27FC236}">
                <a16:creationId xmlns:a16="http://schemas.microsoft.com/office/drawing/2014/main" id="{CEF2A259-903E-4C97-AEB3-2AB9B7FA683B}"/>
              </a:ext>
            </a:extLst>
          </p:cNvPr>
          <p:cNvSpPr>
            <a:spLocks noChangeArrowheads="1"/>
          </p:cNvSpPr>
          <p:nvPr/>
        </p:nvSpPr>
        <p:spPr bwMode="auto">
          <a:xfrm>
            <a:off x="2971800" y="1814185"/>
            <a:ext cx="259766" cy="562630"/>
          </a:xfrm>
          <a:prstGeom prst="ellipse">
            <a:avLst/>
          </a:prstGeom>
          <a:solidFill>
            <a:schemeClr val="hlink"/>
          </a:solidFill>
          <a:ln>
            <a:noFill/>
          </a:ln>
          <a:effectLst/>
          <a:extLst>
            <a:ext uri="{91240B29-F687-4F45-9708-019B960494DF}">
              <a14:hiddenLine xmlns:a14="http://schemas.microsoft.com/office/drawing/2010/main" w="19050"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8930" name="Oval 17">
            <a:extLst>
              <a:ext uri="{FF2B5EF4-FFF2-40B4-BE49-F238E27FC236}">
                <a16:creationId xmlns:a16="http://schemas.microsoft.com/office/drawing/2014/main" id="{06D361C1-A2E3-4892-9239-8BE34B0ED45C}"/>
              </a:ext>
            </a:extLst>
          </p:cNvPr>
          <p:cNvSpPr>
            <a:spLocks noChangeArrowheads="1"/>
          </p:cNvSpPr>
          <p:nvPr/>
        </p:nvSpPr>
        <p:spPr bwMode="auto">
          <a:xfrm>
            <a:off x="2478088" y="1064885"/>
            <a:ext cx="259766" cy="562630"/>
          </a:xfrm>
          <a:prstGeom prst="ellipse">
            <a:avLst/>
          </a:prstGeom>
          <a:solidFill>
            <a:schemeClr val="hlink"/>
          </a:solidFill>
          <a:ln>
            <a:noFill/>
          </a:ln>
          <a:effectLst/>
          <a:extLst>
            <a:ext uri="{91240B29-F687-4F45-9708-019B960494DF}">
              <a14:hiddenLine xmlns:a14="http://schemas.microsoft.com/office/drawing/2010/main" w="19050"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8931" name="Oval 18">
            <a:extLst>
              <a:ext uri="{FF2B5EF4-FFF2-40B4-BE49-F238E27FC236}">
                <a16:creationId xmlns:a16="http://schemas.microsoft.com/office/drawing/2014/main" id="{589A55EF-E030-44C2-A5BA-E4F67D3E5E03}"/>
              </a:ext>
            </a:extLst>
          </p:cNvPr>
          <p:cNvSpPr>
            <a:spLocks noChangeArrowheads="1"/>
          </p:cNvSpPr>
          <p:nvPr/>
        </p:nvSpPr>
        <p:spPr bwMode="auto">
          <a:xfrm>
            <a:off x="2101850" y="1850698"/>
            <a:ext cx="259766" cy="562630"/>
          </a:xfrm>
          <a:prstGeom prst="ellipse">
            <a:avLst/>
          </a:prstGeom>
          <a:solidFill>
            <a:schemeClr val="hlink"/>
          </a:solidFill>
          <a:ln>
            <a:noFill/>
          </a:ln>
          <a:effectLst/>
          <a:extLst>
            <a:ext uri="{91240B29-F687-4F45-9708-019B960494DF}">
              <a14:hiddenLine xmlns:a14="http://schemas.microsoft.com/office/drawing/2010/main" w="19050"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8932" name="Oval 19">
            <a:extLst>
              <a:ext uri="{FF2B5EF4-FFF2-40B4-BE49-F238E27FC236}">
                <a16:creationId xmlns:a16="http://schemas.microsoft.com/office/drawing/2014/main" id="{89AFCEB4-E92D-4ECF-A82F-51B505C10A16}"/>
              </a:ext>
            </a:extLst>
          </p:cNvPr>
          <p:cNvSpPr>
            <a:spLocks noChangeArrowheads="1"/>
          </p:cNvSpPr>
          <p:nvPr/>
        </p:nvSpPr>
        <p:spPr bwMode="auto">
          <a:xfrm>
            <a:off x="4657725" y="971223"/>
            <a:ext cx="259766" cy="562630"/>
          </a:xfrm>
          <a:prstGeom prst="ellipse">
            <a:avLst/>
          </a:prstGeom>
          <a:solidFill>
            <a:schemeClr val="hlink"/>
          </a:solidFill>
          <a:ln>
            <a:noFill/>
          </a:ln>
          <a:effectLst/>
          <a:extLst>
            <a:ext uri="{91240B29-F687-4F45-9708-019B960494DF}">
              <a14:hiddenLine xmlns:a14="http://schemas.microsoft.com/office/drawing/2010/main" w="19050"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8933" name="Oval 20">
            <a:extLst>
              <a:ext uri="{FF2B5EF4-FFF2-40B4-BE49-F238E27FC236}">
                <a16:creationId xmlns:a16="http://schemas.microsoft.com/office/drawing/2014/main" id="{F71E9650-9B67-4AF3-A520-CD3EDB143026}"/>
              </a:ext>
            </a:extLst>
          </p:cNvPr>
          <p:cNvSpPr>
            <a:spLocks noChangeArrowheads="1"/>
          </p:cNvSpPr>
          <p:nvPr/>
        </p:nvSpPr>
        <p:spPr bwMode="auto">
          <a:xfrm>
            <a:off x="4311650" y="1882448"/>
            <a:ext cx="259766" cy="562630"/>
          </a:xfrm>
          <a:prstGeom prst="ellipse">
            <a:avLst/>
          </a:prstGeom>
          <a:solidFill>
            <a:schemeClr val="folHlink"/>
          </a:solidFill>
          <a:ln>
            <a:noFill/>
          </a:ln>
          <a:effectLst/>
          <a:extLst>
            <a:ext uri="{91240B29-F687-4F45-9708-019B960494DF}">
              <a14:hiddenLine xmlns:a14="http://schemas.microsoft.com/office/drawing/2010/main" w="19050"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8934" name="Oval 21">
            <a:extLst>
              <a:ext uri="{FF2B5EF4-FFF2-40B4-BE49-F238E27FC236}">
                <a16:creationId xmlns:a16="http://schemas.microsoft.com/office/drawing/2014/main" id="{D1BF4EC9-73D6-4171-8A65-22A04846722D}"/>
              </a:ext>
            </a:extLst>
          </p:cNvPr>
          <p:cNvSpPr>
            <a:spLocks noChangeArrowheads="1"/>
          </p:cNvSpPr>
          <p:nvPr/>
        </p:nvSpPr>
        <p:spPr bwMode="auto">
          <a:xfrm>
            <a:off x="5016500" y="2122160"/>
            <a:ext cx="259766" cy="562630"/>
          </a:xfrm>
          <a:prstGeom prst="ellipse">
            <a:avLst/>
          </a:prstGeom>
          <a:solidFill>
            <a:schemeClr val="folHlink"/>
          </a:solidFill>
          <a:ln>
            <a:noFill/>
          </a:ln>
          <a:effectLst/>
          <a:extLst>
            <a:ext uri="{91240B29-F687-4F45-9708-019B960494DF}">
              <a14:hiddenLine xmlns:a14="http://schemas.microsoft.com/office/drawing/2010/main" w="19050"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8935" name="Oval 22">
            <a:extLst>
              <a:ext uri="{FF2B5EF4-FFF2-40B4-BE49-F238E27FC236}">
                <a16:creationId xmlns:a16="http://schemas.microsoft.com/office/drawing/2014/main" id="{6FCC6AB1-2D2B-4474-9F50-0AC2BA75F0C8}"/>
              </a:ext>
            </a:extLst>
          </p:cNvPr>
          <p:cNvSpPr>
            <a:spLocks noChangeArrowheads="1"/>
          </p:cNvSpPr>
          <p:nvPr/>
        </p:nvSpPr>
        <p:spPr bwMode="auto">
          <a:xfrm>
            <a:off x="3019425" y="2819073"/>
            <a:ext cx="259766" cy="562630"/>
          </a:xfrm>
          <a:prstGeom prst="ellipse">
            <a:avLst/>
          </a:prstGeom>
          <a:solidFill>
            <a:schemeClr val="folHlink"/>
          </a:solidFill>
          <a:ln>
            <a:noFill/>
          </a:ln>
          <a:effectLst/>
          <a:extLst>
            <a:ext uri="{91240B29-F687-4F45-9708-019B960494DF}">
              <a14:hiddenLine xmlns:a14="http://schemas.microsoft.com/office/drawing/2010/main" w="19050"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8936" name="Oval 23">
            <a:extLst>
              <a:ext uri="{FF2B5EF4-FFF2-40B4-BE49-F238E27FC236}">
                <a16:creationId xmlns:a16="http://schemas.microsoft.com/office/drawing/2014/main" id="{E53265A2-6BC8-4664-A688-B143887C08D3}"/>
              </a:ext>
            </a:extLst>
          </p:cNvPr>
          <p:cNvSpPr>
            <a:spLocks noChangeArrowheads="1"/>
          </p:cNvSpPr>
          <p:nvPr/>
        </p:nvSpPr>
        <p:spPr bwMode="auto">
          <a:xfrm>
            <a:off x="3951288" y="2774623"/>
            <a:ext cx="259766" cy="562630"/>
          </a:xfrm>
          <a:prstGeom prst="ellipse">
            <a:avLst/>
          </a:prstGeom>
          <a:solidFill>
            <a:schemeClr val="folHlink"/>
          </a:solidFill>
          <a:ln>
            <a:noFill/>
          </a:ln>
          <a:effectLst/>
          <a:extLst>
            <a:ext uri="{91240B29-F687-4F45-9708-019B960494DF}">
              <a14:hiddenLine xmlns:a14="http://schemas.microsoft.com/office/drawing/2010/main" w="19050"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8937" name="Oval 24">
            <a:extLst>
              <a:ext uri="{FF2B5EF4-FFF2-40B4-BE49-F238E27FC236}">
                <a16:creationId xmlns:a16="http://schemas.microsoft.com/office/drawing/2014/main" id="{37022E9C-ECC6-4B8E-9706-2AEF25C19FD1}"/>
              </a:ext>
            </a:extLst>
          </p:cNvPr>
          <p:cNvSpPr>
            <a:spLocks noChangeArrowheads="1"/>
          </p:cNvSpPr>
          <p:nvPr/>
        </p:nvSpPr>
        <p:spPr bwMode="auto">
          <a:xfrm>
            <a:off x="5684838" y="1850698"/>
            <a:ext cx="259766" cy="562630"/>
          </a:xfrm>
          <a:prstGeom prst="ellipse">
            <a:avLst/>
          </a:prstGeom>
          <a:solidFill>
            <a:schemeClr val="folHlink"/>
          </a:solidFill>
          <a:ln>
            <a:noFill/>
          </a:ln>
          <a:effectLst/>
          <a:extLst>
            <a:ext uri="{91240B29-F687-4F45-9708-019B960494DF}">
              <a14:hiddenLine xmlns:a14="http://schemas.microsoft.com/office/drawing/2010/main" w="19050"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8938" name="Rectangle 25">
            <a:extLst>
              <a:ext uri="{FF2B5EF4-FFF2-40B4-BE49-F238E27FC236}">
                <a16:creationId xmlns:a16="http://schemas.microsoft.com/office/drawing/2014/main" id="{E70886D7-23BE-4ADB-81C2-0A8B649C4542}"/>
              </a:ext>
            </a:extLst>
          </p:cNvPr>
          <p:cNvSpPr>
            <a:spLocks noChangeArrowheads="1"/>
          </p:cNvSpPr>
          <p:nvPr/>
        </p:nvSpPr>
        <p:spPr bwMode="auto">
          <a:xfrm>
            <a:off x="1816101" y="3946526"/>
            <a:ext cx="4233863" cy="1833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tx1"/>
              </a:buClr>
              <a:buChar char="•"/>
              <a:defRPr sz="2800">
                <a:solidFill>
                  <a:schemeClr val="tx1"/>
                </a:solidFill>
                <a:latin typeface="Tahoma" panose="020B0604030504040204" pitchFamily="34" charset="0"/>
              </a:defRPr>
            </a:lvl1pPr>
            <a:lvl2pPr marL="742950" indent="-285750">
              <a:spcBef>
                <a:spcPct val="20000"/>
              </a:spcBef>
              <a:buClr>
                <a:schemeClr val="tx1"/>
              </a:buClr>
              <a:buChar char="•"/>
              <a:defRPr sz="2800">
                <a:solidFill>
                  <a:schemeClr val="tx1"/>
                </a:solidFill>
                <a:latin typeface="Tahoma" panose="020B0604030504040204" pitchFamily="34" charset="0"/>
              </a:defRPr>
            </a:lvl2pPr>
            <a:lvl3pPr marL="1143000" indent="-228600">
              <a:spcBef>
                <a:spcPct val="20000"/>
              </a:spcBef>
              <a:buClr>
                <a:schemeClr val="tx1"/>
              </a:buClr>
              <a:buChar char="•"/>
              <a:defRPr sz="2400">
                <a:solidFill>
                  <a:schemeClr val="tx1"/>
                </a:solidFill>
                <a:latin typeface="Tahoma" panose="020B0604030504040204" pitchFamily="34" charset="0"/>
              </a:defRPr>
            </a:lvl3pPr>
            <a:lvl4pPr marL="1600200" indent="-228600">
              <a:spcBef>
                <a:spcPct val="20000"/>
              </a:spcBef>
              <a:buClr>
                <a:schemeClr val="tx1"/>
              </a:buClr>
              <a:buChar char="•"/>
              <a:defRPr sz="2000">
                <a:solidFill>
                  <a:schemeClr val="tx1"/>
                </a:solidFill>
                <a:latin typeface="Tahoma" panose="020B0604030504040204" pitchFamily="34" charset="0"/>
              </a:defRPr>
            </a:lvl4pPr>
            <a:lvl5pPr marL="2057400" indent="-228600">
              <a:spcBef>
                <a:spcPct val="20000"/>
              </a:spcBef>
              <a:buClr>
                <a:schemeClr val="tx1"/>
              </a:buClr>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tx1"/>
              </a:buClr>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tx1"/>
              </a:buClr>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tx1"/>
              </a:buClr>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tx1"/>
              </a:buClr>
              <a:buChar char="•"/>
              <a:defRPr sz="2000">
                <a:solidFill>
                  <a:schemeClr val="tx1"/>
                </a:solidFill>
                <a:latin typeface="Tahoma" panose="020B0604030504040204" pitchFamily="34" charset="0"/>
              </a:defRPr>
            </a:lvl9pPr>
          </a:lstStyle>
          <a:p>
            <a:pPr eaLnBrk="1" hangingPunct="1">
              <a:buFontTx/>
              <a:buNone/>
            </a:pPr>
            <a:r>
              <a:rPr lang="en-US" altLang="en-US" sz="2400"/>
              <a:t>What should our quadratic optimization criterion be?</a:t>
            </a:r>
          </a:p>
          <a:p>
            <a:pPr eaLnBrk="1" hangingPunct="1">
              <a:buFontTx/>
              <a:buNone/>
            </a:pPr>
            <a:r>
              <a:rPr lang="en-US" altLang="en-US" sz="2400">
                <a:solidFill>
                  <a:srgbClr val="990099"/>
                </a:solidFill>
              </a:rPr>
              <a:t>Minimize</a:t>
            </a:r>
            <a:endParaRPr lang="en-US" altLang="en-US" sz="2400" b="1" i="1">
              <a:solidFill>
                <a:srgbClr val="990099"/>
              </a:solidFill>
            </a:endParaRPr>
          </a:p>
        </p:txBody>
      </p:sp>
      <p:sp>
        <p:nvSpPr>
          <p:cNvPr id="38939" name="Oval 27">
            <a:extLst>
              <a:ext uri="{FF2B5EF4-FFF2-40B4-BE49-F238E27FC236}">
                <a16:creationId xmlns:a16="http://schemas.microsoft.com/office/drawing/2014/main" id="{B849398D-76D2-4D6E-A66A-0950EFCDFC69}"/>
              </a:ext>
            </a:extLst>
          </p:cNvPr>
          <p:cNvSpPr>
            <a:spLocks noChangeArrowheads="1"/>
          </p:cNvSpPr>
          <p:nvPr/>
        </p:nvSpPr>
        <p:spPr bwMode="auto">
          <a:xfrm>
            <a:off x="3962400" y="671185"/>
            <a:ext cx="259766" cy="562630"/>
          </a:xfrm>
          <a:prstGeom prst="ellipse">
            <a:avLst/>
          </a:prstGeom>
          <a:solidFill>
            <a:schemeClr val="folHlink"/>
          </a:solidFill>
          <a:ln>
            <a:noFill/>
          </a:ln>
          <a:effectLst/>
          <a:extLst>
            <a:ext uri="{91240B29-F687-4F45-9708-019B960494DF}">
              <a14:hiddenLine xmlns:a14="http://schemas.microsoft.com/office/drawing/2010/main" w="19050"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8940" name="Oval 28">
            <a:extLst>
              <a:ext uri="{FF2B5EF4-FFF2-40B4-BE49-F238E27FC236}">
                <a16:creationId xmlns:a16="http://schemas.microsoft.com/office/drawing/2014/main" id="{8F16484A-ED77-415C-A8C6-E95D71E2B545}"/>
              </a:ext>
            </a:extLst>
          </p:cNvPr>
          <p:cNvSpPr>
            <a:spLocks noChangeArrowheads="1"/>
          </p:cNvSpPr>
          <p:nvPr/>
        </p:nvSpPr>
        <p:spPr bwMode="auto">
          <a:xfrm>
            <a:off x="2667000" y="823585"/>
            <a:ext cx="259766" cy="562630"/>
          </a:xfrm>
          <a:prstGeom prst="ellipse">
            <a:avLst/>
          </a:prstGeom>
          <a:solidFill>
            <a:schemeClr val="folHlink"/>
          </a:solidFill>
          <a:ln>
            <a:noFill/>
          </a:ln>
          <a:effectLst/>
          <a:extLst>
            <a:ext uri="{91240B29-F687-4F45-9708-019B960494DF}">
              <a14:hiddenLine xmlns:a14="http://schemas.microsoft.com/office/drawing/2010/main" w="19050"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8941" name="Oval 29">
            <a:extLst>
              <a:ext uri="{FF2B5EF4-FFF2-40B4-BE49-F238E27FC236}">
                <a16:creationId xmlns:a16="http://schemas.microsoft.com/office/drawing/2014/main" id="{2AC97B9D-54C2-4CC8-8964-E458740ADE61}"/>
              </a:ext>
            </a:extLst>
          </p:cNvPr>
          <p:cNvSpPr>
            <a:spLocks noChangeArrowheads="1"/>
          </p:cNvSpPr>
          <p:nvPr/>
        </p:nvSpPr>
        <p:spPr bwMode="auto">
          <a:xfrm>
            <a:off x="4435475" y="2952423"/>
            <a:ext cx="259766" cy="562630"/>
          </a:xfrm>
          <a:prstGeom prst="ellipse">
            <a:avLst/>
          </a:prstGeom>
          <a:solidFill>
            <a:schemeClr val="hlink"/>
          </a:solidFill>
          <a:ln>
            <a:noFill/>
          </a:ln>
          <a:effectLst/>
          <a:extLst>
            <a:ext uri="{91240B29-F687-4F45-9708-019B960494DF}">
              <a14:hiddenLine xmlns:a14="http://schemas.microsoft.com/office/drawing/2010/main" w="19050"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graphicFrame>
        <p:nvGraphicFramePr>
          <p:cNvPr id="38942" name="Object 30">
            <a:extLst>
              <a:ext uri="{FF2B5EF4-FFF2-40B4-BE49-F238E27FC236}">
                <a16:creationId xmlns:a16="http://schemas.microsoft.com/office/drawing/2014/main" id="{A3E0BA77-6F27-40FE-8B39-61EA9D655892}"/>
              </a:ext>
            </a:extLst>
          </p:cNvPr>
          <p:cNvGraphicFramePr>
            <a:graphicFrameLocks noChangeAspect="1"/>
          </p:cNvGraphicFramePr>
          <p:nvPr/>
        </p:nvGraphicFramePr>
        <p:xfrm>
          <a:off x="3155950" y="4865688"/>
          <a:ext cx="2387600" cy="1054100"/>
        </p:xfrm>
        <a:graphic>
          <a:graphicData uri="http://schemas.openxmlformats.org/presentationml/2006/ole">
            <mc:AlternateContent xmlns:mc="http://schemas.openxmlformats.org/markup-compatibility/2006">
              <mc:Choice xmlns:v="urn:schemas-microsoft-com:vml" Requires="v">
                <p:oleObj name="Equation" r:id="rId4" imgW="977900" imgH="431800" progId="Equation.3">
                  <p:embed/>
                </p:oleObj>
              </mc:Choice>
              <mc:Fallback>
                <p:oleObj name="Equation" r:id="rId4" imgW="977900" imgH="431800" progId="Equation.3">
                  <p:embed/>
                  <p:pic>
                    <p:nvPicPr>
                      <p:cNvPr id="38942" name="Object 30">
                        <a:extLst>
                          <a:ext uri="{FF2B5EF4-FFF2-40B4-BE49-F238E27FC236}">
                            <a16:creationId xmlns:a16="http://schemas.microsoft.com/office/drawing/2014/main" id="{A3E0BA77-6F27-40FE-8B39-61EA9D6558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55950" y="4865688"/>
                        <a:ext cx="2387600" cy="1054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8943" name="Line 31">
            <a:extLst>
              <a:ext uri="{FF2B5EF4-FFF2-40B4-BE49-F238E27FC236}">
                <a16:creationId xmlns:a16="http://schemas.microsoft.com/office/drawing/2014/main" id="{F25C0A44-3814-40A4-B3F4-55BE08511C1F}"/>
              </a:ext>
            </a:extLst>
          </p:cNvPr>
          <p:cNvSpPr>
            <a:spLocks noChangeShapeType="1"/>
          </p:cNvSpPr>
          <p:nvPr/>
        </p:nvSpPr>
        <p:spPr bwMode="auto">
          <a:xfrm flipH="1" flipV="1">
            <a:off x="3725863" y="1736725"/>
            <a:ext cx="741362" cy="1498600"/>
          </a:xfrm>
          <a:prstGeom prst="line">
            <a:avLst/>
          </a:prstGeom>
          <a:noFill/>
          <a:ln w="127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38944" name="Text Box 32">
            <a:extLst>
              <a:ext uri="{FF2B5EF4-FFF2-40B4-BE49-F238E27FC236}">
                <a16:creationId xmlns:a16="http://schemas.microsoft.com/office/drawing/2014/main" id="{807B7912-98C8-41DB-A61C-F667F16BC221}"/>
              </a:ext>
            </a:extLst>
          </p:cNvPr>
          <p:cNvSpPr txBox="1">
            <a:spLocks noChangeArrowheads="1"/>
          </p:cNvSpPr>
          <p:nvPr/>
        </p:nvSpPr>
        <p:spPr bwMode="auto">
          <a:xfrm>
            <a:off x="4349751" y="2425700"/>
            <a:ext cx="492125"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algn="ctr" eaLnBrk="1" hangingPunct="1"/>
            <a:r>
              <a:rPr lang="en-US" altLang="en-US" sz="2400" i="1">
                <a:solidFill>
                  <a:schemeClr val="hlink"/>
                </a:solidFill>
                <a:latin typeface="Symbol" panose="05050102010706020507" pitchFamily="18" charset="2"/>
              </a:rPr>
              <a:t>e</a:t>
            </a:r>
            <a:r>
              <a:rPr lang="en-US" altLang="en-US" sz="2400" i="1" baseline="-25000">
                <a:solidFill>
                  <a:schemeClr val="hlink"/>
                </a:solidFill>
              </a:rPr>
              <a:t>7</a:t>
            </a:r>
            <a:r>
              <a:rPr lang="en-US" altLang="en-US" sz="2400" i="1">
                <a:solidFill>
                  <a:schemeClr val="hlink"/>
                </a:solidFill>
              </a:rPr>
              <a:t> </a:t>
            </a:r>
          </a:p>
        </p:txBody>
      </p:sp>
      <p:sp>
        <p:nvSpPr>
          <p:cNvPr id="38945" name="Line 33">
            <a:extLst>
              <a:ext uri="{FF2B5EF4-FFF2-40B4-BE49-F238E27FC236}">
                <a16:creationId xmlns:a16="http://schemas.microsoft.com/office/drawing/2014/main" id="{780FA7C2-681B-470C-89D8-FC76964D149E}"/>
              </a:ext>
            </a:extLst>
          </p:cNvPr>
          <p:cNvSpPr>
            <a:spLocks noChangeShapeType="1"/>
          </p:cNvSpPr>
          <p:nvPr/>
        </p:nvSpPr>
        <p:spPr bwMode="auto">
          <a:xfrm flipH="1" flipV="1">
            <a:off x="3846514" y="1652589"/>
            <a:ext cx="750887" cy="1500187"/>
          </a:xfrm>
          <a:prstGeom prst="line">
            <a:avLst/>
          </a:prstGeom>
          <a:noFill/>
          <a:ln w="12700">
            <a:solidFill>
              <a:schemeClr val="hlink"/>
            </a:solidFill>
            <a:prstDash val="dash"/>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38946" name="Line 34">
            <a:extLst>
              <a:ext uri="{FF2B5EF4-FFF2-40B4-BE49-F238E27FC236}">
                <a16:creationId xmlns:a16="http://schemas.microsoft.com/office/drawing/2014/main" id="{C991C3FA-BD10-41C9-9E7C-D764A0B96C8F}"/>
              </a:ext>
            </a:extLst>
          </p:cNvPr>
          <p:cNvSpPr>
            <a:spLocks noChangeShapeType="1"/>
          </p:cNvSpPr>
          <p:nvPr/>
        </p:nvSpPr>
        <p:spPr bwMode="auto">
          <a:xfrm flipH="1" flipV="1">
            <a:off x="4008439" y="960439"/>
            <a:ext cx="528637" cy="1101725"/>
          </a:xfrm>
          <a:prstGeom prst="line">
            <a:avLst/>
          </a:prstGeom>
          <a:noFill/>
          <a:ln w="127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38947" name="Text Box 35">
            <a:extLst>
              <a:ext uri="{FF2B5EF4-FFF2-40B4-BE49-F238E27FC236}">
                <a16:creationId xmlns:a16="http://schemas.microsoft.com/office/drawing/2014/main" id="{05E03D82-7B42-4527-A2DD-11803DC1FFEF}"/>
              </a:ext>
            </a:extLst>
          </p:cNvPr>
          <p:cNvSpPr txBox="1">
            <a:spLocks noChangeArrowheads="1"/>
          </p:cNvSpPr>
          <p:nvPr/>
        </p:nvSpPr>
        <p:spPr bwMode="auto">
          <a:xfrm>
            <a:off x="4184650" y="1019175"/>
            <a:ext cx="69215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algn="ctr" eaLnBrk="1" hangingPunct="1"/>
            <a:r>
              <a:rPr lang="en-US" altLang="en-US" sz="2400" i="1">
                <a:solidFill>
                  <a:schemeClr val="folHlink"/>
                </a:solidFill>
                <a:latin typeface="Symbol" panose="05050102010706020507" pitchFamily="18" charset="2"/>
              </a:rPr>
              <a:t>e</a:t>
            </a:r>
            <a:r>
              <a:rPr lang="en-US" altLang="en-US" sz="2400" i="1" baseline="-25000">
                <a:solidFill>
                  <a:schemeClr val="folHlink"/>
                </a:solidFill>
              </a:rPr>
              <a:t>11</a:t>
            </a:r>
            <a:r>
              <a:rPr lang="en-US" altLang="en-US" sz="2400" i="1">
                <a:solidFill>
                  <a:schemeClr val="folHlink"/>
                </a:solidFill>
              </a:rPr>
              <a:t> </a:t>
            </a:r>
          </a:p>
        </p:txBody>
      </p:sp>
      <p:sp>
        <p:nvSpPr>
          <p:cNvPr id="38948" name="Line 36">
            <a:extLst>
              <a:ext uri="{FF2B5EF4-FFF2-40B4-BE49-F238E27FC236}">
                <a16:creationId xmlns:a16="http://schemas.microsoft.com/office/drawing/2014/main" id="{75AC3756-B3B4-4D30-8207-C2B4E4460795}"/>
              </a:ext>
            </a:extLst>
          </p:cNvPr>
          <p:cNvSpPr>
            <a:spLocks noChangeShapeType="1"/>
          </p:cNvSpPr>
          <p:nvPr/>
        </p:nvSpPr>
        <p:spPr bwMode="auto">
          <a:xfrm flipH="1" flipV="1">
            <a:off x="4127500" y="890588"/>
            <a:ext cx="541338" cy="1149350"/>
          </a:xfrm>
          <a:prstGeom prst="line">
            <a:avLst/>
          </a:prstGeom>
          <a:noFill/>
          <a:ln w="12700">
            <a:solidFill>
              <a:schemeClr val="folHlink"/>
            </a:solidFill>
            <a:prstDash val="dash"/>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38949" name="Line 37">
            <a:extLst>
              <a:ext uri="{FF2B5EF4-FFF2-40B4-BE49-F238E27FC236}">
                <a16:creationId xmlns:a16="http://schemas.microsoft.com/office/drawing/2014/main" id="{234F8DEB-A04F-419D-A9B5-931594AF8425}"/>
              </a:ext>
            </a:extLst>
          </p:cNvPr>
          <p:cNvSpPr>
            <a:spLocks noChangeShapeType="1"/>
          </p:cNvSpPr>
          <p:nvPr/>
        </p:nvSpPr>
        <p:spPr bwMode="auto">
          <a:xfrm flipH="1" flipV="1">
            <a:off x="2730500" y="1136651"/>
            <a:ext cx="704850" cy="1465263"/>
          </a:xfrm>
          <a:prstGeom prst="line">
            <a:avLst/>
          </a:prstGeom>
          <a:noFill/>
          <a:ln w="127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38950" name="Text Box 38">
            <a:extLst>
              <a:ext uri="{FF2B5EF4-FFF2-40B4-BE49-F238E27FC236}">
                <a16:creationId xmlns:a16="http://schemas.microsoft.com/office/drawing/2014/main" id="{7C58206B-29C4-4B47-9BA8-E2E2CC0CA9C6}"/>
              </a:ext>
            </a:extLst>
          </p:cNvPr>
          <p:cNvSpPr txBox="1">
            <a:spLocks noChangeArrowheads="1"/>
          </p:cNvSpPr>
          <p:nvPr/>
        </p:nvSpPr>
        <p:spPr bwMode="auto">
          <a:xfrm>
            <a:off x="3048001" y="1241425"/>
            <a:ext cx="492125"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algn="ctr" eaLnBrk="1" hangingPunct="1"/>
            <a:r>
              <a:rPr lang="en-US" altLang="en-US" sz="2400" i="1">
                <a:solidFill>
                  <a:schemeClr val="folHlink"/>
                </a:solidFill>
                <a:latin typeface="Symbol" panose="05050102010706020507" pitchFamily="18" charset="2"/>
              </a:rPr>
              <a:t>e</a:t>
            </a:r>
            <a:r>
              <a:rPr lang="en-US" altLang="en-US" sz="2400" i="1" baseline="-25000">
                <a:solidFill>
                  <a:schemeClr val="folHlink"/>
                </a:solidFill>
              </a:rPr>
              <a:t>2</a:t>
            </a:r>
            <a:r>
              <a:rPr lang="en-US" altLang="en-US" sz="2400" i="1">
                <a:solidFill>
                  <a:schemeClr val="folHlink"/>
                </a:solidFill>
              </a:rPr>
              <a:t> </a:t>
            </a:r>
          </a:p>
        </p:txBody>
      </p:sp>
      <p:sp>
        <p:nvSpPr>
          <p:cNvPr id="38951" name="Line 39">
            <a:extLst>
              <a:ext uri="{FF2B5EF4-FFF2-40B4-BE49-F238E27FC236}">
                <a16:creationId xmlns:a16="http://schemas.microsoft.com/office/drawing/2014/main" id="{0DE13380-6B7D-48B2-A678-70C17AE34F54}"/>
              </a:ext>
            </a:extLst>
          </p:cNvPr>
          <p:cNvSpPr>
            <a:spLocks noChangeShapeType="1"/>
          </p:cNvSpPr>
          <p:nvPr/>
        </p:nvSpPr>
        <p:spPr bwMode="auto">
          <a:xfrm flipH="1" flipV="1">
            <a:off x="2860675" y="1054100"/>
            <a:ext cx="693738" cy="1500188"/>
          </a:xfrm>
          <a:prstGeom prst="line">
            <a:avLst/>
          </a:prstGeom>
          <a:noFill/>
          <a:ln w="12700">
            <a:solidFill>
              <a:schemeClr val="folHlink"/>
            </a:solidFill>
            <a:prstDash val="dash"/>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38952" name="Text Box 40">
            <a:extLst>
              <a:ext uri="{FF2B5EF4-FFF2-40B4-BE49-F238E27FC236}">
                <a16:creationId xmlns:a16="http://schemas.microsoft.com/office/drawing/2014/main" id="{7F80CBB2-4B0A-43FA-84C7-4ADDA33C143F}"/>
              </a:ext>
            </a:extLst>
          </p:cNvPr>
          <p:cNvSpPr txBox="1">
            <a:spLocks noChangeArrowheads="1"/>
          </p:cNvSpPr>
          <p:nvPr/>
        </p:nvSpPr>
        <p:spPr bwMode="auto">
          <a:xfrm>
            <a:off x="3879851" y="1733550"/>
            <a:ext cx="5934075" cy="1747838"/>
          </a:xfrm>
          <a:prstGeom prst="rect">
            <a:avLst/>
          </a:prstGeom>
          <a:solidFill>
            <a:srgbClr val="FFCCFF"/>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r>
              <a:rPr lang="en-US" altLang="en-US" sz="2400"/>
              <a:t>Our original (noiseless data) QP had </a:t>
            </a:r>
            <a:r>
              <a:rPr lang="en-US" altLang="en-US" sz="2400" i="1"/>
              <a:t>m+1 </a:t>
            </a:r>
            <a:r>
              <a:rPr lang="en-US" altLang="en-US" sz="2400"/>
              <a:t>variables: </a:t>
            </a:r>
            <a:r>
              <a:rPr lang="en-US" altLang="en-US" sz="2400" i="1"/>
              <a:t>w</a:t>
            </a:r>
            <a:r>
              <a:rPr lang="en-US" altLang="en-US" sz="2400" i="1" baseline="-25000"/>
              <a:t>1</a:t>
            </a:r>
            <a:r>
              <a:rPr lang="en-US" altLang="en-US" sz="2400" i="1"/>
              <a:t>, w</a:t>
            </a:r>
            <a:r>
              <a:rPr lang="en-US" altLang="en-US" sz="2400" i="1" baseline="-25000"/>
              <a:t>2</a:t>
            </a:r>
            <a:r>
              <a:rPr lang="en-US" altLang="en-US" sz="2400" i="1"/>
              <a:t>, … w</a:t>
            </a:r>
            <a:r>
              <a:rPr lang="en-US" altLang="en-US" sz="2400" i="1" baseline="-25000"/>
              <a:t>m</a:t>
            </a:r>
            <a:r>
              <a:rPr lang="en-US" altLang="en-US" sz="2400" i="1"/>
              <a:t>, </a:t>
            </a:r>
            <a:r>
              <a:rPr lang="en-US" altLang="en-US" sz="2400"/>
              <a:t>and</a:t>
            </a:r>
            <a:r>
              <a:rPr lang="en-US" altLang="en-US" sz="2400" i="1"/>
              <a:t> b.</a:t>
            </a:r>
          </a:p>
          <a:p>
            <a:pPr eaLnBrk="1" hangingPunct="1"/>
            <a:r>
              <a:rPr lang="en-US" altLang="en-US" sz="2400"/>
              <a:t>Our new (noisy data) QP has </a:t>
            </a:r>
            <a:r>
              <a:rPr lang="en-US" altLang="en-US" sz="2400" i="1"/>
              <a:t>m+1+R </a:t>
            </a:r>
            <a:r>
              <a:rPr lang="en-US" altLang="en-US" sz="2400"/>
              <a:t>variables: </a:t>
            </a:r>
            <a:r>
              <a:rPr lang="en-US" altLang="en-US" sz="2400" i="1"/>
              <a:t>w</a:t>
            </a:r>
            <a:r>
              <a:rPr lang="en-US" altLang="en-US" sz="2400" i="1" baseline="-25000"/>
              <a:t>1</a:t>
            </a:r>
            <a:r>
              <a:rPr lang="en-US" altLang="en-US" sz="2400" i="1"/>
              <a:t>, w</a:t>
            </a:r>
            <a:r>
              <a:rPr lang="en-US" altLang="en-US" sz="2400" i="1" baseline="-25000"/>
              <a:t>2</a:t>
            </a:r>
            <a:r>
              <a:rPr lang="en-US" altLang="en-US" sz="2400" i="1"/>
              <a:t>, … w</a:t>
            </a:r>
            <a:r>
              <a:rPr lang="en-US" altLang="en-US" sz="2400" i="1" baseline="-25000"/>
              <a:t>m</a:t>
            </a:r>
            <a:r>
              <a:rPr lang="en-US" altLang="en-US" sz="2400" i="1"/>
              <a:t>, b, </a:t>
            </a:r>
            <a:r>
              <a:rPr lang="en-US" altLang="en-US" sz="2400" i="1">
                <a:latin typeface="Symbol" panose="05050102010706020507" pitchFamily="18" charset="2"/>
              </a:rPr>
              <a:t>e</a:t>
            </a:r>
            <a:r>
              <a:rPr lang="en-US" altLang="en-US" sz="2400" i="1" baseline="-25000"/>
              <a:t>k </a:t>
            </a:r>
            <a:r>
              <a:rPr lang="en-US" altLang="en-US" sz="2400" i="1"/>
              <a:t>, </a:t>
            </a:r>
            <a:r>
              <a:rPr lang="en-US" altLang="en-US" sz="2400" i="1">
                <a:latin typeface="Symbol" panose="05050102010706020507" pitchFamily="18" charset="2"/>
              </a:rPr>
              <a:t>e</a:t>
            </a:r>
            <a:r>
              <a:rPr lang="en-US" altLang="en-US" sz="2400" i="1" baseline="-25000"/>
              <a:t>1 </a:t>
            </a:r>
            <a:r>
              <a:rPr lang="en-US" altLang="en-US" sz="2400" i="1"/>
              <a:t>,… </a:t>
            </a:r>
            <a:r>
              <a:rPr lang="en-US" altLang="en-US" sz="2400" i="1">
                <a:latin typeface="Symbol" panose="05050102010706020507" pitchFamily="18" charset="2"/>
              </a:rPr>
              <a:t>e</a:t>
            </a:r>
            <a:r>
              <a:rPr lang="en-US" altLang="en-US" sz="2400" i="1" baseline="-25000"/>
              <a:t>R </a:t>
            </a:r>
            <a:endParaRPr lang="en-US" altLang="en-US" sz="2400" i="1"/>
          </a:p>
        </p:txBody>
      </p:sp>
      <p:sp>
        <p:nvSpPr>
          <p:cNvPr id="38953" name="AutoShape 41">
            <a:extLst>
              <a:ext uri="{FF2B5EF4-FFF2-40B4-BE49-F238E27FC236}">
                <a16:creationId xmlns:a16="http://schemas.microsoft.com/office/drawing/2014/main" id="{707AE12B-313B-491B-BC30-13A8F50F6A48}"/>
              </a:ext>
            </a:extLst>
          </p:cNvPr>
          <p:cNvSpPr>
            <a:spLocks noChangeArrowheads="1"/>
          </p:cNvSpPr>
          <p:nvPr/>
        </p:nvSpPr>
        <p:spPr bwMode="auto">
          <a:xfrm>
            <a:off x="7304089" y="377826"/>
            <a:ext cx="1863725" cy="727075"/>
          </a:xfrm>
          <a:prstGeom prst="wedgeRectCallout">
            <a:avLst>
              <a:gd name="adj1" fmla="val 46167"/>
              <a:gd name="adj2" fmla="val 154366"/>
            </a:avLst>
          </a:prstGeom>
          <a:solidFill>
            <a:srgbClr val="CCFFCC"/>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algn="ctr" eaLnBrk="1" hangingPunct="1"/>
            <a:r>
              <a:rPr lang="en-US" altLang="en-US" i="1"/>
              <a:t>m </a:t>
            </a:r>
            <a:r>
              <a:rPr lang="en-US" altLang="en-US"/>
              <a:t>= # input dimensions</a:t>
            </a:r>
          </a:p>
        </p:txBody>
      </p:sp>
      <p:sp>
        <p:nvSpPr>
          <p:cNvPr id="38954" name="Rectangle 44">
            <a:extLst>
              <a:ext uri="{FF2B5EF4-FFF2-40B4-BE49-F238E27FC236}">
                <a16:creationId xmlns:a16="http://schemas.microsoft.com/office/drawing/2014/main" id="{01B6A8D4-7E09-4EE5-A79D-0E903DBAB7CD}"/>
              </a:ext>
            </a:extLst>
          </p:cNvPr>
          <p:cNvSpPr>
            <a:spLocks noChangeArrowheads="1"/>
          </p:cNvSpPr>
          <p:nvPr/>
        </p:nvSpPr>
        <p:spPr bwMode="auto">
          <a:xfrm>
            <a:off x="5791200" y="3957638"/>
            <a:ext cx="4573588" cy="2628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tx1"/>
              </a:buClr>
              <a:buChar char="•"/>
              <a:defRPr sz="2800">
                <a:solidFill>
                  <a:schemeClr val="tx1"/>
                </a:solidFill>
                <a:latin typeface="Tahoma" panose="020B0604030504040204" pitchFamily="34" charset="0"/>
              </a:defRPr>
            </a:lvl1pPr>
            <a:lvl2pPr marL="742950" indent="-285750">
              <a:spcBef>
                <a:spcPct val="20000"/>
              </a:spcBef>
              <a:buClr>
                <a:schemeClr val="tx1"/>
              </a:buClr>
              <a:buChar char="•"/>
              <a:defRPr sz="2800">
                <a:solidFill>
                  <a:schemeClr val="tx1"/>
                </a:solidFill>
                <a:latin typeface="Tahoma" panose="020B0604030504040204" pitchFamily="34" charset="0"/>
              </a:defRPr>
            </a:lvl2pPr>
            <a:lvl3pPr marL="1143000" indent="-228600">
              <a:spcBef>
                <a:spcPct val="20000"/>
              </a:spcBef>
              <a:buClr>
                <a:schemeClr val="tx1"/>
              </a:buClr>
              <a:buChar char="•"/>
              <a:defRPr sz="2400">
                <a:solidFill>
                  <a:schemeClr val="tx1"/>
                </a:solidFill>
                <a:latin typeface="Tahoma" panose="020B0604030504040204" pitchFamily="34" charset="0"/>
              </a:defRPr>
            </a:lvl3pPr>
            <a:lvl4pPr marL="1600200" indent="-228600">
              <a:spcBef>
                <a:spcPct val="20000"/>
              </a:spcBef>
              <a:buClr>
                <a:schemeClr val="tx1"/>
              </a:buClr>
              <a:buChar char="•"/>
              <a:defRPr sz="2000">
                <a:solidFill>
                  <a:schemeClr val="tx1"/>
                </a:solidFill>
                <a:latin typeface="Tahoma" panose="020B0604030504040204" pitchFamily="34" charset="0"/>
              </a:defRPr>
            </a:lvl4pPr>
            <a:lvl5pPr marL="2057400" indent="-228600">
              <a:spcBef>
                <a:spcPct val="20000"/>
              </a:spcBef>
              <a:buClr>
                <a:schemeClr val="tx1"/>
              </a:buClr>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tx1"/>
              </a:buClr>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tx1"/>
              </a:buClr>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tx1"/>
              </a:buClr>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tx1"/>
              </a:buClr>
              <a:buChar char="•"/>
              <a:defRPr sz="2000">
                <a:solidFill>
                  <a:schemeClr val="tx1"/>
                </a:solidFill>
                <a:latin typeface="Tahoma" panose="020B0604030504040204" pitchFamily="34" charset="0"/>
              </a:defRPr>
            </a:lvl9pPr>
          </a:lstStyle>
          <a:p>
            <a:pPr eaLnBrk="1" hangingPunct="1">
              <a:buFontTx/>
              <a:buNone/>
            </a:pPr>
            <a:r>
              <a:rPr lang="en-US" altLang="en-US" sz="2400"/>
              <a:t>How many constraints will we have? </a:t>
            </a:r>
            <a:r>
              <a:rPr lang="en-US" altLang="en-US" sz="2400" i="1">
                <a:solidFill>
                  <a:srgbClr val="990099"/>
                </a:solidFill>
              </a:rPr>
              <a:t>R</a:t>
            </a:r>
          </a:p>
          <a:p>
            <a:pPr eaLnBrk="1" hangingPunct="1">
              <a:buFontTx/>
              <a:buNone/>
            </a:pPr>
            <a:r>
              <a:rPr lang="en-US" altLang="en-US" sz="2400"/>
              <a:t>What should they be?</a:t>
            </a:r>
          </a:p>
          <a:p>
            <a:pPr eaLnBrk="1" hangingPunct="1">
              <a:buFontTx/>
              <a:buNone/>
            </a:pPr>
            <a:r>
              <a:rPr lang="en-US" altLang="en-US" sz="2400" b="1" i="1">
                <a:solidFill>
                  <a:schemeClr val="hlink"/>
                </a:solidFill>
              </a:rPr>
              <a:t>w</a:t>
            </a:r>
            <a:r>
              <a:rPr lang="en-US" altLang="en-US" sz="2400" i="1">
                <a:solidFill>
                  <a:schemeClr val="hlink"/>
                </a:solidFill>
              </a:rPr>
              <a:t> . </a:t>
            </a:r>
            <a:r>
              <a:rPr lang="en-US" altLang="en-US" sz="2400" b="1" i="1">
                <a:solidFill>
                  <a:schemeClr val="hlink"/>
                </a:solidFill>
              </a:rPr>
              <a:t>x</a:t>
            </a:r>
            <a:r>
              <a:rPr lang="en-US" altLang="en-US" sz="2400" i="1" baseline="-25000">
                <a:solidFill>
                  <a:schemeClr val="hlink"/>
                </a:solidFill>
              </a:rPr>
              <a:t>k</a:t>
            </a:r>
            <a:r>
              <a:rPr lang="en-US" altLang="en-US" sz="2400" i="1">
                <a:solidFill>
                  <a:schemeClr val="hlink"/>
                </a:solidFill>
              </a:rPr>
              <a:t> + b &gt;= 1-</a:t>
            </a:r>
            <a:r>
              <a:rPr lang="en-US" altLang="en-US" sz="2400" i="1">
                <a:solidFill>
                  <a:schemeClr val="hlink"/>
                </a:solidFill>
                <a:latin typeface="Symbol" panose="05050102010706020507" pitchFamily="18" charset="2"/>
              </a:rPr>
              <a:t>e</a:t>
            </a:r>
            <a:r>
              <a:rPr lang="en-US" altLang="en-US" sz="2400" i="1" baseline="-25000">
                <a:solidFill>
                  <a:schemeClr val="hlink"/>
                </a:solidFill>
              </a:rPr>
              <a:t>k</a:t>
            </a:r>
            <a:r>
              <a:rPr lang="en-US" altLang="en-US" sz="2400" i="1">
                <a:solidFill>
                  <a:schemeClr val="hlink"/>
                </a:solidFill>
              </a:rPr>
              <a:t> if y</a:t>
            </a:r>
            <a:r>
              <a:rPr lang="en-US" altLang="en-US" sz="2400" i="1" baseline="-25000">
                <a:solidFill>
                  <a:schemeClr val="hlink"/>
                </a:solidFill>
              </a:rPr>
              <a:t>k</a:t>
            </a:r>
            <a:r>
              <a:rPr lang="en-US" altLang="en-US" sz="2400" i="1">
                <a:solidFill>
                  <a:schemeClr val="hlink"/>
                </a:solidFill>
              </a:rPr>
              <a:t> = 1</a:t>
            </a:r>
          </a:p>
          <a:p>
            <a:pPr eaLnBrk="1" hangingPunct="1">
              <a:buFontTx/>
              <a:buNone/>
            </a:pPr>
            <a:r>
              <a:rPr lang="en-US" altLang="en-US" sz="2400" b="1" i="1">
                <a:solidFill>
                  <a:schemeClr val="folHlink"/>
                </a:solidFill>
              </a:rPr>
              <a:t>w</a:t>
            </a:r>
            <a:r>
              <a:rPr lang="en-US" altLang="en-US" sz="2400" i="1">
                <a:solidFill>
                  <a:schemeClr val="folHlink"/>
                </a:solidFill>
              </a:rPr>
              <a:t> . </a:t>
            </a:r>
            <a:r>
              <a:rPr lang="en-US" altLang="en-US" sz="2400" b="1" i="1">
                <a:solidFill>
                  <a:schemeClr val="folHlink"/>
                </a:solidFill>
              </a:rPr>
              <a:t>x</a:t>
            </a:r>
            <a:r>
              <a:rPr lang="en-US" altLang="en-US" sz="2400" i="1" baseline="-25000">
                <a:solidFill>
                  <a:schemeClr val="folHlink"/>
                </a:solidFill>
              </a:rPr>
              <a:t>k</a:t>
            </a:r>
            <a:r>
              <a:rPr lang="en-US" altLang="en-US" sz="2400" i="1">
                <a:solidFill>
                  <a:schemeClr val="folHlink"/>
                </a:solidFill>
              </a:rPr>
              <a:t> + b &lt;= -1+</a:t>
            </a:r>
            <a:r>
              <a:rPr lang="en-US" altLang="en-US" sz="2400" i="1">
                <a:solidFill>
                  <a:schemeClr val="folHlink"/>
                </a:solidFill>
                <a:latin typeface="Symbol" panose="05050102010706020507" pitchFamily="18" charset="2"/>
              </a:rPr>
              <a:t>e</a:t>
            </a:r>
            <a:r>
              <a:rPr lang="en-US" altLang="en-US" sz="2400" i="1" baseline="-25000">
                <a:solidFill>
                  <a:schemeClr val="folHlink"/>
                </a:solidFill>
              </a:rPr>
              <a:t>k</a:t>
            </a:r>
            <a:r>
              <a:rPr lang="en-US" altLang="en-US" sz="2400" i="1">
                <a:solidFill>
                  <a:schemeClr val="folHlink"/>
                </a:solidFill>
              </a:rPr>
              <a:t> if y</a:t>
            </a:r>
            <a:r>
              <a:rPr lang="en-US" altLang="en-US" sz="2400" i="1" baseline="-25000">
                <a:solidFill>
                  <a:schemeClr val="folHlink"/>
                </a:solidFill>
              </a:rPr>
              <a:t>k</a:t>
            </a:r>
            <a:r>
              <a:rPr lang="en-US" altLang="en-US" sz="2400" i="1">
                <a:solidFill>
                  <a:schemeClr val="folHlink"/>
                </a:solidFill>
              </a:rPr>
              <a:t> = -1</a:t>
            </a:r>
            <a:endParaRPr lang="en-US" altLang="en-US" sz="2400" i="1">
              <a:solidFill>
                <a:srgbClr val="990099"/>
              </a:solidFill>
            </a:endParaRPr>
          </a:p>
        </p:txBody>
      </p:sp>
      <p:sp>
        <p:nvSpPr>
          <p:cNvPr id="38955" name="AutoShape 42">
            <a:extLst>
              <a:ext uri="{FF2B5EF4-FFF2-40B4-BE49-F238E27FC236}">
                <a16:creationId xmlns:a16="http://schemas.microsoft.com/office/drawing/2014/main" id="{AE305ACE-D2C5-473D-B43A-6BAA32B5A644}"/>
              </a:ext>
            </a:extLst>
          </p:cNvPr>
          <p:cNvSpPr>
            <a:spLocks noChangeArrowheads="1"/>
          </p:cNvSpPr>
          <p:nvPr/>
        </p:nvSpPr>
        <p:spPr bwMode="auto">
          <a:xfrm>
            <a:off x="8570914" y="4175125"/>
            <a:ext cx="1863725" cy="446088"/>
          </a:xfrm>
          <a:prstGeom prst="wedgeRectCallout">
            <a:avLst>
              <a:gd name="adj1" fmla="val -28111"/>
              <a:gd name="adj2" fmla="val -221176"/>
            </a:avLst>
          </a:prstGeom>
          <a:solidFill>
            <a:srgbClr val="CCFFCC"/>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algn="ctr" eaLnBrk="1" hangingPunct="1"/>
            <a:r>
              <a:rPr lang="en-US" altLang="en-US" i="1"/>
              <a:t>R</a:t>
            </a:r>
            <a:r>
              <a:rPr lang="en-US" altLang="en-US"/>
              <a:t>= # records</a:t>
            </a:r>
          </a:p>
        </p:txBody>
      </p:sp>
      <p:sp>
        <p:nvSpPr>
          <p:cNvPr id="44" name="TextBox 43">
            <a:extLst>
              <a:ext uri="{FF2B5EF4-FFF2-40B4-BE49-F238E27FC236}">
                <a16:creationId xmlns:a16="http://schemas.microsoft.com/office/drawing/2014/main" id="{86456A34-C1D4-4CFF-AACF-59EED7906873}"/>
              </a:ext>
            </a:extLst>
          </p:cNvPr>
          <p:cNvSpPr txBox="1"/>
          <p:nvPr/>
        </p:nvSpPr>
        <p:spPr>
          <a:xfrm>
            <a:off x="540322" y="6337756"/>
            <a:ext cx="3519054" cy="430887"/>
          </a:xfrm>
          <a:prstGeom prst="rect">
            <a:avLst/>
          </a:prstGeom>
          <a:noFill/>
        </p:spPr>
        <p:txBody>
          <a:bodyPr wrap="square">
            <a:spAutoFit/>
          </a:bodyPr>
          <a:lstStyle/>
          <a:p>
            <a:r>
              <a:rPr lang="en-US" altLang="en-US" sz="1100" dirty="0"/>
              <a:t>Courtesy: (1) http://www.cs.cmu.edu/~awm/tutorials</a:t>
            </a:r>
          </a:p>
          <a:p>
            <a:r>
              <a:rPr lang="en-US" altLang="en-US" sz="1100" dirty="0"/>
              <a:t>                   (2) Copyright © 2001, 2003, Andrew W. Moore</a:t>
            </a:r>
            <a:endParaRPr lang="en-IN" dirty="0"/>
          </a:p>
        </p:txBody>
      </p:sp>
      <p:pic>
        <p:nvPicPr>
          <p:cNvPr id="47" name="Picture 46">
            <a:extLst>
              <a:ext uri="{FF2B5EF4-FFF2-40B4-BE49-F238E27FC236}">
                <a16:creationId xmlns:a16="http://schemas.microsoft.com/office/drawing/2014/main" id="{774CBD74-72B1-492B-93FD-03AB660847E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786780" y="0"/>
            <a:ext cx="1394692" cy="1521482"/>
          </a:xfrm>
          <a:prstGeom prst="rect">
            <a:avLst/>
          </a:prstGeom>
        </p:spPr>
      </p:pic>
    </p:spTree>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9" name="Rectangle 43">
            <a:extLst>
              <a:ext uri="{FF2B5EF4-FFF2-40B4-BE49-F238E27FC236}">
                <a16:creationId xmlns:a16="http://schemas.microsoft.com/office/drawing/2014/main" id="{856C8657-806D-4243-92C6-EDE118E9CB4E}"/>
              </a:ext>
            </a:extLst>
          </p:cNvPr>
          <p:cNvSpPr>
            <a:spLocks noChangeArrowheads="1"/>
          </p:cNvSpPr>
          <p:nvPr/>
        </p:nvSpPr>
        <p:spPr bwMode="auto">
          <a:xfrm>
            <a:off x="5791200" y="3957638"/>
            <a:ext cx="4573588" cy="2628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tx1"/>
              </a:buClr>
              <a:buChar char="•"/>
              <a:defRPr sz="2800">
                <a:solidFill>
                  <a:schemeClr val="tx1"/>
                </a:solidFill>
                <a:latin typeface="Tahoma" panose="020B0604030504040204" pitchFamily="34" charset="0"/>
              </a:defRPr>
            </a:lvl1pPr>
            <a:lvl2pPr marL="742950" indent="-285750">
              <a:spcBef>
                <a:spcPct val="20000"/>
              </a:spcBef>
              <a:buClr>
                <a:schemeClr val="tx1"/>
              </a:buClr>
              <a:buChar char="•"/>
              <a:defRPr sz="2800">
                <a:solidFill>
                  <a:schemeClr val="tx1"/>
                </a:solidFill>
                <a:latin typeface="Tahoma" panose="020B0604030504040204" pitchFamily="34" charset="0"/>
              </a:defRPr>
            </a:lvl2pPr>
            <a:lvl3pPr marL="1143000" indent="-228600">
              <a:spcBef>
                <a:spcPct val="20000"/>
              </a:spcBef>
              <a:buClr>
                <a:schemeClr val="tx1"/>
              </a:buClr>
              <a:buChar char="•"/>
              <a:defRPr sz="2400">
                <a:solidFill>
                  <a:schemeClr val="tx1"/>
                </a:solidFill>
                <a:latin typeface="Tahoma" panose="020B0604030504040204" pitchFamily="34" charset="0"/>
              </a:defRPr>
            </a:lvl3pPr>
            <a:lvl4pPr marL="1600200" indent="-228600">
              <a:spcBef>
                <a:spcPct val="20000"/>
              </a:spcBef>
              <a:buClr>
                <a:schemeClr val="tx1"/>
              </a:buClr>
              <a:buChar char="•"/>
              <a:defRPr sz="2000">
                <a:solidFill>
                  <a:schemeClr val="tx1"/>
                </a:solidFill>
                <a:latin typeface="Tahoma" panose="020B0604030504040204" pitchFamily="34" charset="0"/>
              </a:defRPr>
            </a:lvl4pPr>
            <a:lvl5pPr marL="2057400" indent="-228600">
              <a:spcBef>
                <a:spcPct val="20000"/>
              </a:spcBef>
              <a:buClr>
                <a:schemeClr val="tx1"/>
              </a:buClr>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tx1"/>
              </a:buClr>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tx1"/>
              </a:buClr>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tx1"/>
              </a:buClr>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tx1"/>
              </a:buClr>
              <a:buChar char="•"/>
              <a:defRPr sz="2000">
                <a:solidFill>
                  <a:schemeClr val="tx1"/>
                </a:solidFill>
                <a:latin typeface="Tahoma" panose="020B0604030504040204" pitchFamily="34" charset="0"/>
              </a:defRPr>
            </a:lvl9pPr>
          </a:lstStyle>
          <a:p>
            <a:pPr eaLnBrk="1" hangingPunct="1">
              <a:buFontTx/>
              <a:buNone/>
            </a:pPr>
            <a:r>
              <a:rPr lang="en-US" altLang="en-US" sz="2400"/>
              <a:t>How many constraints will we have? </a:t>
            </a:r>
            <a:r>
              <a:rPr lang="en-US" altLang="en-US" sz="2400" i="1">
                <a:solidFill>
                  <a:srgbClr val="990099"/>
                </a:solidFill>
              </a:rPr>
              <a:t>R</a:t>
            </a:r>
          </a:p>
          <a:p>
            <a:pPr eaLnBrk="1" hangingPunct="1">
              <a:buFontTx/>
              <a:buNone/>
            </a:pPr>
            <a:r>
              <a:rPr lang="en-US" altLang="en-US" sz="2400"/>
              <a:t>What should they be?</a:t>
            </a:r>
          </a:p>
          <a:p>
            <a:pPr eaLnBrk="1" hangingPunct="1">
              <a:buFontTx/>
              <a:buNone/>
            </a:pPr>
            <a:r>
              <a:rPr lang="en-US" altLang="en-US" sz="2400" b="1" i="1">
                <a:solidFill>
                  <a:schemeClr val="hlink"/>
                </a:solidFill>
              </a:rPr>
              <a:t>w</a:t>
            </a:r>
            <a:r>
              <a:rPr lang="en-US" altLang="en-US" sz="2400" i="1">
                <a:solidFill>
                  <a:schemeClr val="hlink"/>
                </a:solidFill>
              </a:rPr>
              <a:t> . </a:t>
            </a:r>
            <a:r>
              <a:rPr lang="en-US" altLang="en-US" sz="2400" b="1" i="1">
                <a:solidFill>
                  <a:schemeClr val="hlink"/>
                </a:solidFill>
              </a:rPr>
              <a:t>x</a:t>
            </a:r>
            <a:r>
              <a:rPr lang="en-US" altLang="en-US" sz="2400" i="1" baseline="-25000">
                <a:solidFill>
                  <a:schemeClr val="hlink"/>
                </a:solidFill>
              </a:rPr>
              <a:t>k</a:t>
            </a:r>
            <a:r>
              <a:rPr lang="en-US" altLang="en-US" sz="2400" i="1">
                <a:solidFill>
                  <a:schemeClr val="hlink"/>
                </a:solidFill>
              </a:rPr>
              <a:t> + b &gt;= 1-</a:t>
            </a:r>
            <a:r>
              <a:rPr lang="en-US" altLang="en-US" sz="2400" i="1">
                <a:solidFill>
                  <a:schemeClr val="hlink"/>
                </a:solidFill>
                <a:latin typeface="Symbol" panose="05050102010706020507" pitchFamily="18" charset="2"/>
              </a:rPr>
              <a:t>e</a:t>
            </a:r>
            <a:r>
              <a:rPr lang="en-US" altLang="en-US" sz="2400" i="1" baseline="-25000">
                <a:solidFill>
                  <a:schemeClr val="hlink"/>
                </a:solidFill>
              </a:rPr>
              <a:t>k</a:t>
            </a:r>
            <a:r>
              <a:rPr lang="en-US" altLang="en-US" sz="2400" i="1">
                <a:solidFill>
                  <a:schemeClr val="hlink"/>
                </a:solidFill>
              </a:rPr>
              <a:t> if y</a:t>
            </a:r>
            <a:r>
              <a:rPr lang="en-US" altLang="en-US" sz="2400" i="1" baseline="-25000">
                <a:solidFill>
                  <a:schemeClr val="hlink"/>
                </a:solidFill>
              </a:rPr>
              <a:t>k</a:t>
            </a:r>
            <a:r>
              <a:rPr lang="en-US" altLang="en-US" sz="2400" i="1">
                <a:solidFill>
                  <a:schemeClr val="hlink"/>
                </a:solidFill>
              </a:rPr>
              <a:t> = 1</a:t>
            </a:r>
          </a:p>
          <a:p>
            <a:pPr eaLnBrk="1" hangingPunct="1">
              <a:buFontTx/>
              <a:buNone/>
            </a:pPr>
            <a:r>
              <a:rPr lang="en-US" altLang="en-US" sz="2400" b="1" i="1">
                <a:solidFill>
                  <a:schemeClr val="folHlink"/>
                </a:solidFill>
              </a:rPr>
              <a:t>w</a:t>
            </a:r>
            <a:r>
              <a:rPr lang="en-US" altLang="en-US" sz="2400" i="1">
                <a:solidFill>
                  <a:schemeClr val="folHlink"/>
                </a:solidFill>
              </a:rPr>
              <a:t> . </a:t>
            </a:r>
            <a:r>
              <a:rPr lang="en-US" altLang="en-US" sz="2400" b="1" i="1">
                <a:solidFill>
                  <a:schemeClr val="folHlink"/>
                </a:solidFill>
              </a:rPr>
              <a:t>x</a:t>
            </a:r>
            <a:r>
              <a:rPr lang="en-US" altLang="en-US" sz="2400" i="1" baseline="-25000">
                <a:solidFill>
                  <a:schemeClr val="folHlink"/>
                </a:solidFill>
              </a:rPr>
              <a:t>k</a:t>
            </a:r>
            <a:r>
              <a:rPr lang="en-US" altLang="en-US" sz="2400" i="1">
                <a:solidFill>
                  <a:schemeClr val="folHlink"/>
                </a:solidFill>
              </a:rPr>
              <a:t> + b &lt;= -1+</a:t>
            </a:r>
            <a:r>
              <a:rPr lang="en-US" altLang="en-US" sz="2400" i="1">
                <a:solidFill>
                  <a:schemeClr val="folHlink"/>
                </a:solidFill>
                <a:latin typeface="Symbol" panose="05050102010706020507" pitchFamily="18" charset="2"/>
              </a:rPr>
              <a:t>e</a:t>
            </a:r>
            <a:r>
              <a:rPr lang="en-US" altLang="en-US" sz="2400" i="1" baseline="-25000">
                <a:solidFill>
                  <a:schemeClr val="folHlink"/>
                </a:solidFill>
              </a:rPr>
              <a:t>k</a:t>
            </a:r>
            <a:r>
              <a:rPr lang="en-US" altLang="en-US" sz="2400" i="1">
                <a:solidFill>
                  <a:schemeClr val="folHlink"/>
                </a:solidFill>
              </a:rPr>
              <a:t> if y</a:t>
            </a:r>
            <a:r>
              <a:rPr lang="en-US" altLang="en-US" sz="2400" i="1" baseline="-25000">
                <a:solidFill>
                  <a:schemeClr val="folHlink"/>
                </a:solidFill>
              </a:rPr>
              <a:t>k</a:t>
            </a:r>
            <a:r>
              <a:rPr lang="en-US" altLang="en-US" sz="2400" i="1">
                <a:solidFill>
                  <a:schemeClr val="folHlink"/>
                </a:solidFill>
              </a:rPr>
              <a:t> = -1</a:t>
            </a:r>
            <a:endParaRPr lang="en-US" altLang="en-US" sz="2400" i="1">
              <a:solidFill>
                <a:srgbClr val="990099"/>
              </a:solidFill>
            </a:endParaRPr>
          </a:p>
        </p:txBody>
      </p:sp>
      <p:sp>
        <p:nvSpPr>
          <p:cNvPr id="39940" name="Rectangle 2">
            <a:extLst>
              <a:ext uri="{FF2B5EF4-FFF2-40B4-BE49-F238E27FC236}">
                <a16:creationId xmlns:a16="http://schemas.microsoft.com/office/drawing/2014/main" id="{00D835BC-704F-4A42-B423-74DEDBB2877B}"/>
              </a:ext>
            </a:extLst>
          </p:cNvPr>
          <p:cNvSpPr>
            <a:spLocks noGrp="1" noChangeArrowheads="1"/>
          </p:cNvSpPr>
          <p:nvPr>
            <p:ph type="title"/>
          </p:nvPr>
        </p:nvSpPr>
        <p:spPr/>
        <p:txBody>
          <a:bodyPr/>
          <a:lstStyle/>
          <a:p>
            <a:pPr eaLnBrk="1" hangingPunct="1"/>
            <a:r>
              <a:rPr lang="en-US" altLang="en-US" sz="3600"/>
              <a:t>Learning Maximum Margin with Noise</a:t>
            </a:r>
          </a:p>
        </p:txBody>
      </p:sp>
      <p:sp>
        <p:nvSpPr>
          <p:cNvPr id="39941" name="Rectangle 3">
            <a:extLst>
              <a:ext uri="{FF2B5EF4-FFF2-40B4-BE49-F238E27FC236}">
                <a16:creationId xmlns:a16="http://schemas.microsoft.com/office/drawing/2014/main" id="{E9EC37C9-74D6-4F05-8678-8972A47860EF}"/>
              </a:ext>
            </a:extLst>
          </p:cNvPr>
          <p:cNvSpPr>
            <a:spLocks noGrp="1" noChangeArrowheads="1"/>
          </p:cNvSpPr>
          <p:nvPr>
            <p:ph type="body" sz="half" idx="1"/>
          </p:nvPr>
        </p:nvSpPr>
        <p:spPr>
          <a:xfrm>
            <a:off x="6119813" y="757238"/>
            <a:ext cx="4233862" cy="3052762"/>
          </a:xfrm>
        </p:spPr>
        <p:txBody>
          <a:bodyPr/>
          <a:lstStyle/>
          <a:p>
            <a:pPr eaLnBrk="1" hangingPunct="1">
              <a:buFontTx/>
              <a:buNone/>
            </a:pPr>
            <a:r>
              <a:rPr lang="en-US" altLang="en-US" sz="2400"/>
              <a:t>Given guess of </a:t>
            </a:r>
            <a:r>
              <a:rPr lang="en-US" altLang="en-US" sz="2400" b="1" i="1"/>
              <a:t>w</a:t>
            </a:r>
            <a:r>
              <a:rPr lang="en-US" altLang="en-US" sz="2400"/>
              <a:t> , </a:t>
            </a:r>
            <a:r>
              <a:rPr lang="en-US" altLang="en-US" sz="2400" i="1"/>
              <a:t>b</a:t>
            </a:r>
            <a:r>
              <a:rPr lang="en-US" altLang="en-US" sz="2400"/>
              <a:t> we can</a:t>
            </a:r>
          </a:p>
          <a:p>
            <a:pPr eaLnBrk="1" hangingPunct="1"/>
            <a:r>
              <a:rPr lang="en-US" altLang="en-US" sz="2400"/>
              <a:t>Compute sum of distances of points to their correct zones</a:t>
            </a:r>
          </a:p>
          <a:p>
            <a:pPr eaLnBrk="1" hangingPunct="1"/>
            <a:r>
              <a:rPr lang="en-US" altLang="en-US" sz="2400"/>
              <a:t>Compute the margin width</a:t>
            </a:r>
          </a:p>
          <a:p>
            <a:pPr eaLnBrk="1" hangingPunct="1">
              <a:buFontTx/>
              <a:buNone/>
            </a:pPr>
            <a:r>
              <a:rPr lang="en-US" altLang="en-US" sz="2400"/>
              <a:t>Assume </a:t>
            </a:r>
            <a:r>
              <a:rPr lang="en-US" altLang="en-US" sz="2400" i="1"/>
              <a:t>R</a:t>
            </a:r>
            <a:r>
              <a:rPr lang="en-US" altLang="en-US" sz="2400"/>
              <a:t> datapoints, each </a:t>
            </a:r>
            <a:r>
              <a:rPr lang="en-US" altLang="en-US" sz="2400" i="1"/>
              <a:t>(</a:t>
            </a:r>
            <a:r>
              <a:rPr lang="en-US" altLang="en-US" sz="2400" b="1" i="1"/>
              <a:t>x</a:t>
            </a:r>
            <a:r>
              <a:rPr lang="en-US" altLang="en-US" sz="2400" i="1" baseline="-25000"/>
              <a:t>k</a:t>
            </a:r>
            <a:r>
              <a:rPr lang="en-US" altLang="en-US" sz="2400" i="1"/>
              <a:t>,y</a:t>
            </a:r>
            <a:r>
              <a:rPr lang="en-US" altLang="en-US" sz="2400" i="1" baseline="-25000"/>
              <a:t>k</a:t>
            </a:r>
            <a:r>
              <a:rPr lang="en-US" altLang="en-US" sz="2400" i="1"/>
              <a:t>) </a:t>
            </a:r>
            <a:r>
              <a:rPr lang="en-US" altLang="en-US" sz="2400"/>
              <a:t>where </a:t>
            </a:r>
            <a:r>
              <a:rPr lang="en-US" altLang="en-US" sz="2400" i="1"/>
              <a:t>y</a:t>
            </a:r>
            <a:r>
              <a:rPr lang="en-US" altLang="en-US" sz="2400" i="1" baseline="-25000"/>
              <a:t>k</a:t>
            </a:r>
            <a:r>
              <a:rPr lang="en-US" altLang="en-US" sz="2400" i="1"/>
              <a:t> = +/- 1</a:t>
            </a:r>
          </a:p>
        </p:txBody>
      </p:sp>
      <p:sp>
        <p:nvSpPr>
          <p:cNvPr id="39942" name="Line 4">
            <a:extLst>
              <a:ext uri="{FF2B5EF4-FFF2-40B4-BE49-F238E27FC236}">
                <a16:creationId xmlns:a16="http://schemas.microsoft.com/office/drawing/2014/main" id="{39CC0DD9-C0D4-4CA1-8242-3D126768DB75}"/>
              </a:ext>
            </a:extLst>
          </p:cNvPr>
          <p:cNvSpPr>
            <a:spLocks noChangeShapeType="1"/>
          </p:cNvSpPr>
          <p:nvPr/>
        </p:nvSpPr>
        <p:spPr bwMode="auto">
          <a:xfrm rot="20000665">
            <a:off x="2386013" y="1674813"/>
            <a:ext cx="2971800" cy="0"/>
          </a:xfrm>
          <a:prstGeom prst="line">
            <a:avLst/>
          </a:prstGeom>
          <a:noFill/>
          <a:ln w="127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IN"/>
          </a:p>
        </p:txBody>
      </p:sp>
      <p:sp>
        <p:nvSpPr>
          <p:cNvPr id="39943" name="Line 5">
            <a:extLst>
              <a:ext uri="{FF2B5EF4-FFF2-40B4-BE49-F238E27FC236}">
                <a16:creationId xmlns:a16="http://schemas.microsoft.com/office/drawing/2014/main" id="{4DBA8313-A493-487C-8BAC-2E66E370479A}"/>
              </a:ext>
            </a:extLst>
          </p:cNvPr>
          <p:cNvSpPr>
            <a:spLocks noChangeShapeType="1"/>
          </p:cNvSpPr>
          <p:nvPr/>
        </p:nvSpPr>
        <p:spPr bwMode="auto">
          <a:xfrm rot="20000665">
            <a:off x="2532063" y="1965325"/>
            <a:ext cx="29718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IN"/>
          </a:p>
        </p:txBody>
      </p:sp>
      <p:sp>
        <p:nvSpPr>
          <p:cNvPr id="39944" name="Line 6">
            <a:extLst>
              <a:ext uri="{FF2B5EF4-FFF2-40B4-BE49-F238E27FC236}">
                <a16:creationId xmlns:a16="http://schemas.microsoft.com/office/drawing/2014/main" id="{21FB5060-4588-4F66-BC90-06C5ADB8B6ED}"/>
              </a:ext>
            </a:extLst>
          </p:cNvPr>
          <p:cNvSpPr>
            <a:spLocks noChangeShapeType="1"/>
          </p:cNvSpPr>
          <p:nvPr/>
        </p:nvSpPr>
        <p:spPr bwMode="auto">
          <a:xfrm rot="20000665">
            <a:off x="2676525" y="2254250"/>
            <a:ext cx="2971800" cy="0"/>
          </a:xfrm>
          <a:prstGeom prst="line">
            <a:avLst/>
          </a:prstGeom>
          <a:noFill/>
          <a:ln w="127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IN"/>
          </a:p>
        </p:txBody>
      </p:sp>
      <p:sp>
        <p:nvSpPr>
          <p:cNvPr id="39945" name="Text Box 7">
            <a:extLst>
              <a:ext uri="{FF2B5EF4-FFF2-40B4-BE49-F238E27FC236}">
                <a16:creationId xmlns:a16="http://schemas.microsoft.com/office/drawing/2014/main" id="{22B4DF3D-CB65-4739-86DF-AA2DBCE9C088}"/>
              </a:ext>
            </a:extLst>
          </p:cNvPr>
          <p:cNvSpPr txBox="1">
            <a:spLocks noChangeArrowheads="1"/>
          </p:cNvSpPr>
          <p:nvPr/>
        </p:nvSpPr>
        <p:spPr bwMode="auto">
          <a:xfrm rot="19822108">
            <a:off x="1693863" y="2403475"/>
            <a:ext cx="9906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algn="ctr" eaLnBrk="1" hangingPunct="1"/>
            <a:r>
              <a:rPr lang="en-US" altLang="en-US" sz="1400">
                <a:solidFill>
                  <a:schemeClr val="hlink"/>
                </a:solidFill>
              </a:rPr>
              <a:t>wx+b=1</a:t>
            </a:r>
          </a:p>
        </p:txBody>
      </p:sp>
      <p:sp>
        <p:nvSpPr>
          <p:cNvPr id="39946" name="Text Box 8">
            <a:extLst>
              <a:ext uri="{FF2B5EF4-FFF2-40B4-BE49-F238E27FC236}">
                <a16:creationId xmlns:a16="http://schemas.microsoft.com/office/drawing/2014/main" id="{5B3254C2-E2D7-4CD9-B750-2C4A67FE7087}"/>
              </a:ext>
            </a:extLst>
          </p:cNvPr>
          <p:cNvSpPr txBox="1">
            <a:spLocks noChangeArrowheads="1"/>
          </p:cNvSpPr>
          <p:nvPr/>
        </p:nvSpPr>
        <p:spPr bwMode="auto">
          <a:xfrm rot="19822108">
            <a:off x="1847850" y="2673350"/>
            <a:ext cx="9906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algn="ctr" eaLnBrk="1" hangingPunct="1"/>
            <a:r>
              <a:rPr lang="en-US" altLang="en-US" sz="1400"/>
              <a:t>wx+b=0</a:t>
            </a:r>
          </a:p>
        </p:txBody>
      </p:sp>
      <p:sp>
        <p:nvSpPr>
          <p:cNvPr id="39947" name="Text Box 9">
            <a:extLst>
              <a:ext uri="{FF2B5EF4-FFF2-40B4-BE49-F238E27FC236}">
                <a16:creationId xmlns:a16="http://schemas.microsoft.com/office/drawing/2014/main" id="{6A1A30FE-D970-4E9C-B5A3-1E1C13246068}"/>
              </a:ext>
            </a:extLst>
          </p:cNvPr>
          <p:cNvSpPr txBox="1">
            <a:spLocks noChangeArrowheads="1"/>
          </p:cNvSpPr>
          <p:nvPr/>
        </p:nvSpPr>
        <p:spPr bwMode="auto">
          <a:xfrm rot="19822108">
            <a:off x="1998663" y="2917825"/>
            <a:ext cx="9906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algn="ctr" eaLnBrk="1" hangingPunct="1"/>
            <a:r>
              <a:rPr lang="en-US" altLang="en-US" sz="1400">
                <a:solidFill>
                  <a:schemeClr val="folHlink"/>
                </a:solidFill>
              </a:rPr>
              <a:t>wx+b=-1</a:t>
            </a:r>
          </a:p>
        </p:txBody>
      </p:sp>
      <p:sp>
        <p:nvSpPr>
          <p:cNvPr id="39948" name="Line 10">
            <a:extLst>
              <a:ext uri="{FF2B5EF4-FFF2-40B4-BE49-F238E27FC236}">
                <a16:creationId xmlns:a16="http://schemas.microsoft.com/office/drawing/2014/main" id="{DAFA0B95-B5D8-4059-8C19-6735015E6DB5}"/>
              </a:ext>
            </a:extLst>
          </p:cNvPr>
          <p:cNvSpPr>
            <a:spLocks noChangeShapeType="1"/>
          </p:cNvSpPr>
          <p:nvPr/>
        </p:nvSpPr>
        <p:spPr bwMode="auto">
          <a:xfrm>
            <a:off x="5264151" y="984250"/>
            <a:ext cx="327025" cy="598488"/>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IN"/>
          </a:p>
        </p:txBody>
      </p:sp>
      <p:sp>
        <p:nvSpPr>
          <p:cNvPr id="39949" name="Text Box 11">
            <a:extLst>
              <a:ext uri="{FF2B5EF4-FFF2-40B4-BE49-F238E27FC236}">
                <a16:creationId xmlns:a16="http://schemas.microsoft.com/office/drawing/2014/main" id="{CAA24D7C-95AD-44CA-BB62-79C876328E42}"/>
              </a:ext>
            </a:extLst>
          </p:cNvPr>
          <p:cNvSpPr txBox="1">
            <a:spLocks noChangeArrowheads="1"/>
          </p:cNvSpPr>
          <p:nvPr/>
        </p:nvSpPr>
        <p:spPr bwMode="auto">
          <a:xfrm>
            <a:off x="5414963" y="773114"/>
            <a:ext cx="646112"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r>
              <a:rPr lang="en-US" altLang="en-US" i="1"/>
              <a:t>M =</a:t>
            </a:r>
            <a:endParaRPr lang="en-US" altLang="en-US"/>
          </a:p>
        </p:txBody>
      </p:sp>
      <p:sp>
        <p:nvSpPr>
          <p:cNvPr id="39950" name="Oval 12">
            <a:extLst>
              <a:ext uri="{FF2B5EF4-FFF2-40B4-BE49-F238E27FC236}">
                <a16:creationId xmlns:a16="http://schemas.microsoft.com/office/drawing/2014/main" id="{0E298514-BCA2-4C79-9E75-7CD2BFA5E044}"/>
              </a:ext>
            </a:extLst>
          </p:cNvPr>
          <p:cNvSpPr>
            <a:spLocks noChangeArrowheads="1"/>
          </p:cNvSpPr>
          <p:nvPr/>
        </p:nvSpPr>
        <p:spPr bwMode="auto">
          <a:xfrm>
            <a:off x="5478463" y="2077710"/>
            <a:ext cx="259766" cy="562630"/>
          </a:xfrm>
          <a:prstGeom prst="ellipse">
            <a:avLst/>
          </a:prstGeom>
          <a:solidFill>
            <a:schemeClr val="folHlink"/>
          </a:solidFill>
          <a:ln>
            <a:noFill/>
          </a:ln>
          <a:effectLst/>
          <a:extLst>
            <a:ext uri="{91240B29-F687-4F45-9708-019B960494DF}">
              <a14:hiddenLine xmlns:a14="http://schemas.microsoft.com/office/drawing/2010/main" w="19050"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9951" name="Oval 13">
            <a:extLst>
              <a:ext uri="{FF2B5EF4-FFF2-40B4-BE49-F238E27FC236}">
                <a16:creationId xmlns:a16="http://schemas.microsoft.com/office/drawing/2014/main" id="{B8E15745-4A99-480D-A2E8-0FA0028E6296}"/>
              </a:ext>
            </a:extLst>
          </p:cNvPr>
          <p:cNvSpPr>
            <a:spLocks noChangeArrowheads="1"/>
          </p:cNvSpPr>
          <p:nvPr/>
        </p:nvSpPr>
        <p:spPr bwMode="auto">
          <a:xfrm>
            <a:off x="3098800" y="888673"/>
            <a:ext cx="259766" cy="562630"/>
          </a:xfrm>
          <a:prstGeom prst="ellipse">
            <a:avLst/>
          </a:prstGeom>
          <a:solidFill>
            <a:schemeClr val="hlink"/>
          </a:solidFill>
          <a:ln>
            <a:noFill/>
          </a:ln>
          <a:effectLst/>
          <a:extLst>
            <a:ext uri="{91240B29-F687-4F45-9708-019B960494DF}">
              <a14:hiddenLine xmlns:a14="http://schemas.microsoft.com/office/drawing/2010/main" w="19050"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graphicFrame>
        <p:nvGraphicFramePr>
          <p:cNvPr id="39952" name="Object 14">
            <a:extLst>
              <a:ext uri="{FF2B5EF4-FFF2-40B4-BE49-F238E27FC236}">
                <a16:creationId xmlns:a16="http://schemas.microsoft.com/office/drawing/2014/main" id="{6BBBAC1F-1714-4843-A05B-8E47AF316945}"/>
              </a:ext>
            </a:extLst>
          </p:cNvPr>
          <p:cNvGraphicFramePr>
            <a:graphicFrameLocks noChangeAspect="1"/>
          </p:cNvGraphicFramePr>
          <p:nvPr/>
        </p:nvGraphicFramePr>
        <p:xfrm>
          <a:off x="5564189" y="1031875"/>
          <a:ext cx="720725" cy="679450"/>
        </p:xfrm>
        <a:graphic>
          <a:graphicData uri="http://schemas.openxmlformats.org/presentationml/2006/ole">
            <mc:AlternateContent xmlns:mc="http://schemas.openxmlformats.org/markup-compatibility/2006">
              <mc:Choice xmlns:v="urn:schemas-microsoft-com:vml" Requires="v">
                <p:oleObj name="Equation" r:id="rId2" imgW="444307" imgH="418918" progId="Equation.3">
                  <p:embed/>
                </p:oleObj>
              </mc:Choice>
              <mc:Fallback>
                <p:oleObj name="Equation" r:id="rId2" imgW="444307" imgH="418918" progId="Equation.3">
                  <p:embed/>
                  <p:pic>
                    <p:nvPicPr>
                      <p:cNvPr id="39952" name="Object 14">
                        <a:extLst>
                          <a:ext uri="{FF2B5EF4-FFF2-40B4-BE49-F238E27FC236}">
                            <a16:creationId xmlns:a16="http://schemas.microsoft.com/office/drawing/2014/main" id="{6BBBAC1F-1714-4843-A05B-8E47AF3169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64189" y="1031875"/>
                        <a:ext cx="720725" cy="6794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9953" name="Oval 15">
            <a:extLst>
              <a:ext uri="{FF2B5EF4-FFF2-40B4-BE49-F238E27FC236}">
                <a16:creationId xmlns:a16="http://schemas.microsoft.com/office/drawing/2014/main" id="{FF9998F9-0333-40C7-B6C9-42CEE03BFEA8}"/>
              </a:ext>
            </a:extLst>
          </p:cNvPr>
          <p:cNvSpPr>
            <a:spLocks noChangeArrowheads="1"/>
          </p:cNvSpPr>
          <p:nvPr/>
        </p:nvSpPr>
        <p:spPr bwMode="auto">
          <a:xfrm>
            <a:off x="2230438" y="760085"/>
            <a:ext cx="259766" cy="562630"/>
          </a:xfrm>
          <a:prstGeom prst="ellipse">
            <a:avLst/>
          </a:prstGeom>
          <a:solidFill>
            <a:schemeClr val="hlink"/>
          </a:solidFill>
          <a:ln>
            <a:noFill/>
          </a:ln>
          <a:effectLst/>
          <a:extLst>
            <a:ext uri="{91240B29-F687-4F45-9708-019B960494DF}">
              <a14:hiddenLine xmlns:a14="http://schemas.microsoft.com/office/drawing/2010/main" w="19050"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9954" name="Oval 16">
            <a:extLst>
              <a:ext uri="{FF2B5EF4-FFF2-40B4-BE49-F238E27FC236}">
                <a16:creationId xmlns:a16="http://schemas.microsoft.com/office/drawing/2014/main" id="{E2429B03-CCA6-4D71-8AF1-D4E4E9E89180}"/>
              </a:ext>
            </a:extLst>
          </p:cNvPr>
          <p:cNvSpPr>
            <a:spLocks noChangeArrowheads="1"/>
          </p:cNvSpPr>
          <p:nvPr/>
        </p:nvSpPr>
        <p:spPr bwMode="auto">
          <a:xfrm>
            <a:off x="2971800" y="1814185"/>
            <a:ext cx="259766" cy="562630"/>
          </a:xfrm>
          <a:prstGeom prst="ellipse">
            <a:avLst/>
          </a:prstGeom>
          <a:solidFill>
            <a:schemeClr val="hlink"/>
          </a:solidFill>
          <a:ln>
            <a:noFill/>
          </a:ln>
          <a:effectLst/>
          <a:extLst>
            <a:ext uri="{91240B29-F687-4F45-9708-019B960494DF}">
              <a14:hiddenLine xmlns:a14="http://schemas.microsoft.com/office/drawing/2010/main" w="19050"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9955" name="Oval 17">
            <a:extLst>
              <a:ext uri="{FF2B5EF4-FFF2-40B4-BE49-F238E27FC236}">
                <a16:creationId xmlns:a16="http://schemas.microsoft.com/office/drawing/2014/main" id="{7C5B1516-95EB-4E6E-BE80-7A301EF578B7}"/>
              </a:ext>
            </a:extLst>
          </p:cNvPr>
          <p:cNvSpPr>
            <a:spLocks noChangeArrowheads="1"/>
          </p:cNvSpPr>
          <p:nvPr/>
        </p:nvSpPr>
        <p:spPr bwMode="auto">
          <a:xfrm>
            <a:off x="2478088" y="1064885"/>
            <a:ext cx="259766" cy="562630"/>
          </a:xfrm>
          <a:prstGeom prst="ellipse">
            <a:avLst/>
          </a:prstGeom>
          <a:solidFill>
            <a:schemeClr val="hlink"/>
          </a:solidFill>
          <a:ln>
            <a:noFill/>
          </a:ln>
          <a:effectLst/>
          <a:extLst>
            <a:ext uri="{91240B29-F687-4F45-9708-019B960494DF}">
              <a14:hiddenLine xmlns:a14="http://schemas.microsoft.com/office/drawing/2010/main" w="19050"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9956" name="Oval 18">
            <a:extLst>
              <a:ext uri="{FF2B5EF4-FFF2-40B4-BE49-F238E27FC236}">
                <a16:creationId xmlns:a16="http://schemas.microsoft.com/office/drawing/2014/main" id="{D87A48D4-C656-4CE8-833A-C73B23AEB276}"/>
              </a:ext>
            </a:extLst>
          </p:cNvPr>
          <p:cNvSpPr>
            <a:spLocks noChangeArrowheads="1"/>
          </p:cNvSpPr>
          <p:nvPr/>
        </p:nvSpPr>
        <p:spPr bwMode="auto">
          <a:xfrm>
            <a:off x="2101850" y="1850698"/>
            <a:ext cx="259766" cy="562630"/>
          </a:xfrm>
          <a:prstGeom prst="ellipse">
            <a:avLst/>
          </a:prstGeom>
          <a:solidFill>
            <a:schemeClr val="hlink"/>
          </a:solidFill>
          <a:ln>
            <a:noFill/>
          </a:ln>
          <a:effectLst/>
          <a:extLst>
            <a:ext uri="{91240B29-F687-4F45-9708-019B960494DF}">
              <a14:hiddenLine xmlns:a14="http://schemas.microsoft.com/office/drawing/2010/main" w="19050"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9957" name="Oval 19">
            <a:extLst>
              <a:ext uri="{FF2B5EF4-FFF2-40B4-BE49-F238E27FC236}">
                <a16:creationId xmlns:a16="http://schemas.microsoft.com/office/drawing/2014/main" id="{B7F8BB01-1729-428C-8829-482299D05D1C}"/>
              </a:ext>
            </a:extLst>
          </p:cNvPr>
          <p:cNvSpPr>
            <a:spLocks noChangeArrowheads="1"/>
          </p:cNvSpPr>
          <p:nvPr/>
        </p:nvSpPr>
        <p:spPr bwMode="auto">
          <a:xfrm>
            <a:off x="4657725" y="971223"/>
            <a:ext cx="259766" cy="562630"/>
          </a:xfrm>
          <a:prstGeom prst="ellipse">
            <a:avLst/>
          </a:prstGeom>
          <a:solidFill>
            <a:schemeClr val="hlink"/>
          </a:solidFill>
          <a:ln>
            <a:noFill/>
          </a:ln>
          <a:effectLst/>
          <a:extLst>
            <a:ext uri="{91240B29-F687-4F45-9708-019B960494DF}">
              <a14:hiddenLine xmlns:a14="http://schemas.microsoft.com/office/drawing/2010/main" w="19050"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9958" name="Oval 20">
            <a:extLst>
              <a:ext uri="{FF2B5EF4-FFF2-40B4-BE49-F238E27FC236}">
                <a16:creationId xmlns:a16="http://schemas.microsoft.com/office/drawing/2014/main" id="{33C82DF0-BEA1-40BF-B441-A5C2343C920A}"/>
              </a:ext>
            </a:extLst>
          </p:cNvPr>
          <p:cNvSpPr>
            <a:spLocks noChangeArrowheads="1"/>
          </p:cNvSpPr>
          <p:nvPr/>
        </p:nvSpPr>
        <p:spPr bwMode="auto">
          <a:xfrm>
            <a:off x="4311650" y="1882448"/>
            <a:ext cx="259766" cy="562630"/>
          </a:xfrm>
          <a:prstGeom prst="ellipse">
            <a:avLst/>
          </a:prstGeom>
          <a:solidFill>
            <a:schemeClr val="folHlink"/>
          </a:solidFill>
          <a:ln>
            <a:noFill/>
          </a:ln>
          <a:effectLst/>
          <a:extLst>
            <a:ext uri="{91240B29-F687-4F45-9708-019B960494DF}">
              <a14:hiddenLine xmlns:a14="http://schemas.microsoft.com/office/drawing/2010/main" w="19050"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9959" name="Oval 21">
            <a:extLst>
              <a:ext uri="{FF2B5EF4-FFF2-40B4-BE49-F238E27FC236}">
                <a16:creationId xmlns:a16="http://schemas.microsoft.com/office/drawing/2014/main" id="{C79A004A-67BA-4AE5-B0EE-0ABEEF335CBE}"/>
              </a:ext>
            </a:extLst>
          </p:cNvPr>
          <p:cNvSpPr>
            <a:spLocks noChangeArrowheads="1"/>
          </p:cNvSpPr>
          <p:nvPr/>
        </p:nvSpPr>
        <p:spPr bwMode="auto">
          <a:xfrm>
            <a:off x="5016500" y="2122160"/>
            <a:ext cx="259766" cy="562630"/>
          </a:xfrm>
          <a:prstGeom prst="ellipse">
            <a:avLst/>
          </a:prstGeom>
          <a:solidFill>
            <a:schemeClr val="folHlink"/>
          </a:solidFill>
          <a:ln>
            <a:noFill/>
          </a:ln>
          <a:effectLst/>
          <a:extLst>
            <a:ext uri="{91240B29-F687-4F45-9708-019B960494DF}">
              <a14:hiddenLine xmlns:a14="http://schemas.microsoft.com/office/drawing/2010/main" w="19050"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9960" name="Oval 22">
            <a:extLst>
              <a:ext uri="{FF2B5EF4-FFF2-40B4-BE49-F238E27FC236}">
                <a16:creationId xmlns:a16="http://schemas.microsoft.com/office/drawing/2014/main" id="{3E515840-2C14-469F-80A4-E9D14E2962F0}"/>
              </a:ext>
            </a:extLst>
          </p:cNvPr>
          <p:cNvSpPr>
            <a:spLocks noChangeArrowheads="1"/>
          </p:cNvSpPr>
          <p:nvPr/>
        </p:nvSpPr>
        <p:spPr bwMode="auto">
          <a:xfrm>
            <a:off x="3019425" y="2819073"/>
            <a:ext cx="259766" cy="562630"/>
          </a:xfrm>
          <a:prstGeom prst="ellipse">
            <a:avLst/>
          </a:prstGeom>
          <a:solidFill>
            <a:schemeClr val="folHlink"/>
          </a:solidFill>
          <a:ln>
            <a:noFill/>
          </a:ln>
          <a:effectLst/>
          <a:extLst>
            <a:ext uri="{91240B29-F687-4F45-9708-019B960494DF}">
              <a14:hiddenLine xmlns:a14="http://schemas.microsoft.com/office/drawing/2010/main" w="19050"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9961" name="Oval 23">
            <a:extLst>
              <a:ext uri="{FF2B5EF4-FFF2-40B4-BE49-F238E27FC236}">
                <a16:creationId xmlns:a16="http://schemas.microsoft.com/office/drawing/2014/main" id="{6CEB499F-BDBB-456A-ABD4-2E877FC5FD6C}"/>
              </a:ext>
            </a:extLst>
          </p:cNvPr>
          <p:cNvSpPr>
            <a:spLocks noChangeArrowheads="1"/>
          </p:cNvSpPr>
          <p:nvPr/>
        </p:nvSpPr>
        <p:spPr bwMode="auto">
          <a:xfrm>
            <a:off x="3951288" y="2774623"/>
            <a:ext cx="259766" cy="562630"/>
          </a:xfrm>
          <a:prstGeom prst="ellipse">
            <a:avLst/>
          </a:prstGeom>
          <a:solidFill>
            <a:schemeClr val="folHlink"/>
          </a:solidFill>
          <a:ln>
            <a:noFill/>
          </a:ln>
          <a:effectLst/>
          <a:extLst>
            <a:ext uri="{91240B29-F687-4F45-9708-019B960494DF}">
              <a14:hiddenLine xmlns:a14="http://schemas.microsoft.com/office/drawing/2010/main" w="19050"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9962" name="Oval 24">
            <a:extLst>
              <a:ext uri="{FF2B5EF4-FFF2-40B4-BE49-F238E27FC236}">
                <a16:creationId xmlns:a16="http://schemas.microsoft.com/office/drawing/2014/main" id="{C1EBF3B7-8160-4E62-9651-86C38442D9F7}"/>
              </a:ext>
            </a:extLst>
          </p:cNvPr>
          <p:cNvSpPr>
            <a:spLocks noChangeArrowheads="1"/>
          </p:cNvSpPr>
          <p:nvPr/>
        </p:nvSpPr>
        <p:spPr bwMode="auto">
          <a:xfrm>
            <a:off x="5684838" y="1850698"/>
            <a:ext cx="259766" cy="562630"/>
          </a:xfrm>
          <a:prstGeom prst="ellipse">
            <a:avLst/>
          </a:prstGeom>
          <a:solidFill>
            <a:schemeClr val="folHlink"/>
          </a:solidFill>
          <a:ln>
            <a:noFill/>
          </a:ln>
          <a:effectLst/>
          <a:extLst>
            <a:ext uri="{91240B29-F687-4F45-9708-019B960494DF}">
              <a14:hiddenLine xmlns:a14="http://schemas.microsoft.com/office/drawing/2010/main" w="19050"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9963" name="Rectangle 25">
            <a:extLst>
              <a:ext uri="{FF2B5EF4-FFF2-40B4-BE49-F238E27FC236}">
                <a16:creationId xmlns:a16="http://schemas.microsoft.com/office/drawing/2014/main" id="{5B85DA9D-FF9A-4F53-8401-425700694B27}"/>
              </a:ext>
            </a:extLst>
          </p:cNvPr>
          <p:cNvSpPr>
            <a:spLocks noChangeArrowheads="1"/>
          </p:cNvSpPr>
          <p:nvPr/>
        </p:nvSpPr>
        <p:spPr bwMode="auto">
          <a:xfrm>
            <a:off x="1816101" y="3946526"/>
            <a:ext cx="4233863" cy="1833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tx1"/>
              </a:buClr>
              <a:buChar char="•"/>
              <a:defRPr sz="2800">
                <a:solidFill>
                  <a:schemeClr val="tx1"/>
                </a:solidFill>
                <a:latin typeface="Tahoma" panose="020B0604030504040204" pitchFamily="34" charset="0"/>
              </a:defRPr>
            </a:lvl1pPr>
            <a:lvl2pPr marL="742950" indent="-285750">
              <a:spcBef>
                <a:spcPct val="20000"/>
              </a:spcBef>
              <a:buClr>
                <a:schemeClr val="tx1"/>
              </a:buClr>
              <a:buChar char="•"/>
              <a:defRPr sz="2800">
                <a:solidFill>
                  <a:schemeClr val="tx1"/>
                </a:solidFill>
                <a:latin typeface="Tahoma" panose="020B0604030504040204" pitchFamily="34" charset="0"/>
              </a:defRPr>
            </a:lvl2pPr>
            <a:lvl3pPr marL="1143000" indent="-228600">
              <a:spcBef>
                <a:spcPct val="20000"/>
              </a:spcBef>
              <a:buClr>
                <a:schemeClr val="tx1"/>
              </a:buClr>
              <a:buChar char="•"/>
              <a:defRPr sz="2400">
                <a:solidFill>
                  <a:schemeClr val="tx1"/>
                </a:solidFill>
                <a:latin typeface="Tahoma" panose="020B0604030504040204" pitchFamily="34" charset="0"/>
              </a:defRPr>
            </a:lvl3pPr>
            <a:lvl4pPr marL="1600200" indent="-228600">
              <a:spcBef>
                <a:spcPct val="20000"/>
              </a:spcBef>
              <a:buClr>
                <a:schemeClr val="tx1"/>
              </a:buClr>
              <a:buChar char="•"/>
              <a:defRPr sz="2000">
                <a:solidFill>
                  <a:schemeClr val="tx1"/>
                </a:solidFill>
                <a:latin typeface="Tahoma" panose="020B0604030504040204" pitchFamily="34" charset="0"/>
              </a:defRPr>
            </a:lvl4pPr>
            <a:lvl5pPr marL="2057400" indent="-228600">
              <a:spcBef>
                <a:spcPct val="20000"/>
              </a:spcBef>
              <a:buClr>
                <a:schemeClr val="tx1"/>
              </a:buClr>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tx1"/>
              </a:buClr>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tx1"/>
              </a:buClr>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tx1"/>
              </a:buClr>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tx1"/>
              </a:buClr>
              <a:buChar char="•"/>
              <a:defRPr sz="2000">
                <a:solidFill>
                  <a:schemeClr val="tx1"/>
                </a:solidFill>
                <a:latin typeface="Tahoma" panose="020B0604030504040204" pitchFamily="34" charset="0"/>
              </a:defRPr>
            </a:lvl9pPr>
          </a:lstStyle>
          <a:p>
            <a:pPr eaLnBrk="1" hangingPunct="1">
              <a:buFontTx/>
              <a:buNone/>
            </a:pPr>
            <a:r>
              <a:rPr lang="en-US" altLang="en-US" sz="2400"/>
              <a:t>What should our quadratic optimization criterion be?</a:t>
            </a:r>
          </a:p>
          <a:p>
            <a:pPr eaLnBrk="1" hangingPunct="1">
              <a:buFontTx/>
              <a:buNone/>
            </a:pPr>
            <a:r>
              <a:rPr lang="en-US" altLang="en-US" sz="2400">
                <a:solidFill>
                  <a:srgbClr val="990099"/>
                </a:solidFill>
              </a:rPr>
              <a:t>Minimize</a:t>
            </a:r>
            <a:endParaRPr lang="en-US" altLang="en-US" sz="2400" b="1" i="1">
              <a:solidFill>
                <a:srgbClr val="990099"/>
              </a:solidFill>
            </a:endParaRPr>
          </a:p>
        </p:txBody>
      </p:sp>
      <p:sp>
        <p:nvSpPr>
          <p:cNvPr id="39964" name="Oval 27">
            <a:extLst>
              <a:ext uri="{FF2B5EF4-FFF2-40B4-BE49-F238E27FC236}">
                <a16:creationId xmlns:a16="http://schemas.microsoft.com/office/drawing/2014/main" id="{57775BFB-6F96-4A97-9E7C-502D048380B9}"/>
              </a:ext>
            </a:extLst>
          </p:cNvPr>
          <p:cNvSpPr>
            <a:spLocks noChangeArrowheads="1"/>
          </p:cNvSpPr>
          <p:nvPr/>
        </p:nvSpPr>
        <p:spPr bwMode="auto">
          <a:xfrm>
            <a:off x="3962400" y="671185"/>
            <a:ext cx="259766" cy="562630"/>
          </a:xfrm>
          <a:prstGeom prst="ellipse">
            <a:avLst/>
          </a:prstGeom>
          <a:solidFill>
            <a:schemeClr val="folHlink"/>
          </a:solidFill>
          <a:ln>
            <a:noFill/>
          </a:ln>
          <a:effectLst/>
          <a:extLst>
            <a:ext uri="{91240B29-F687-4F45-9708-019B960494DF}">
              <a14:hiddenLine xmlns:a14="http://schemas.microsoft.com/office/drawing/2010/main" w="19050"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9965" name="Oval 28">
            <a:extLst>
              <a:ext uri="{FF2B5EF4-FFF2-40B4-BE49-F238E27FC236}">
                <a16:creationId xmlns:a16="http://schemas.microsoft.com/office/drawing/2014/main" id="{29497831-B1A1-4E68-A67B-AE4B1E490A79}"/>
              </a:ext>
            </a:extLst>
          </p:cNvPr>
          <p:cNvSpPr>
            <a:spLocks noChangeArrowheads="1"/>
          </p:cNvSpPr>
          <p:nvPr/>
        </p:nvSpPr>
        <p:spPr bwMode="auto">
          <a:xfrm>
            <a:off x="2667000" y="823585"/>
            <a:ext cx="259766" cy="562630"/>
          </a:xfrm>
          <a:prstGeom prst="ellipse">
            <a:avLst/>
          </a:prstGeom>
          <a:solidFill>
            <a:schemeClr val="folHlink"/>
          </a:solidFill>
          <a:ln>
            <a:noFill/>
          </a:ln>
          <a:effectLst/>
          <a:extLst>
            <a:ext uri="{91240B29-F687-4F45-9708-019B960494DF}">
              <a14:hiddenLine xmlns:a14="http://schemas.microsoft.com/office/drawing/2010/main" w="19050"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39966" name="Oval 29">
            <a:extLst>
              <a:ext uri="{FF2B5EF4-FFF2-40B4-BE49-F238E27FC236}">
                <a16:creationId xmlns:a16="http://schemas.microsoft.com/office/drawing/2014/main" id="{A1670F29-A24C-4B88-873F-A1339A7CC0C5}"/>
              </a:ext>
            </a:extLst>
          </p:cNvPr>
          <p:cNvSpPr>
            <a:spLocks noChangeArrowheads="1"/>
          </p:cNvSpPr>
          <p:nvPr/>
        </p:nvSpPr>
        <p:spPr bwMode="auto">
          <a:xfrm>
            <a:off x="4435475" y="2952423"/>
            <a:ext cx="259766" cy="562630"/>
          </a:xfrm>
          <a:prstGeom prst="ellipse">
            <a:avLst/>
          </a:prstGeom>
          <a:solidFill>
            <a:schemeClr val="hlink"/>
          </a:solidFill>
          <a:ln>
            <a:noFill/>
          </a:ln>
          <a:effectLst/>
          <a:extLst>
            <a:ext uri="{91240B29-F687-4F45-9708-019B960494DF}">
              <a14:hiddenLine xmlns:a14="http://schemas.microsoft.com/office/drawing/2010/main" w="19050"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graphicFrame>
        <p:nvGraphicFramePr>
          <p:cNvPr id="39967" name="Object 30">
            <a:extLst>
              <a:ext uri="{FF2B5EF4-FFF2-40B4-BE49-F238E27FC236}">
                <a16:creationId xmlns:a16="http://schemas.microsoft.com/office/drawing/2014/main" id="{B8AC85A2-AC2D-48B6-8441-973C2E6ACB1C}"/>
              </a:ext>
            </a:extLst>
          </p:cNvPr>
          <p:cNvGraphicFramePr>
            <a:graphicFrameLocks noChangeAspect="1"/>
          </p:cNvGraphicFramePr>
          <p:nvPr/>
        </p:nvGraphicFramePr>
        <p:xfrm>
          <a:off x="3155950" y="4865688"/>
          <a:ext cx="2387600" cy="1054100"/>
        </p:xfrm>
        <a:graphic>
          <a:graphicData uri="http://schemas.openxmlformats.org/presentationml/2006/ole">
            <mc:AlternateContent xmlns:mc="http://schemas.openxmlformats.org/markup-compatibility/2006">
              <mc:Choice xmlns:v="urn:schemas-microsoft-com:vml" Requires="v">
                <p:oleObj name="Equation" r:id="rId4" imgW="977900" imgH="431800" progId="Equation.3">
                  <p:embed/>
                </p:oleObj>
              </mc:Choice>
              <mc:Fallback>
                <p:oleObj name="Equation" r:id="rId4" imgW="977900" imgH="431800" progId="Equation.3">
                  <p:embed/>
                  <p:pic>
                    <p:nvPicPr>
                      <p:cNvPr id="39967" name="Object 30">
                        <a:extLst>
                          <a:ext uri="{FF2B5EF4-FFF2-40B4-BE49-F238E27FC236}">
                            <a16:creationId xmlns:a16="http://schemas.microsoft.com/office/drawing/2014/main" id="{B8AC85A2-AC2D-48B6-8441-973C2E6ACB1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55950" y="4865688"/>
                        <a:ext cx="2387600" cy="1054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9968" name="Line 31">
            <a:extLst>
              <a:ext uri="{FF2B5EF4-FFF2-40B4-BE49-F238E27FC236}">
                <a16:creationId xmlns:a16="http://schemas.microsoft.com/office/drawing/2014/main" id="{7139B386-871F-492C-99F7-76B5DF76EC4F}"/>
              </a:ext>
            </a:extLst>
          </p:cNvPr>
          <p:cNvSpPr>
            <a:spLocks noChangeShapeType="1"/>
          </p:cNvSpPr>
          <p:nvPr/>
        </p:nvSpPr>
        <p:spPr bwMode="auto">
          <a:xfrm flipH="1" flipV="1">
            <a:off x="3725863" y="1736725"/>
            <a:ext cx="741362" cy="1498600"/>
          </a:xfrm>
          <a:prstGeom prst="line">
            <a:avLst/>
          </a:prstGeom>
          <a:noFill/>
          <a:ln w="127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39969" name="Text Box 32">
            <a:extLst>
              <a:ext uri="{FF2B5EF4-FFF2-40B4-BE49-F238E27FC236}">
                <a16:creationId xmlns:a16="http://schemas.microsoft.com/office/drawing/2014/main" id="{BF7E05E4-CA52-438E-9B27-84893ED6D0B3}"/>
              </a:ext>
            </a:extLst>
          </p:cNvPr>
          <p:cNvSpPr txBox="1">
            <a:spLocks noChangeArrowheads="1"/>
          </p:cNvSpPr>
          <p:nvPr/>
        </p:nvSpPr>
        <p:spPr bwMode="auto">
          <a:xfrm>
            <a:off x="4349751" y="2425700"/>
            <a:ext cx="492125"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algn="ctr" eaLnBrk="1" hangingPunct="1"/>
            <a:r>
              <a:rPr lang="en-US" altLang="en-US" sz="2400" i="1">
                <a:solidFill>
                  <a:schemeClr val="hlink"/>
                </a:solidFill>
                <a:latin typeface="Symbol" panose="05050102010706020507" pitchFamily="18" charset="2"/>
              </a:rPr>
              <a:t>e</a:t>
            </a:r>
            <a:r>
              <a:rPr lang="en-US" altLang="en-US" sz="2400" i="1" baseline="-25000">
                <a:solidFill>
                  <a:schemeClr val="hlink"/>
                </a:solidFill>
              </a:rPr>
              <a:t>7</a:t>
            </a:r>
            <a:r>
              <a:rPr lang="en-US" altLang="en-US" sz="2400" i="1">
                <a:solidFill>
                  <a:schemeClr val="hlink"/>
                </a:solidFill>
              </a:rPr>
              <a:t> </a:t>
            </a:r>
          </a:p>
        </p:txBody>
      </p:sp>
      <p:sp>
        <p:nvSpPr>
          <p:cNvPr id="39970" name="Line 33">
            <a:extLst>
              <a:ext uri="{FF2B5EF4-FFF2-40B4-BE49-F238E27FC236}">
                <a16:creationId xmlns:a16="http://schemas.microsoft.com/office/drawing/2014/main" id="{02C58416-5549-4D36-BEB3-357E2E9D7444}"/>
              </a:ext>
            </a:extLst>
          </p:cNvPr>
          <p:cNvSpPr>
            <a:spLocks noChangeShapeType="1"/>
          </p:cNvSpPr>
          <p:nvPr/>
        </p:nvSpPr>
        <p:spPr bwMode="auto">
          <a:xfrm flipH="1" flipV="1">
            <a:off x="3846514" y="1652589"/>
            <a:ext cx="750887" cy="1500187"/>
          </a:xfrm>
          <a:prstGeom prst="line">
            <a:avLst/>
          </a:prstGeom>
          <a:noFill/>
          <a:ln w="12700">
            <a:solidFill>
              <a:schemeClr val="hlink"/>
            </a:solidFill>
            <a:prstDash val="dash"/>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39971" name="Line 34">
            <a:extLst>
              <a:ext uri="{FF2B5EF4-FFF2-40B4-BE49-F238E27FC236}">
                <a16:creationId xmlns:a16="http://schemas.microsoft.com/office/drawing/2014/main" id="{293C656B-9D2E-4B6D-A902-F65B8B88321D}"/>
              </a:ext>
            </a:extLst>
          </p:cNvPr>
          <p:cNvSpPr>
            <a:spLocks noChangeShapeType="1"/>
          </p:cNvSpPr>
          <p:nvPr/>
        </p:nvSpPr>
        <p:spPr bwMode="auto">
          <a:xfrm flipH="1" flipV="1">
            <a:off x="4008439" y="960439"/>
            <a:ext cx="528637" cy="1101725"/>
          </a:xfrm>
          <a:prstGeom prst="line">
            <a:avLst/>
          </a:prstGeom>
          <a:noFill/>
          <a:ln w="127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39972" name="Text Box 35">
            <a:extLst>
              <a:ext uri="{FF2B5EF4-FFF2-40B4-BE49-F238E27FC236}">
                <a16:creationId xmlns:a16="http://schemas.microsoft.com/office/drawing/2014/main" id="{5F8CCD6E-2993-4EFA-8D8A-CBD837349564}"/>
              </a:ext>
            </a:extLst>
          </p:cNvPr>
          <p:cNvSpPr txBox="1">
            <a:spLocks noChangeArrowheads="1"/>
          </p:cNvSpPr>
          <p:nvPr/>
        </p:nvSpPr>
        <p:spPr bwMode="auto">
          <a:xfrm>
            <a:off x="4184650" y="1019175"/>
            <a:ext cx="69215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algn="ctr" eaLnBrk="1" hangingPunct="1"/>
            <a:r>
              <a:rPr lang="en-US" altLang="en-US" sz="2400" i="1">
                <a:solidFill>
                  <a:schemeClr val="folHlink"/>
                </a:solidFill>
                <a:latin typeface="Symbol" panose="05050102010706020507" pitchFamily="18" charset="2"/>
              </a:rPr>
              <a:t>e</a:t>
            </a:r>
            <a:r>
              <a:rPr lang="en-US" altLang="en-US" sz="2400" i="1" baseline="-25000">
                <a:solidFill>
                  <a:schemeClr val="folHlink"/>
                </a:solidFill>
              </a:rPr>
              <a:t>11</a:t>
            </a:r>
            <a:r>
              <a:rPr lang="en-US" altLang="en-US" sz="2400" i="1">
                <a:solidFill>
                  <a:schemeClr val="folHlink"/>
                </a:solidFill>
              </a:rPr>
              <a:t> </a:t>
            </a:r>
          </a:p>
        </p:txBody>
      </p:sp>
      <p:sp>
        <p:nvSpPr>
          <p:cNvPr id="39973" name="Line 36">
            <a:extLst>
              <a:ext uri="{FF2B5EF4-FFF2-40B4-BE49-F238E27FC236}">
                <a16:creationId xmlns:a16="http://schemas.microsoft.com/office/drawing/2014/main" id="{488D8274-1A38-4FD3-BD1B-2C720FA5BDE3}"/>
              </a:ext>
            </a:extLst>
          </p:cNvPr>
          <p:cNvSpPr>
            <a:spLocks noChangeShapeType="1"/>
          </p:cNvSpPr>
          <p:nvPr/>
        </p:nvSpPr>
        <p:spPr bwMode="auto">
          <a:xfrm flipH="1" flipV="1">
            <a:off x="4127500" y="890588"/>
            <a:ext cx="541338" cy="1149350"/>
          </a:xfrm>
          <a:prstGeom prst="line">
            <a:avLst/>
          </a:prstGeom>
          <a:noFill/>
          <a:ln w="12700">
            <a:solidFill>
              <a:schemeClr val="folHlink"/>
            </a:solidFill>
            <a:prstDash val="dash"/>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39974" name="Line 37">
            <a:extLst>
              <a:ext uri="{FF2B5EF4-FFF2-40B4-BE49-F238E27FC236}">
                <a16:creationId xmlns:a16="http://schemas.microsoft.com/office/drawing/2014/main" id="{EFD31000-0844-4C90-ABBE-D68C25A5DE51}"/>
              </a:ext>
            </a:extLst>
          </p:cNvPr>
          <p:cNvSpPr>
            <a:spLocks noChangeShapeType="1"/>
          </p:cNvSpPr>
          <p:nvPr/>
        </p:nvSpPr>
        <p:spPr bwMode="auto">
          <a:xfrm flipH="1" flipV="1">
            <a:off x="2730500" y="1136651"/>
            <a:ext cx="704850" cy="1465263"/>
          </a:xfrm>
          <a:prstGeom prst="line">
            <a:avLst/>
          </a:prstGeom>
          <a:noFill/>
          <a:ln w="127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39975" name="Text Box 38">
            <a:extLst>
              <a:ext uri="{FF2B5EF4-FFF2-40B4-BE49-F238E27FC236}">
                <a16:creationId xmlns:a16="http://schemas.microsoft.com/office/drawing/2014/main" id="{DBBC4F89-40D8-4191-A1E9-D6F14A34407E}"/>
              </a:ext>
            </a:extLst>
          </p:cNvPr>
          <p:cNvSpPr txBox="1">
            <a:spLocks noChangeArrowheads="1"/>
          </p:cNvSpPr>
          <p:nvPr/>
        </p:nvSpPr>
        <p:spPr bwMode="auto">
          <a:xfrm>
            <a:off x="3048001" y="1241425"/>
            <a:ext cx="492125"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algn="ctr" eaLnBrk="1" hangingPunct="1"/>
            <a:r>
              <a:rPr lang="en-US" altLang="en-US" sz="2400" i="1">
                <a:solidFill>
                  <a:schemeClr val="folHlink"/>
                </a:solidFill>
                <a:latin typeface="Symbol" panose="05050102010706020507" pitchFamily="18" charset="2"/>
              </a:rPr>
              <a:t>e</a:t>
            </a:r>
            <a:r>
              <a:rPr lang="en-US" altLang="en-US" sz="2400" i="1" baseline="-25000">
                <a:solidFill>
                  <a:schemeClr val="folHlink"/>
                </a:solidFill>
              </a:rPr>
              <a:t>2</a:t>
            </a:r>
            <a:r>
              <a:rPr lang="en-US" altLang="en-US" sz="2400" i="1">
                <a:solidFill>
                  <a:schemeClr val="folHlink"/>
                </a:solidFill>
              </a:rPr>
              <a:t> </a:t>
            </a:r>
          </a:p>
        </p:txBody>
      </p:sp>
      <p:sp>
        <p:nvSpPr>
          <p:cNvPr id="39976" name="Line 39">
            <a:extLst>
              <a:ext uri="{FF2B5EF4-FFF2-40B4-BE49-F238E27FC236}">
                <a16:creationId xmlns:a16="http://schemas.microsoft.com/office/drawing/2014/main" id="{A454A8B9-8753-45CD-8717-97FC7DC776E5}"/>
              </a:ext>
            </a:extLst>
          </p:cNvPr>
          <p:cNvSpPr>
            <a:spLocks noChangeShapeType="1"/>
          </p:cNvSpPr>
          <p:nvPr/>
        </p:nvSpPr>
        <p:spPr bwMode="auto">
          <a:xfrm flipH="1" flipV="1">
            <a:off x="2860675" y="1054100"/>
            <a:ext cx="693738" cy="1500188"/>
          </a:xfrm>
          <a:prstGeom prst="line">
            <a:avLst/>
          </a:prstGeom>
          <a:noFill/>
          <a:ln w="12700">
            <a:solidFill>
              <a:schemeClr val="folHlink"/>
            </a:solidFill>
            <a:prstDash val="dash"/>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39977" name="Text Box 40">
            <a:extLst>
              <a:ext uri="{FF2B5EF4-FFF2-40B4-BE49-F238E27FC236}">
                <a16:creationId xmlns:a16="http://schemas.microsoft.com/office/drawing/2014/main" id="{364BA05B-DF10-4312-AAD4-5EC2BCC6B90B}"/>
              </a:ext>
            </a:extLst>
          </p:cNvPr>
          <p:cNvSpPr txBox="1">
            <a:spLocks noChangeArrowheads="1"/>
          </p:cNvSpPr>
          <p:nvPr/>
        </p:nvSpPr>
        <p:spPr bwMode="auto">
          <a:xfrm>
            <a:off x="2005013" y="6081714"/>
            <a:ext cx="5884862" cy="461665"/>
          </a:xfrm>
          <a:prstGeom prst="rect">
            <a:avLst/>
          </a:prstGeom>
          <a:solidFill>
            <a:srgbClr val="FFCCFF"/>
          </a:solidFill>
          <a:ln w="28575" algn="ctr">
            <a:solidFill>
              <a:schemeClr val="hlink"/>
            </a:solidFill>
            <a:prstDash val="dash"/>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r>
              <a:rPr lang="en-US" altLang="en-US" sz="2400">
                <a:solidFill>
                  <a:schemeClr val="hlink"/>
                </a:solidFill>
              </a:rPr>
              <a:t>There’s a bug in this QP. Can you spot it?</a:t>
            </a:r>
            <a:endParaRPr lang="en-US" altLang="en-US" sz="2400" i="1">
              <a:solidFill>
                <a:schemeClr val="hlink"/>
              </a:solidFill>
            </a:endParaRPr>
          </a:p>
        </p:txBody>
      </p:sp>
      <p:sp>
        <p:nvSpPr>
          <p:cNvPr id="42" name="TextBox 41">
            <a:extLst>
              <a:ext uri="{FF2B5EF4-FFF2-40B4-BE49-F238E27FC236}">
                <a16:creationId xmlns:a16="http://schemas.microsoft.com/office/drawing/2014/main" id="{6BAFE3D6-6F66-4E94-A708-B2856ED50FB0}"/>
              </a:ext>
            </a:extLst>
          </p:cNvPr>
          <p:cNvSpPr txBox="1"/>
          <p:nvPr/>
        </p:nvSpPr>
        <p:spPr>
          <a:xfrm>
            <a:off x="206809" y="6483807"/>
            <a:ext cx="3519054" cy="430887"/>
          </a:xfrm>
          <a:prstGeom prst="rect">
            <a:avLst/>
          </a:prstGeom>
          <a:noFill/>
        </p:spPr>
        <p:txBody>
          <a:bodyPr wrap="square">
            <a:spAutoFit/>
          </a:bodyPr>
          <a:lstStyle/>
          <a:p>
            <a:r>
              <a:rPr lang="en-US" altLang="en-US" sz="1100" dirty="0"/>
              <a:t>Courtesy: (1) http://www.cs.cmu.edu/~awm/tutorials</a:t>
            </a:r>
          </a:p>
          <a:p>
            <a:r>
              <a:rPr lang="en-US" altLang="en-US" sz="1100" dirty="0"/>
              <a:t>                   (2) Copyright © 2001, 2003, Andrew W. Moore</a:t>
            </a:r>
            <a:endParaRPr lang="en-IN" dirty="0"/>
          </a:p>
        </p:txBody>
      </p:sp>
      <p:pic>
        <p:nvPicPr>
          <p:cNvPr id="43" name="Picture 42">
            <a:extLst>
              <a:ext uri="{FF2B5EF4-FFF2-40B4-BE49-F238E27FC236}">
                <a16:creationId xmlns:a16="http://schemas.microsoft.com/office/drawing/2014/main" id="{578B9495-85E2-4500-A517-31D92FD3D0E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786780" y="0"/>
            <a:ext cx="1394692" cy="1521482"/>
          </a:xfrm>
          <a:prstGeom prst="rect">
            <a:avLst/>
          </a:prstGeom>
        </p:spPr>
      </p:pic>
    </p:spTree>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34EB4AF-C059-46F8-95B6-56BB7A0D3CBB}"/>
              </a:ext>
            </a:extLst>
          </p:cNvPr>
          <p:cNvPicPr>
            <a:picLocks noChangeAspect="1"/>
          </p:cNvPicPr>
          <p:nvPr/>
        </p:nvPicPr>
        <p:blipFill>
          <a:blip r:embed="rId2"/>
          <a:stretch>
            <a:fillRect/>
          </a:stretch>
        </p:blipFill>
        <p:spPr>
          <a:xfrm>
            <a:off x="5" y="0"/>
            <a:ext cx="1348503" cy="1177781"/>
          </a:xfrm>
          <a:prstGeom prst="rect">
            <a:avLst/>
          </a:prstGeom>
        </p:spPr>
      </p:pic>
      <p:sp>
        <p:nvSpPr>
          <p:cNvPr id="6" name="Title 1">
            <a:extLst>
              <a:ext uri="{FF2B5EF4-FFF2-40B4-BE49-F238E27FC236}">
                <a16:creationId xmlns:a16="http://schemas.microsoft.com/office/drawing/2014/main" id="{62AA9ACC-83C6-4EB7-8587-CAEF61F4885F}"/>
              </a:ext>
            </a:extLst>
          </p:cNvPr>
          <p:cNvSpPr>
            <a:spLocks noGrp="1"/>
          </p:cNvSpPr>
          <p:nvPr>
            <p:ph type="ctrTitle"/>
          </p:nvPr>
        </p:nvSpPr>
        <p:spPr>
          <a:xfrm>
            <a:off x="1274620" y="198583"/>
            <a:ext cx="9910616" cy="780764"/>
          </a:xfrm>
        </p:spPr>
        <p:txBody>
          <a:bodyPr>
            <a:normAutofit/>
          </a:bodyPr>
          <a:lstStyle/>
          <a:p>
            <a:r>
              <a:rPr lang="en-IN" sz="5000" dirty="0">
                <a:solidFill>
                  <a:srgbClr val="FF0000"/>
                </a:solidFill>
                <a:latin typeface="Arial" panose="020B0604020202020204" pitchFamily="34" charset="0"/>
                <a:cs typeface="Arial" panose="020B0604020202020204" pitchFamily="34" charset="0"/>
              </a:rPr>
              <a:t>Course Introduction Continued.,</a:t>
            </a:r>
          </a:p>
        </p:txBody>
      </p:sp>
      <p:sp>
        <p:nvSpPr>
          <p:cNvPr id="7" name="Subtitle 2">
            <a:extLst>
              <a:ext uri="{FF2B5EF4-FFF2-40B4-BE49-F238E27FC236}">
                <a16:creationId xmlns:a16="http://schemas.microsoft.com/office/drawing/2014/main" id="{674FF629-B37E-4B4B-B57D-CDC05461C184}"/>
              </a:ext>
            </a:extLst>
          </p:cNvPr>
          <p:cNvSpPr txBox="1">
            <a:spLocks/>
          </p:cNvSpPr>
          <p:nvPr/>
        </p:nvSpPr>
        <p:spPr>
          <a:xfrm>
            <a:off x="235527" y="1301895"/>
            <a:ext cx="6904188" cy="5241636"/>
          </a:xfrm>
          <a:prstGeom prst="rect">
            <a:avLst/>
          </a:prstGeom>
        </p:spPr>
        <p:txBody>
          <a:bodyPr vert="horz" lIns="91440" tIns="45720" rIns="91440" bIns="45720" rtlCol="0">
            <a:normAutofit fontScale="8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IN" sz="2800" dirty="0">
                <a:solidFill>
                  <a:srgbClr val="C00000"/>
                </a:solidFill>
                <a:latin typeface="Arial" panose="020B0604020202020204" pitchFamily="34" charset="0"/>
                <a:cs typeface="Arial" panose="020B0604020202020204" pitchFamily="34" charset="0"/>
              </a:rPr>
              <a:t>Need for Deep Learning (DL):</a:t>
            </a:r>
          </a:p>
          <a:p>
            <a:pPr algn="l"/>
            <a:endParaRPr lang="en-IN" sz="2800" baseline="-9000" dirty="0">
              <a:solidFill>
                <a:srgbClr val="C00000"/>
              </a:solidFill>
              <a:latin typeface="Arial" panose="020B0604020202020204" pitchFamily="34" charset="0"/>
              <a:cs typeface="Arial" panose="020B0604020202020204" pitchFamily="34" charset="0"/>
            </a:endParaRPr>
          </a:p>
          <a:p>
            <a:pPr marL="457200" indent="-457200" algn="l">
              <a:buFont typeface="Arial" panose="020B0604020202020204" pitchFamily="34" charset="0"/>
              <a:buChar char="•"/>
            </a:pPr>
            <a:r>
              <a:rPr lang="en-IN" sz="2600" dirty="0">
                <a:latin typeface="Arial" panose="020B0604020202020204" pitchFamily="34" charset="0"/>
                <a:cs typeface="Arial" panose="020B0604020202020204" pitchFamily="34" charset="0"/>
              </a:rPr>
              <a:t>Powered by Massive amounts of data</a:t>
            </a:r>
          </a:p>
          <a:p>
            <a:pPr marL="457200" indent="-457200" algn="l">
              <a:buFont typeface="Arial" panose="020B0604020202020204" pitchFamily="34" charset="0"/>
              <a:buChar char="•"/>
            </a:pPr>
            <a:r>
              <a:rPr lang="en-IN" sz="2600" dirty="0">
                <a:latin typeface="Arial" panose="020B0604020202020204" pitchFamily="34" charset="0"/>
                <a:cs typeface="Arial" panose="020B0604020202020204" pitchFamily="34" charset="0"/>
              </a:rPr>
              <a:t>Flexible system</a:t>
            </a:r>
          </a:p>
          <a:p>
            <a:pPr marL="457200" indent="-457200" algn="l">
              <a:buFont typeface="Arial" panose="020B0604020202020204" pitchFamily="34" charset="0"/>
              <a:buChar char="•"/>
            </a:pPr>
            <a:r>
              <a:rPr lang="en-IN" sz="2600" dirty="0">
                <a:latin typeface="Arial" panose="020B0604020202020204" pitchFamily="34" charset="0"/>
                <a:cs typeface="Arial" panose="020B0604020202020204" pitchFamily="34" charset="0"/>
              </a:rPr>
              <a:t>No need for a separate Feature Extraction module</a:t>
            </a:r>
          </a:p>
          <a:p>
            <a:pPr marL="457200" indent="-457200" algn="l">
              <a:buFont typeface="Arial" panose="020B0604020202020204" pitchFamily="34" charset="0"/>
              <a:buChar char="•"/>
            </a:pPr>
            <a:r>
              <a:rPr lang="en-IN" sz="2600" dirty="0">
                <a:latin typeface="Arial" panose="020B0604020202020204" pitchFamily="34" charset="0"/>
                <a:cs typeface="Arial" panose="020B0604020202020204" pitchFamily="34" charset="0"/>
              </a:rPr>
              <a:t>Tolerant to Imprecise Data</a:t>
            </a:r>
          </a:p>
          <a:p>
            <a:pPr marL="457200" indent="-457200" algn="l">
              <a:buFont typeface="Arial" panose="020B0604020202020204" pitchFamily="34" charset="0"/>
              <a:buChar char="•"/>
            </a:pPr>
            <a:r>
              <a:rPr lang="en-IN" sz="2600" dirty="0">
                <a:latin typeface="Arial" panose="020B0604020202020204" pitchFamily="34" charset="0"/>
                <a:cs typeface="Arial" panose="020B0604020202020204" pitchFamily="34" charset="0"/>
              </a:rPr>
              <a:t>Model Nonlinear Functions of higher complex nature</a:t>
            </a:r>
          </a:p>
          <a:p>
            <a:pPr marL="457200" indent="-457200" algn="l">
              <a:buFont typeface="Arial" panose="020B0604020202020204" pitchFamily="34" charset="0"/>
              <a:buChar char="•"/>
            </a:pPr>
            <a:r>
              <a:rPr lang="en-IN" sz="2600" dirty="0">
                <a:latin typeface="Arial" panose="020B0604020202020204" pitchFamily="34" charset="0"/>
                <a:cs typeface="Arial" panose="020B0604020202020204" pitchFamily="34" charset="0"/>
              </a:rPr>
              <a:t>No need for human supervision as like ML</a:t>
            </a:r>
          </a:p>
          <a:p>
            <a:pPr marL="457200" indent="-457200" algn="l">
              <a:buFont typeface="Arial" panose="020B0604020202020204" pitchFamily="34" charset="0"/>
              <a:buChar char="•"/>
            </a:pPr>
            <a:r>
              <a:rPr lang="en-IN" sz="2600" dirty="0">
                <a:latin typeface="Arial" panose="020B0604020202020204" pitchFamily="34" charset="0"/>
                <a:cs typeface="Arial" panose="020B0604020202020204" pitchFamily="34" charset="0"/>
              </a:rPr>
              <a:t>Can be Blended easily into Traditional Control applications</a:t>
            </a:r>
          </a:p>
          <a:p>
            <a:pPr algn="l"/>
            <a:endParaRPr lang="en-IN" sz="2600" baseline="-6000" dirty="0">
              <a:latin typeface="Arial" panose="020B0604020202020204" pitchFamily="34" charset="0"/>
              <a:cs typeface="Arial" panose="020B0604020202020204" pitchFamily="34" charset="0"/>
            </a:endParaRPr>
          </a:p>
          <a:p>
            <a:pPr marL="457200" indent="-457200" algn="just">
              <a:buFont typeface="Wingdings" panose="05000000000000000000" pitchFamily="2" charset="2"/>
              <a:buChar char="ü"/>
            </a:pPr>
            <a:r>
              <a:rPr lang="en-IN" sz="2600" dirty="0">
                <a:solidFill>
                  <a:srgbClr val="C00000"/>
                </a:solidFill>
                <a:latin typeface="Arial" panose="020B0604020202020204" pitchFamily="34" charset="0"/>
                <a:cs typeface="Arial" panose="020B0604020202020204" pitchFamily="34" charset="0"/>
              </a:rPr>
              <a:t>Deep Learning </a:t>
            </a:r>
            <a:r>
              <a:rPr lang="en-IN" sz="2600" dirty="0">
                <a:latin typeface="Arial" panose="020B0604020202020204" pitchFamily="34" charset="0"/>
                <a:cs typeface="Arial" panose="020B0604020202020204" pitchFamily="34" charset="0"/>
              </a:rPr>
              <a:t>is based on </a:t>
            </a:r>
            <a:r>
              <a:rPr lang="en-IN" sz="2600" dirty="0">
                <a:solidFill>
                  <a:srgbClr val="0070C0"/>
                </a:solidFill>
                <a:latin typeface="Arial" panose="020B0604020202020204" pitchFamily="34" charset="0"/>
                <a:cs typeface="Arial" panose="020B0604020202020204" pitchFamily="34" charset="0"/>
              </a:rPr>
              <a:t>Artificial Neural Networks (ANN)</a:t>
            </a:r>
          </a:p>
          <a:p>
            <a:pPr marL="457200" indent="-457200" algn="just">
              <a:buFont typeface="Wingdings" panose="05000000000000000000" pitchFamily="2" charset="2"/>
              <a:buChar char="ü"/>
            </a:pPr>
            <a:r>
              <a:rPr lang="en-IN" sz="2600" dirty="0">
                <a:solidFill>
                  <a:srgbClr val="C00000"/>
                </a:solidFill>
                <a:latin typeface="Arial" panose="020B0604020202020204" pitchFamily="34" charset="0"/>
                <a:cs typeface="Arial" panose="020B0604020202020204" pitchFamily="34" charset="0"/>
              </a:rPr>
              <a:t>Deep Learning </a:t>
            </a:r>
            <a:r>
              <a:rPr lang="en-IN" sz="2600" dirty="0">
                <a:latin typeface="Arial" panose="020B0604020202020204" pitchFamily="34" charset="0"/>
                <a:cs typeface="Arial" panose="020B0604020202020204" pitchFamily="34" charset="0"/>
              </a:rPr>
              <a:t>uses </a:t>
            </a:r>
            <a:r>
              <a:rPr lang="en-IN" sz="2600" dirty="0">
                <a:solidFill>
                  <a:srgbClr val="0070C0"/>
                </a:solidFill>
                <a:latin typeface="Arial" panose="020B0604020202020204" pitchFamily="34" charset="0"/>
                <a:cs typeface="Arial" panose="020B0604020202020204" pitchFamily="34" charset="0"/>
              </a:rPr>
              <a:t>Multiple layers of ANN(Hidden layers)</a:t>
            </a:r>
            <a:endParaRPr lang="en-IN" dirty="0">
              <a:solidFill>
                <a:srgbClr val="0070C0"/>
              </a:solidFill>
            </a:endParaRPr>
          </a:p>
          <a:p>
            <a:pPr algn="l"/>
            <a:endParaRPr lang="en-IN" dirty="0">
              <a:solidFill>
                <a:srgbClr val="C00000"/>
              </a:solidFill>
            </a:endParaRPr>
          </a:p>
        </p:txBody>
      </p:sp>
      <p:sp>
        <p:nvSpPr>
          <p:cNvPr id="2" name="Slide Number Placeholder 1">
            <a:extLst>
              <a:ext uri="{FF2B5EF4-FFF2-40B4-BE49-F238E27FC236}">
                <a16:creationId xmlns:a16="http://schemas.microsoft.com/office/drawing/2014/main" id="{514CBBE3-6D7C-4D91-8B41-CDECD8D77B80}"/>
              </a:ext>
            </a:extLst>
          </p:cNvPr>
          <p:cNvSpPr>
            <a:spLocks noGrp="1"/>
          </p:cNvSpPr>
          <p:nvPr>
            <p:ph type="sldNum" sz="quarter" idx="12"/>
          </p:nvPr>
        </p:nvSpPr>
        <p:spPr/>
        <p:txBody>
          <a:bodyPr/>
          <a:lstStyle/>
          <a:p>
            <a:fld id="{CFB90EB3-43DD-4781-AA94-EC840833DA96}" type="slidenum">
              <a:rPr lang="en-IN" smtClean="0"/>
              <a:t>8</a:t>
            </a:fld>
            <a:endParaRPr lang="en-IN"/>
          </a:p>
        </p:txBody>
      </p:sp>
      <p:pic>
        <p:nvPicPr>
          <p:cNvPr id="4" name="Picture 3">
            <a:extLst>
              <a:ext uri="{FF2B5EF4-FFF2-40B4-BE49-F238E27FC236}">
                <a16:creationId xmlns:a16="http://schemas.microsoft.com/office/drawing/2014/main" id="{5CB39FB3-02CA-471E-B403-8AB5D89C73DC}"/>
              </a:ext>
            </a:extLst>
          </p:cNvPr>
          <p:cNvPicPr>
            <a:picLocks noChangeAspect="1"/>
          </p:cNvPicPr>
          <p:nvPr/>
        </p:nvPicPr>
        <p:blipFill>
          <a:blip r:embed="rId3"/>
          <a:stretch>
            <a:fillRect/>
          </a:stretch>
        </p:blipFill>
        <p:spPr>
          <a:xfrm>
            <a:off x="7107521" y="1301895"/>
            <a:ext cx="5084479" cy="4885459"/>
          </a:xfrm>
          <a:prstGeom prst="rect">
            <a:avLst/>
          </a:prstGeom>
        </p:spPr>
      </p:pic>
      <p:sp>
        <p:nvSpPr>
          <p:cNvPr id="8" name="TextBox 7">
            <a:extLst>
              <a:ext uri="{FF2B5EF4-FFF2-40B4-BE49-F238E27FC236}">
                <a16:creationId xmlns:a16="http://schemas.microsoft.com/office/drawing/2014/main" id="{B18A1798-93F3-4D3B-9535-872DC49A00E1}"/>
              </a:ext>
            </a:extLst>
          </p:cNvPr>
          <p:cNvSpPr txBox="1"/>
          <p:nvPr/>
        </p:nvSpPr>
        <p:spPr>
          <a:xfrm>
            <a:off x="6932878" y="6187354"/>
            <a:ext cx="5259122" cy="276999"/>
          </a:xfrm>
          <a:prstGeom prst="rect">
            <a:avLst/>
          </a:prstGeom>
          <a:noFill/>
        </p:spPr>
        <p:txBody>
          <a:bodyPr wrap="square" rtlCol="0">
            <a:spAutoFit/>
          </a:bodyPr>
          <a:lstStyle/>
          <a:p>
            <a:r>
              <a:rPr lang="en-IN" sz="1200" dirty="0">
                <a:latin typeface="Arial" panose="020B0604020202020204" pitchFamily="34" charset="0"/>
                <a:cs typeface="Arial" panose="020B0604020202020204" pitchFamily="34" charset="0"/>
              </a:rPr>
              <a:t>Image Source: </a:t>
            </a:r>
            <a:r>
              <a:rPr lang="en-IN" sz="1200" dirty="0">
                <a:solidFill>
                  <a:srgbClr val="00B050"/>
                </a:solidFill>
                <a:latin typeface="Arial" panose="020B0604020202020204" pitchFamily="34" charset="0"/>
                <a:cs typeface="Arial" panose="020B0604020202020204" pitchFamily="34" charset="0"/>
              </a:rPr>
              <a:t>https://machinelearningmastery.com/what-is-deep-learning/</a:t>
            </a:r>
          </a:p>
        </p:txBody>
      </p:sp>
    </p:spTree>
    <p:extLst>
      <p:ext uri="{BB962C8B-B14F-4D97-AF65-F5344CB8AC3E}">
        <p14:creationId xmlns:p14="http://schemas.microsoft.com/office/powerpoint/2010/main" val="268379074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3" name="Rectangle 2">
            <a:extLst>
              <a:ext uri="{FF2B5EF4-FFF2-40B4-BE49-F238E27FC236}">
                <a16:creationId xmlns:a16="http://schemas.microsoft.com/office/drawing/2014/main" id="{FBF12862-C01D-4427-BA91-BE20398D1CB4}"/>
              </a:ext>
            </a:extLst>
          </p:cNvPr>
          <p:cNvSpPr>
            <a:spLocks noGrp="1" noChangeArrowheads="1"/>
          </p:cNvSpPr>
          <p:nvPr>
            <p:ph type="title"/>
          </p:nvPr>
        </p:nvSpPr>
        <p:spPr/>
        <p:txBody>
          <a:bodyPr/>
          <a:lstStyle/>
          <a:p>
            <a:pPr eaLnBrk="1" hangingPunct="1"/>
            <a:r>
              <a:rPr lang="en-US" altLang="en-US" sz="3600"/>
              <a:t>Learning Maximum Margin with Noise</a:t>
            </a:r>
          </a:p>
        </p:txBody>
      </p:sp>
      <p:sp>
        <p:nvSpPr>
          <p:cNvPr id="40964" name="Rectangle 3">
            <a:extLst>
              <a:ext uri="{FF2B5EF4-FFF2-40B4-BE49-F238E27FC236}">
                <a16:creationId xmlns:a16="http://schemas.microsoft.com/office/drawing/2014/main" id="{9F6E59DE-B790-4F6F-BD01-F4397D794F0E}"/>
              </a:ext>
            </a:extLst>
          </p:cNvPr>
          <p:cNvSpPr>
            <a:spLocks noGrp="1" noChangeArrowheads="1"/>
          </p:cNvSpPr>
          <p:nvPr>
            <p:ph type="body" sz="half" idx="1"/>
          </p:nvPr>
        </p:nvSpPr>
        <p:spPr>
          <a:xfrm>
            <a:off x="6119813" y="757238"/>
            <a:ext cx="4233862" cy="3052762"/>
          </a:xfrm>
        </p:spPr>
        <p:txBody>
          <a:bodyPr/>
          <a:lstStyle/>
          <a:p>
            <a:pPr eaLnBrk="1" hangingPunct="1">
              <a:buFontTx/>
              <a:buNone/>
            </a:pPr>
            <a:r>
              <a:rPr lang="en-US" altLang="en-US" sz="2400"/>
              <a:t>Given guess of </a:t>
            </a:r>
            <a:r>
              <a:rPr lang="en-US" altLang="en-US" sz="2400" b="1" i="1"/>
              <a:t>w</a:t>
            </a:r>
            <a:r>
              <a:rPr lang="en-US" altLang="en-US" sz="2400"/>
              <a:t> , </a:t>
            </a:r>
            <a:r>
              <a:rPr lang="en-US" altLang="en-US" sz="2400" i="1"/>
              <a:t>b</a:t>
            </a:r>
            <a:r>
              <a:rPr lang="en-US" altLang="en-US" sz="2400"/>
              <a:t> we can</a:t>
            </a:r>
          </a:p>
          <a:p>
            <a:pPr eaLnBrk="1" hangingPunct="1"/>
            <a:r>
              <a:rPr lang="en-US" altLang="en-US" sz="2400"/>
              <a:t>Compute sum of distances of points to their correct zones</a:t>
            </a:r>
          </a:p>
          <a:p>
            <a:pPr eaLnBrk="1" hangingPunct="1"/>
            <a:r>
              <a:rPr lang="en-US" altLang="en-US" sz="2400"/>
              <a:t>Compute the margin width</a:t>
            </a:r>
          </a:p>
          <a:p>
            <a:pPr eaLnBrk="1" hangingPunct="1">
              <a:buFontTx/>
              <a:buNone/>
            </a:pPr>
            <a:r>
              <a:rPr lang="en-US" altLang="en-US" sz="2400"/>
              <a:t>Assume </a:t>
            </a:r>
            <a:r>
              <a:rPr lang="en-US" altLang="en-US" sz="2400" i="1"/>
              <a:t>R</a:t>
            </a:r>
            <a:r>
              <a:rPr lang="en-US" altLang="en-US" sz="2400"/>
              <a:t> datapoints, each </a:t>
            </a:r>
            <a:r>
              <a:rPr lang="en-US" altLang="en-US" sz="2400" i="1"/>
              <a:t>(</a:t>
            </a:r>
            <a:r>
              <a:rPr lang="en-US" altLang="en-US" sz="2400" b="1" i="1"/>
              <a:t>x</a:t>
            </a:r>
            <a:r>
              <a:rPr lang="en-US" altLang="en-US" sz="2400" i="1" baseline="-25000"/>
              <a:t>k</a:t>
            </a:r>
            <a:r>
              <a:rPr lang="en-US" altLang="en-US" sz="2400" i="1"/>
              <a:t>,y</a:t>
            </a:r>
            <a:r>
              <a:rPr lang="en-US" altLang="en-US" sz="2400" i="1" baseline="-25000"/>
              <a:t>k</a:t>
            </a:r>
            <a:r>
              <a:rPr lang="en-US" altLang="en-US" sz="2400" i="1"/>
              <a:t>) </a:t>
            </a:r>
            <a:r>
              <a:rPr lang="en-US" altLang="en-US" sz="2400"/>
              <a:t>where </a:t>
            </a:r>
            <a:r>
              <a:rPr lang="en-US" altLang="en-US" sz="2400" i="1"/>
              <a:t>y</a:t>
            </a:r>
            <a:r>
              <a:rPr lang="en-US" altLang="en-US" sz="2400" i="1" baseline="-25000"/>
              <a:t>k</a:t>
            </a:r>
            <a:r>
              <a:rPr lang="en-US" altLang="en-US" sz="2400" i="1"/>
              <a:t> = +/- 1</a:t>
            </a:r>
          </a:p>
        </p:txBody>
      </p:sp>
      <p:sp>
        <p:nvSpPr>
          <p:cNvPr id="40965" name="Line 4">
            <a:extLst>
              <a:ext uri="{FF2B5EF4-FFF2-40B4-BE49-F238E27FC236}">
                <a16:creationId xmlns:a16="http://schemas.microsoft.com/office/drawing/2014/main" id="{5006D71A-81E6-4B13-B21C-E4B0DA2DFFCF}"/>
              </a:ext>
            </a:extLst>
          </p:cNvPr>
          <p:cNvSpPr>
            <a:spLocks noChangeShapeType="1"/>
          </p:cNvSpPr>
          <p:nvPr/>
        </p:nvSpPr>
        <p:spPr bwMode="auto">
          <a:xfrm rot="20000665">
            <a:off x="2386013" y="1674813"/>
            <a:ext cx="2971800" cy="0"/>
          </a:xfrm>
          <a:prstGeom prst="line">
            <a:avLst/>
          </a:prstGeom>
          <a:noFill/>
          <a:ln w="127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IN"/>
          </a:p>
        </p:txBody>
      </p:sp>
      <p:sp>
        <p:nvSpPr>
          <p:cNvPr id="40966" name="Line 5">
            <a:extLst>
              <a:ext uri="{FF2B5EF4-FFF2-40B4-BE49-F238E27FC236}">
                <a16:creationId xmlns:a16="http://schemas.microsoft.com/office/drawing/2014/main" id="{B1A3EC96-7F71-4BE9-95F2-9BB812C2A0AC}"/>
              </a:ext>
            </a:extLst>
          </p:cNvPr>
          <p:cNvSpPr>
            <a:spLocks noChangeShapeType="1"/>
          </p:cNvSpPr>
          <p:nvPr/>
        </p:nvSpPr>
        <p:spPr bwMode="auto">
          <a:xfrm rot="20000665">
            <a:off x="2532063" y="1965325"/>
            <a:ext cx="29718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IN"/>
          </a:p>
        </p:txBody>
      </p:sp>
      <p:sp>
        <p:nvSpPr>
          <p:cNvPr id="40967" name="Line 6">
            <a:extLst>
              <a:ext uri="{FF2B5EF4-FFF2-40B4-BE49-F238E27FC236}">
                <a16:creationId xmlns:a16="http://schemas.microsoft.com/office/drawing/2014/main" id="{1E7B1041-575C-4B70-B2E4-92DB054C8DC5}"/>
              </a:ext>
            </a:extLst>
          </p:cNvPr>
          <p:cNvSpPr>
            <a:spLocks noChangeShapeType="1"/>
          </p:cNvSpPr>
          <p:nvPr/>
        </p:nvSpPr>
        <p:spPr bwMode="auto">
          <a:xfrm rot="20000665">
            <a:off x="2676525" y="2254250"/>
            <a:ext cx="2971800" cy="0"/>
          </a:xfrm>
          <a:prstGeom prst="line">
            <a:avLst/>
          </a:prstGeom>
          <a:noFill/>
          <a:ln w="127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IN"/>
          </a:p>
        </p:txBody>
      </p:sp>
      <p:sp>
        <p:nvSpPr>
          <p:cNvPr id="40968" name="Text Box 7">
            <a:extLst>
              <a:ext uri="{FF2B5EF4-FFF2-40B4-BE49-F238E27FC236}">
                <a16:creationId xmlns:a16="http://schemas.microsoft.com/office/drawing/2014/main" id="{C7B00AF3-D801-4424-8489-76C6F52A26E4}"/>
              </a:ext>
            </a:extLst>
          </p:cNvPr>
          <p:cNvSpPr txBox="1">
            <a:spLocks noChangeArrowheads="1"/>
          </p:cNvSpPr>
          <p:nvPr/>
        </p:nvSpPr>
        <p:spPr bwMode="auto">
          <a:xfrm rot="19822108">
            <a:off x="1693863" y="2403475"/>
            <a:ext cx="9906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algn="ctr" eaLnBrk="1" hangingPunct="1"/>
            <a:r>
              <a:rPr lang="en-US" altLang="en-US" sz="1400">
                <a:solidFill>
                  <a:schemeClr val="hlink"/>
                </a:solidFill>
              </a:rPr>
              <a:t>wx+b=1</a:t>
            </a:r>
          </a:p>
        </p:txBody>
      </p:sp>
      <p:sp>
        <p:nvSpPr>
          <p:cNvPr id="40969" name="Text Box 8">
            <a:extLst>
              <a:ext uri="{FF2B5EF4-FFF2-40B4-BE49-F238E27FC236}">
                <a16:creationId xmlns:a16="http://schemas.microsoft.com/office/drawing/2014/main" id="{B87CC78F-A410-4D14-9F36-CE84631FCE35}"/>
              </a:ext>
            </a:extLst>
          </p:cNvPr>
          <p:cNvSpPr txBox="1">
            <a:spLocks noChangeArrowheads="1"/>
          </p:cNvSpPr>
          <p:nvPr/>
        </p:nvSpPr>
        <p:spPr bwMode="auto">
          <a:xfrm rot="19822108">
            <a:off x="1847850" y="2673350"/>
            <a:ext cx="9906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algn="ctr" eaLnBrk="1" hangingPunct="1"/>
            <a:r>
              <a:rPr lang="en-US" altLang="en-US" sz="1400"/>
              <a:t>wx+b=0</a:t>
            </a:r>
          </a:p>
        </p:txBody>
      </p:sp>
      <p:sp>
        <p:nvSpPr>
          <p:cNvPr id="40970" name="Text Box 9">
            <a:extLst>
              <a:ext uri="{FF2B5EF4-FFF2-40B4-BE49-F238E27FC236}">
                <a16:creationId xmlns:a16="http://schemas.microsoft.com/office/drawing/2014/main" id="{8E02B23A-2DCA-4682-AAFF-9132420419E8}"/>
              </a:ext>
            </a:extLst>
          </p:cNvPr>
          <p:cNvSpPr txBox="1">
            <a:spLocks noChangeArrowheads="1"/>
          </p:cNvSpPr>
          <p:nvPr/>
        </p:nvSpPr>
        <p:spPr bwMode="auto">
          <a:xfrm rot="19822108">
            <a:off x="1998663" y="2917825"/>
            <a:ext cx="9906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algn="ctr" eaLnBrk="1" hangingPunct="1"/>
            <a:r>
              <a:rPr lang="en-US" altLang="en-US" sz="1400">
                <a:solidFill>
                  <a:schemeClr val="folHlink"/>
                </a:solidFill>
              </a:rPr>
              <a:t>wx+b=-1</a:t>
            </a:r>
          </a:p>
        </p:txBody>
      </p:sp>
      <p:sp>
        <p:nvSpPr>
          <p:cNvPr id="40971" name="Line 10">
            <a:extLst>
              <a:ext uri="{FF2B5EF4-FFF2-40B4-BE49-F238E27FC236}">
                <a16:creationId xmlns:a16="http://schemas.microsoft.com/office/drawing/2014/main" id="{069C4548-760E-4BDE-9E7F-C3F1C9FE422E}"/>
              </a:ext>
            </a:extLst>
          </p:cNvPr>
          <p:cNvSpPr>
            <a:spLocks noChangeShapeType="1"/>
          </p:cNvSpPr>
          <p:nvPr/>
        </p:nvSpPr>
        <p:spPr bwMode="auto">
          <a:xfrm>
            <a:off x="5264151" y="984250"/>
            <a:ext cx="327025" cy="598488"/>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IN"/>
          </a:p>
        </p:txBody>
      </p:sp>
      <p:sp>
        <p:nvSpPr>
          <p:cNvPr id="40972" name="Text Box 11">
            <a:extLst>
              <a:ext uri="{FF2B5EF4-FFF2-40B4-BE49-F238E27FC236}">
                <a16:creationId xmlns:a16="http://schemas.microsoft.com/office/drawing/2014/main" id="{72857A4F-44BA-451B-9DD3-FEDE5769DA94}"/>
              </a:ext>
            </a:extLst>
          </p:cNvPr>
          <p:cNvSpPr txBox="1">
            <a:spLocks noChangeArrowheads="1"/>
          </p:cNvSpPr>
          <p:nvPr/>
        </p:nvSpPr>
        <p:spPr bwMode="auto">
          <a:xfrm>
            <a:off x="5414963" y="773114"/>
            <a:ext cx="646112"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r>
              <a:rPr lang="en-US" altLang="en-US" i="1"/>
              <a:t>M =</a:t>
            </a:r>
            <a:endParaRPr lang="en-US" altLang="en-US"/>
          </a:p>
        </p:txBody>
      </p:sp>
      <p:sp>
        <p:nvSpPr>
          <p:cNvPr id="40973" name="Oval 12">
            <a:extLst>
              <a:ext uri="{FF2B5EF4-FFF2-40B4-BE49-F238E27FC236}">
                <a16:creationId xmlns:a16="http://schemas.microsoft.com/office/drawing/2014/main" id="{F6025A16-DC35-431F-93A7-8279C2395190}"/>
              </a:ext>
            </a:extLst>
          </p:cNvPr>
          <p:cNvSpPr>
            <a:spLocks noChangeArrowheads="1"/>
          </p:cNvSpPr>
          <p:nvPr/>
        </p:nvSpPr>
        <p:spPr bwMode="auto">
          <a:xfrm>
            <a:off x="5478463" y="2077710"/>
            <a:ext cx="259766" cy="562630"/>
          </a:xfrm>
          <a:prstGeom prst="ellipse">
            <a:avLst/>
          </a:prstGeom>
          <a:solidFill>
            <a:schemeClr val="folHlink"/>
          </a:solidFill>
          <a:ln>
            <a:noFill/>
          </a:ln>
          <a:effectLst/>
          <a:extLst>
            <a:ext uri="{91240B29-F687-4F45-9708-019B960494DF}">
              <a14:hiddenLine xmlns:a14="http://schemas.microsoft.com/office/drawing/2010/main" w="19050"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40974" name="Oval 13">
            <a:extLst>
              <a:ext uri="{FF2B5EF4-FFF2-40B4-BE49-F238E27FC236}">
                <a16:creationId xmlns:a16="http://schemas.microsoft.com/office/drawing/2014/main" id="{0712AEEF-E01B-4CE3-9885-CECF0704CE8C}"/>
              </a:ext>
            </a:extLst>
          </p:cNvPr>
          <p:cNvSpPr>
            <a:spLocks noChangeArrowheads="1"/>
          </p:cNvSpPr>
          <p:nvPr/>
        </p:nvSpPr>
        <p:spPr bwMode="auto">
          <a:xfrm>
            <a:off x="3098800" y="888673"/>
            <a:ext cx="259766" cy="562630"/>
          </a:xfrm>
          <a:prstGeom prst="ellipse">
            <a:avLst/>
          </a:prstGeom>
          <a:solidFill>
            <a:schemeClr val="hlink"/>
          </a:solidFill>
          <a:ln>
            <a:noFill/>
          </a:ln>
          <a:effectLst/>
          <a:extLst>
            <a:ext uri="{91240B29-F687-4F45-9708-019B960494DF}">
              <a14:hiddenLine xmlns:a14="http://schemas.microsoft.com/office/drawing/2010/main" w="19050"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graphicFrame>
        <p:nvGraphicFramePr>
          <p:cNvPr id="40975" name="Object 14">
            <a:extLst>
              <a:ext uri="{FF2B5EF4-FFF2-40B4-BE49-F238E27FC236}">
                <a16:creationId xmlns:a16="http://schemas.microsoft.com/office/drawing/2014/main" id="{AD1A8D0F-84E6-486F-9B2E-ACE21250D8ED}"/>
              </a:ext>
            </a:extLst>
          </p:cNvPr>
          <p:cNvGraphicFramePr>
            <a:graphicFrameLocks noChangeAspect="1"/>
          </p:cNvGraphicFramePr>
          <p:nvPr/>
        </p:nvGraphicFramePr>
        <p:xfrm>
          <a:off x="5564189" y="1031875"/>
          <a:ext cx="720725" cy="679450"/>
        </p:xfrm>
        <a:graphic>
          <a:graphicData uri="http://schemas.openxmlformats.org/presentationml/2006/ole">
            <mc:AlternateContent xmlns:mc="http://schemas.openxmlformats.org/markup-compatibility/2006">
              <mc:Choice xmlns:v="urn:schemas-microsoft-com:vml" Requires="v">
                <p:oleObj name="Equation" r:id="rId2" imgW="444307" imgH="418918" progId="Equation.3">
                  <p:embed/>
                </p:oleObj>
              </mc:Choice>
              <mc:Fallback>
                <p:oleObj name="Equation" r:id="rId2" imgW="444307" imgH="418918" progId="Equation.3">
                  <p:embed/>
                  <p:pic>
                    <p:nvPicPr>
                      <p:cNvPr id="40975" name="Object 14">
                        <a:extLst>
                          <a:ext uri="{FF2B5EF4-FFF2-40B4-BE49-F238E27FC236}">
                            <a16:creationId xmlns:a16="http://schemas.microsoft.com/office/drawing/2014/main" id="{AD1A8D0F-84E6-486F-9B2E-ACE21250D8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64189" y="1031875"/>
                        <a:ext cx="720725" cy="6794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0976" name="Oval 15">
            <a:extLst>
              <a:ext uri="{FF2B5EF4-FFF2-40B4-BE49-F238E27FC236}">
                <a16:creationId xmlns:a16="http://schemas.microsoft.com/office/drawing/2014/main" id="{22676DD0-EB27-4281-BCCE-9BB09EE01DA6}"/>
              </a:ext>
            </a:extLst>
          </p:cNvPr>
          <p:cNvSpPr>
            <a:spLocks noChangeArrowheads="1"/>
          </p:cNvSpPr>
          <p:nvPr/>
        </p:nvSpPr>
        <p:spPr bwMode="auto">
          <a:xfrm>
            <a:off x="2230438" y="760085"/>
            <a:ext cx="259766" cy="562630"/>
          </a:xfrm>
          <a:prstGeom prst="ellipse">
            <a:avLst/>
          </a:prstGeom>
          <a:solidFill>
            <a:schemeClr val="hlink"/>
          </a:solidFill>
          <a:ln>
            <a:noFill/>
          </a:ln>
          <a:effectLst/>
          <a:extLst>
            <a:ext uri="{91240B29-F687-4F45-9708-019B960494DF}">
              <a14:hiddenLine xmlns:a14="http://schemas.microsoft.com/office/drawing/2010/main" w="19050"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40977" name="Oval 16">
            <a:extLst>
              <a:ext uri="{FF2B5EF4-FFF2-40B4-BE49-F238E27FC236}">
                <a16:creationId xmlns:a16="http://schemas.microsoft.com/office/drawing/2014/main" id="{74EA7463-F728-4CA4-8118-836B168C1425}"/>
              </a:ext>
            </a:extLst>
          </p:cNvPr>
          <p:cNvSpPr>
            <a:spLocks noChangeArrowheads="1"/>
          </p:cNvSpPr>
          <p:nvPr/>
        </p:nvSpPr>
        <p:spPr bwMode="auto">
          <a:xfrm>
            <a:off x="2971800" y="1814185"/>
            <a:ext cx="259766" cy="562630"/>
          </a:xfrm>
          <a:prstGeom prst="ellipse">
            <a:avLst/>
          </a:prstGeom>
          <a:solidFill>
            <a:schemeClr val="hlink"/>
          </a:solidFill>
          <a:ln>
            <a:noFill/>
          </a:ln>
          <a:effectLst/>
          <a:extLst>
            <a:ext uri="{91240B29-F687-4F45-9708-019B960494DF}">
              <a14:hiddenLine xmlns:a14="http://schemas.microsoft.com/office/drawing/2010/main" w="19050"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40978" name="Oval 17">
            <a:extLst>
              <a:ext uri="{FF2B5EF4-FFF2-40B4-BE49-F238E27FC236}">
                <a16:creationId xmlns:a16="http://schemas.microsoft.com/office/drawing/2014/main" id="{8A5C56B5-925F-4524-94AA-469AA8D53346}"/>
              </a:ext>
            </a:extLst>
          </p:cNvPr>
          <p:cNvSpPr>
            <a:spLocks noChangeArrowheads="1"/>
          </p:cNvSpPr>
          <p:nvPr/>
        </p:nvSpPr>
        <p:spPr bwMode="auto">
          <a:xfrm>
            <a:off x="2478088" y="1064885"/>
            <a:ext cx="259766" cy="562630"/>
          </a:xfrm>
          <a:prstGeom prst="ellipse">
            <a:avLst/>
          </a:prstGeom>
          <a:solidFill>
            <a:schemeClr val="hlink"/>
          </a:solidFill>
          <a:ln>
            <a:noFill/>
          </a:ln>
          <a:effectLst/>
          <a:extLst>
            <a:ext uri="{91240B29-F687-4F45-9708-019B960494DF}">
              <a14:hiddenLine xmlns:a14="http://schemas.microsoft.com/office/drawing/2010/main" w="19050"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40979" name="Oval 18">
            <a:extLst>
              <a:ext uri="{FF2B5EF4-FFF2-40B4-BE49-F238E27FC236}">
                <a16:creationId xmlns:a16="http://schemas.microsoft.com/office/drawing/2014/main" id="{0382F628-2204-470C-9E9E-8B3D51431C75}"/>
              </a:ext>
            </a:extLst>
          </p:cNvPr>
          <p:cNvSpPr>
            <a:spLocks noChangeArrowheads="1"/>
          </p:cNvSpPr>
          <p:nvPr/>
        </p:nvSpPr>
        <p:spPr bwMode="auto">
          <a:xfrm>
            <a:off x="2101850" y="1850698"/>
            <a:ext cx="259766" cy="562630"/>
          </a:xfrm>
          <a:prstGeom prst="ellipse">
            <a:avLst/>
          </a:prstGeom>
          <a:solidFill>
            <a:schemeClr val="hlink"/>
          </a:solidFill>
          <a:ln>
            <a:noFill/>
          </a:ln>
          <a:effectLst/>
          <a:extLst>
            <a:ext uri="{91240B29-F687-4F45-9708-019B960494DF}">
              <a14:hiddenLine xmlns:a14="http://schemas.microsoft.com/office/drawing/2010/main" w="19050"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40980" name="Oval 19">
            <a:extLst>
              <a:ext uri="{FF2B5EF4-FFF2-40B4-BE49-F238E27FC236}">
                <a16:creationId xmlns:a16="http://schemas.microsoft.com/office/drawing/2014/main" id="{91FCC1C6-AE4F-4B91-A536-7E02FA4232A6}"/>
              </a:ext>
            </a:extLst>
          </p:cNvPr>
          <p:cNvSpPr>
            <a:spLocks noChangeArrowheads="1"/>
          </p:cNvSpPr>
          <p:nvPr/>
        </p:nvSpPr>
        <p:spPr bwMode="auto">
          <a:xfrm>
            <a:off x="4657725" y="971223"/>
            <a:ext cx="259766" cy="562630"/>
          </a:xfrm>
          <a:prstGeom prst="ellipse">
            <a:avLst/>
          </a:prstGeom>
          <a:solidFill>
            <a:schemeClr val="hlink"/>
          </a:solidFill>
          <a:ln>
            <a:noFill/>
          </a:ln>
          <a:effectLst/>
          <a:extLst>
            <a:ext uri="{91240B29-F687-4F45-9708-019B960494DF}">
              <a14:hiddenLine xmlns:a14="http://schemas.microsoft.com/office/drawing/2010/main" w="19050"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40981" name="Oval 20">
            <a:extLst>
              <a:ext uri="{FF2B5EF4-FFF2-40B4-BE49-F238E27FC236}">
                <a16:creationId xmlns:a16="http://schemas.microsoft.com/office/drawing/2014/main" id="{596ACC80-3705-425A-8E83-00960252C000}"/>
              </a:ext>
            </a:extLst>
          </p:cNvPr>
          <p:cNvSpPr>
            <a:spLocks noChangeArrowheads="1"/>
          </p:cNvSpPr>
          <p:nvPr/>
        </p:nvSpPr>
        <p:spPr bwMode="auto">
          <a:xfrm>
            <a:off x="4311650" y="1882448"/>
            <a:ext cx="259766" cy="562630"/>
          </a:xfrm>
          <a:prstGeom prst="ellipse">
            <a:avLst/>
          </a:prstGeom>
          <a:solidFill>
            <a:schemeClr val="folHlink"/>
          </a:solidFill>
          <a:ln>
            <a:noFill/>
          </a:ln>
          <a:effectLst/>
          <a:extLst>
            <a:ext uri="{91240B29-F687-4F45-9708-019B960494DF}">
              <a14:hiddenLine xmlns:a14="http://schemas.microsoft.com/office/drawing/2010/main" w="19050"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40982" name="Oval 21">
            <a:extLst>
              <a:ext uri="{FF2B5EF4-FFF2-40B4-BE49-F238E27FC236}">
                <a16:creationId xmlns:a16="http://schemas.microsoft.com/office/drawing/2014/main" id="{0D703872-FF37-4353-8723-3E2399DB37D3}"/>
              </a:ext>
            </a:extLst>
          </p:cNvPr>
          <p:cNvSpPr>
            <a:spLocks noChangeArrowheads="1"/>
          </p:cNvSpPr>
          <p:nvPr/>
        </p:nvSpPr>
        <p:spPr bwMode="auto">
          <a:xfrm>
            <a:off x="5016500" y="2122160"/>
            <a:ext cx="259766" cy="562630"/>
          </a:xfrm>
          <a:prstGeom prst="ellipse">
            <a:avLst/>
          </a:prstGeom>
          <a:solidFill>
            <a:schemeClr val="folHlink"/>
          </a:solidFill>
          <a:ln>
            <a:noFill/>
          </a:ln>
          <a:effectLst/>
          <a:extLst>
            <a:ext uri="{91240B29-F687-4F45-9708-019B960494DF}">
              <a14:hiddenLine xmlns:a14="http://schemas.microsoft.com/office/drawing/2010/main" w="19050"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40983" name="Oval 22">
            <a:extLst>
              <a:ext uri="{FF2B5EF4-FFF2-40B4-BE49-F238E27FC236}">
                <a16:creationId xmlns:a16="http://schemas.microsoft.com/office/drawing/2014/main" id="{41CE3BCF-0201-46FA-8BF4-4FD2F0C681F3}"/>
              </a:ext>
            </a:extLst>
          </p:cNvPr>
          <p:cNvSpPr>
            <a:spLocks noChangeArrowheads="1"/>
          </p:cNvSpPr>
          <p:nvPr/>
        </p:nvSpPr>
        <p:spPr bwMode="auto">
          <a:xfrm>
            <a:off x="3019425" y="2819073"/>
            <a:ext cx="259766" cy="562630"/>
          </a:xfrm>
          <a:prstGeom prst="ellipse">
            <a:avLst/>
          </a:prstGeom>
          <a:solidFill>
            <a:schemeClr val="folHlink"/>
          </a:solidFill>
          <a:ln>
            <a:noFill/>
          </a:ln>
          <a:effectLst/>
          <a:extLst>
            <a:ext uri="{91240B29-F687-4F45-9708-019B960494DF}">
              <a14:hiddenLine xmlns:a14="http://schemas.microsoft.com/office/drawing/2010/main" w="19050"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40984" name="Oval 23">
            <a:extLst>
              <a:ext uri="{FF2B5EF4-FFF2-40B4-BE49-F238E27FC236}">
                <a16:creationId xmlns:a16="http://schemas.microsoft.com/office/drawing/2014/main" id="{205B9E5B-0FDC-4AF0-9913-597F040FF59A}"/>
              </a:ext>
            </a:extLst>
          </p:cNvPr>
          <p:cNvSpPr>
            <a:spLocks noChangeArrowheads="1"/>
          </p:cNvSpPr>
          <p:nvPr/>
        </p:nvSpPr>
        <p:spPr bwMode="auto">
          <a:xfrm>
            <a:off x="3951288" y="2774623"/>
            <a:ext cx="259766" cy="562630"/>
          </a:xfrm>
          <a:prstGeom prst="ellipse">
            <a:avLst/>
          </a:prstGeom>
          <a:solidFill>
            <a:schemeClr val="folHlink"/>
          </a:solidFill>
          <a:ln>
            <a:noFill/>
          </a:ln>
          <a:effectLst/>
          <a:extLst>
            <a:ext uri="{91240B29-F687-4F45-9708-019B960494DF}">
              <a14:hiddenLine xmlns:a14="http://schemas.microsoft.com/office/drawing/2010/main" w="19050"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40985" name="Oval 24">
            <a:extLst>
              <a:ext uri="{FF2B5EF4-FFF2-40B4-BE49-F238E27FC236}">
                <a16:creationId xmlns:a16="http://schemas.microsoft.com/office/drawing/2014/main" id="{EE27CD6E-38AC-48C5-A567-E471349997D0}"/>
              </a:ext>
            </a:extLst>
          </p:cNvPr>
          <p:cNvSpPr>
            <a:spLocks noChangeArrowheads="1"/>
          </p:cNvSpPr>
          <p:nvPr/>
        </p:nvSpPr>
        <p:spPr bwMode="auto">
          <a:xfrm>
            <a:off x="5684838" y="1850698"/>
            <a:ext cx="259766" cy="562630"/>
          </a:xfrm>
          <a:prstGeom prst="ellipse">
            <a:avLst/>
          </a:prstGeom>
          <a:solidFill>
            <a:schemeClr val="folHlink"/>
          </a:solidFill>
          <a:ln>
            <a:noFill/>
          </a:ln>
          <a:effectLst/>
          <a:extLst>
            <a:ext uri="{91240B29-F687-4F45-9708-019B960494DF}">
              <a14:hiddenLine xmlns:a14="http://schemas.microsoft.com/office/drawing/2010/main" w="19050"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40986" name="Rectangle 25">
            <a:extLst>
              <a:ext uri="{FF2B5EF4-FFF2-40B4-BE49-F238E27FC236}">
                <a16:creationId xmlns:a16="http://schemas.microsoft.com/office/drawing/2014/main" id="{01681E01-3279-4971-BF39-C4E18F1F8040}"/>
              </a:ext>
            </a:extLst>
          </p:cNvPr>
          <p:cNvSpPr>
            <a:spLocks noChangeArrowheads="1"/>
          </p:cNvSpPr>
          <p:nvPr/>
        </p:nvSpPr>
        <p:spPr bwMode="auto">
          <a:xfrm>
            <a:off x="1816101" y="3946526"/>
            <a:ext cx="4233863" cy="1833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tx1"/>
              </a:buClr>
              <a:buChar char="•"/>
              <a:defRPr sz="2800">
                <a:solidFill>
                  <a:schemeClr val="tx1"/>
                </a:solidFill>
                <a:latin typeface="Tahoma" panose="020B0604030504040204" pitchFamily="34" charset="0"/>
              </a:defRPr>
            </a:lvl1pPr>
            <a:lvl2pPr marL="742950" indent="-285750">
              <a:spcBef>
                <a:spcPct val="20000"/>
              </a:spcBef>
              <a:buClr>
                <a:schemeClr val="tx1"/>
              </a:buClr>
              <a:buChar char="•"/>
              <a:defRPr sz="2800">
                <a:solidFill>
                  <a:schemeClr val="tx1"/>
                </a:solidFill>
                <a:latin typeface="Tahoma" panose="020B0604030504040204" pitchFamily="34" charset="0"/>
              </a:defRPr>
            </a:lvl2pPr>
            <a:lvl3pPr marL="1143000" indent="-228600">
              <a:spcBef>
                <a:spcPct val="20000"/>
              </a:spcBef>
              <a:buClr>
                <a:schemeClr val="tx1"/>
              </a:buClr>
              <a:buChar char="•"/>
              <a:defRPr sz="2400">
                <a:solidFill>
                  <a:schemeClr val="tx1"/>
                </a:solidFill>
                <a:latin typeface="Tahoma" panose="020B0604030504040204" pitchFamily="34" charset="0"/>
              </a:defRPr>
            </a:lvl3pPr>
            <a:lvl4pPr marL="1600200" indent="-228600">
              <a:spcBef>
                <a:spcPct val="20000"/>
              </a:spcBef>
              <a:buClr>
                <a:schemeClr val="tx1"/>
              </a:buClr>
              <a:buChar char="•"/>
              <a:defRPr sz="2000">
                <a:solidFill>
                  <a:schemeClr val="tx1"/>
                </a:solidFill>
                <a:latin typeface="Tahoma" panose="020B0604030504040204" pitchFamily="34" charset="0"/>
              </a:defRPr>
            </a:lvl4pPr>
            <a:lvl5pPr marL="2057400" indent="-228600">
              <a:spcBef>
                <a:spcPct val="20000"/>
              </a:spcBef>
              <a:buClr>
                <a:schemeClr val="tx1"/>
              </a:buClr>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tx1"/>
              </a:buClr>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tx1"/>
              </a:buClr>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tx1"/>
              </a:buClr>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tx1"/>
              </a:buClr>
              <a:buChar char="•"/>
              <a:defRPr sz="2000">
                <a:solidFill>
                  <a:schemeClr val="tx1"/>
                </a:solidFill>
                <a:latin typeface="Tahoma" panose="020B0604030504040204" pitchFamily="34" charset="0"/>
              </a:defRPr>
            </a:lvl9pPr>
          </a:lstStyle>
          <a:p>
            <a:pPr eaLnBrk="1" hangingPunct="1">
              <a:buFontTx/>
              <a:buNone/>
            </a:pPr>
            <a:r>
              <a:rPr lang="en-US" altLang="en-US" sz="2400"/>
              <a:t>What should our quadratic optimization criterion be?</a:t>
            </a:r>
          </a:p>
          <a:p>
            <a:pPr eaLnBrk="1" hangingPunct="1">
              <a:buFontTx/>
              <a:buNone/>
            </a:pPr>
            <a:r>
              <a:rPr lang="en-US" altLang="en-US" sz="2400">
                <a:solidFill>
                  <a:srgbClr val="990099"/>
                </a:solidFill>
              </a:rPr>
              <a:t>Minimize</a:t>
            </a:r>
            <a:endParaRPr lang="en-US" altLang="en-US" sz="2400" b="1" i="1">
              <a:solidFill>
                <a:srgbClr val="990099"/>
              </a:solidFill>
            </a:endParaRPr>
          </a:p>
        </p:txBody>
      </p:sp>
      <p:sp>
        <p:nvSpPr>
          <p:cNvPr id="40987" name="Rectangle 26">
            <a:extLst>
              <a:ext uri="{FF2B5EF4-FFF2-40B4-BE49-F238E27FC236}">
                <a16:creationId xmlns:a16="http://schemas.microsoft.com/office/drawing/2014/main" id="{C82EBC35-6C2A-47ED-9AAE-527469F054BD}"/>
              </a:ext>
            </a:extLst>
          </p:cNvPr>
          <p:cNvSpPr>
            <a:spLocks noChangeArrowheads="1"/>
          </p:cNvSpPr>
          <p:nvPr/>
        </p:nvSpPr>
        <p:spPr bwMode="auto">
          <a:xfrm>
            <a:off x="5791200" y="3957638"/>
            <a:ext cx="4573588" cy="2628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tx1"/>
              </a:buClr>
              <a:buChar char="•"/>
              <a:defRPr sz="2800">
                <a:solidFill>
                  <a:schemeClr val="tx1"/>
                </a:solidFill>
                <a:latin typeface="Tahoma" panose="020B0604030504040204" pitchFamily="34" charset="0"/>
              </a:defRPr>
            </a:lvl1pPr>
            <a:lvl2pPr marL="742950" indent="-285750">
              <a:spcBef>
                <a:spcPct val="20000"/>
              </a:spcBef>
              <a:buClr>
                <a:schemeClr val="tx1"/>
              </a:buClr>
              <a:buChar char="•"/>
              <a:defRPr sz="2800">
                <a:solidFill>
                  <a:schemeClr val="tx1"/>
                </a:solidFill>
                <a:latin typeface="Tahoma" panose="020B0604030504040204" pitchFamily="34" charset="0"/>
              </a:defRPr>
            </a:lvl2pPr>
            <a:lvl3pPr marL="1143000" indent="-228600">
              <a:spcBef>
                <a:spcPct val="20000"/>
              </a:spcBef>
              <a:buClr>
                <a:schemeClr val="tx1"/>
              </a:buClr>
              <a:buChar char="•"/>
              <a:defRPr sz="2400">
                <a:solidFill>
                  <a:schemeClr val="tx1"/>
                </a:solidFill>
                <a:latin typeface="Tahoma" panose="020B0604030504040204" pitchFamily="34" charset="0"/>
              </a:defRPr>
            </a:lvl3pPr>
            <a:lvl4pPr marL="1600200" indent="-228600">
              <a:spcBef>
                <a:spcPct val="20000"/>
              </a:spcBef>
              <a:buClr>
                <a:schemeClr val="tx1"/>
              </a:buClr>
              <a:buChar char="•"/>
              <a:defRPr sz="2000">
                <a:solidFill>
                  <a:schemeClr val="tx1"/>
                </a:solidFill>
                <a:latin typeface="Tahoma" panose="020B0604030504040204" pitchFamily="34" charset="0"/>
              </a:defRPr>
            </a:lvl4pPr>
            <a:lvl5pPr marL="2057400" indent="-228600">
              <a:spcBef>
                <a:spcPct val="20000"/>
              </a:spcBef>
              <a:buClr>
                <a:schemeClr val="tx1"/>
              </a:buClr>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tx1"/>
              </a:buClr>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tx1"/>
              </a:buClr>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tx1"/>
              </a:buClr>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tx1"/>
              </a:buClr>
              <a:buChar char="•"/>
              <a:defRPr sz="2000">
                <a:solidFill>
                  <a:schemeClr val="tx1"/>
                </a:solidFill>
                <a:latin typeface="Tahoma" panose="020B0604030504040204" pitchFamily="34" charset="0"/>
              </a:defRPr>
            </a:lvl9pPr>
          </a:lstStyle>
          <a:p>
            <a:pPr eaLnBrk="1" hangingPunct="1">
              <a:buFontTx/>
              <a:buNone/>
            </a:pPr>
            <a:r>
              <a:rPr lang="en-US" altLang="en-US" sz="2400"/>
              <a:t>How many constraints will we have? </a:t>
            </a:r>
            <a:r>
              <a:rPr lang="en-US" altLang="en-US" sz="2400" i="1">
                <a:solidFill>
                  <a:srgbClr val="990099"/>
                </a:solidFill>
              </a:rPr>
              <a:t>2R</a:t>
            </a:r>
          </a:p>
          <a:p>
            <a:pPr eaLnBrk="1" hangingPunct="1">
              <a:buFontTx/>
              <a:buNone/>
            </a:pPr>
            <a:r>
              <a:rPr lang="en-US" altLang="en-US" sz="2400"/>
              <a:t>What should they be?</a:t>
            </a:r>
          </a:p>
          <a:p>
            <a:pPr eaLnBrk="1" hangingPunct="1">
              <a:buFontTx/>
              <a:buNone/>
            </a:pPr>
            <a:r>
              <a:rPr lang="en-US" altLang="en-US" sz="2400" b="1" i="1">
                <a:solidFill>
                  <a:schemeClr val="hlink"/>
                </a:solidFill>
              </a:rPr>
              <a:t>w</a:t>
            </a:r>
            <a:r>
              <a:rPr lang="en-US" altLang="en-US" sz="2400" i="1">
                <a:solidFill>
                  <a:schemeClr val="hlink"/>
                </a:solidFill>
              </a:rPr>
              <a:t> . </a:t>
            </a:r>
            <a:r>
              <a:rPr lang="en-US" altLang="en-US" sz="2400" b="1" i="1">
                <a:solidFill>
                  <a:schemeClr val="hlink"/>
                </a:solidFill>
              </a:rPr>
              <a:t>x</a:t>
            </a:r>
            <a:r>
              <a:rPr lang="en-US" altLang="en-US" sz="2400" i="1" baseline="-25000">
                <a:solidFill>
                  <a:schemeClr val="hlink"/>
                </a:solidFill>
              </a:rPr>
              <a:t>k</a:t>
            </a:r>
            <a:r>
              <a:rPr lang="en-US" altLang="en-US" sz="2400" i="1">
                <a:solidFill>
                  <a:schemeClr val="hlink"/>
                </a:solidFill>
              </a:rPr>
              <a:t> + b &gt;= 1-</a:t>
            </a:r>
            <a:r>
              <a:rPr lang="en-US" altLang="en-US" sz="2400" i="1">
                <a:solidFill>
                  <a:schemeClr val="hlink"/>
                </a:solidFill>
                <a:latin typeface="Symbol" panose="05050102010706020507" pitchFamily="18" charset="2"/>
              </a:rPr>
              <a:t>e</a:t>
            </a:r>
            <a:r>
              <a:rPr lang="en-US" altLang="en-US" sz="2400" i="1" baseline="-25000">
                <a:solidFill>
                  <a:schemeClr val="hlink"/>
                </a:solidFill>
              </a:rPr>
              <a:t>k</a:t>
            </a:r>
            <a:r>
              <a:rPr lang="en-US" altLang="en-US" sz="2400" i="1">
                <a:solidFill>
                  <a:schemeClr val="hlink"/>
                </a:solidFill>
              </a:rPr>
              <a:t> if y</a:t>
            </a:r>
            <a:r>
              <a:rPr lang="en-US" altLang="en-US" sz="2400" i="1" baseline="-25000">
                <a:solidFill>
                  <a:schemeClr val="hlink"/>
                </a:solidFill>
              </a:rPr>
              <a:t>k</a:t>
            </a:r>
            <a:r>
              <a:rPr lang="en-US" altLang="en-US" sz="2400" i="1">
                <a:solidFill>
                  <a:schemeClr val="hlink"/>
                </a:solidFill>
              </a:rPr>
              <a:t> = 1</a:t>
            </a:r>
          </a:p>
          <a:p>
            <a:pPr eaLnBrk="1" hangingPunct="1">
              <a:buFontTx/>
              <a:buNone/>
            </a:pPr>
            <a:r>
              <a:rPr lang="en-US" altLang="en-US" sz="2400" b="1" i="1">
                <a:solidFill>
                  <a:schemeClr val="folHlink"/>
                </a:solidFill>
              </a:rPr>
              <a:t>w</a:t>
            </a:r>
            <a:r>
              <a:rPr lang="en-US" altLang="en-US" sz="2400" i="1">
                <a:solidFill>
                  <a:schemeClr val="folHlink"/>
                </a:solidFill>
              </a:rPr>
              <a:t> . </a:t>
            </a:r>
            <a:r>
              <a:rPr lang="en-US" altLang="en-US" sz="2400" b="1" i="1">
                <a:solidFill>
                  <a:schemeClr val="folHlink"/>
                </a:solidFill>
              </a:rPr>
              <a:t>x</a:t>
            </a:r>
            <a:r>
              <a:rPr lang="en-US" altLang="en-US" sz="2400" i="1" baseline="-25000">
                <a:solidFill>
                  <a:schemeClr val="folHlink"/>
                </a:solidFill>
              </a:rPr>
              <a:t>k</a:t>
            </a:r>
            <a:r>
              <a:rPr lang="en-US" altLang="en-US" sz="2400" i="1">
                <a:solidFill>
                  <a:schemeClr val="folHlink"/>
                </a:solidFill>
              </a:rPr>
              <a:t> + b &lt;= -1+</a:t>
            </a:r>
            <a:r>
              <a:rPr lang="en-US" altLang="en-US" sz="2400" i="1">
                <a:solidFill>
                  <a:schemeClr val="folHlink"/>
                </a:solidFill>
                <a:latin typeface="Symbol" panose="05050102010706020507" pitchFamily="18" charset="2"/>
              </a:rPr>
              <a:t>e</a:t>
            </a:r>
            <a:r>
              <a:rPr lang="en-US" altLang="en-US" sz="2400" i="1" baseline="-25000">
                <a:solidFill>
                  <a:schemeClr val="folHlink"/>
                </a:solidFill>
              </a:rPr>
              <a:t>k</a:t>
            </a:r>
            <a:r>
              <a:rPr lang="en-US" altLang="en-US" sz="2400" i="1">
                <a:solidFill>
                  <a:schemeClr val="folHlink"/>
                </a:solidFill>
              </a:rPr>
              <a:t> if y</a:t>
            </a:r>
            <a:r>
              <a:rPr lang="en-US" altLang="en-US" sz="2400" i="1" baseline="-25000">
                <a:solidFill>
                  <a:schemeClr val="folHlink"/>
                </a:solidFill>
              </a:rPr>
              <a:t>k</a:t>
            </a:r>
            <a:r>
              <a:rPr lang="en-US" altLang="en-US" sz="2400" i="1">
                <a:solidFill>
                  <a:schemeClr val="folHlink"/>
                </a:solidFill>
              </a:rPr>
              <a:t> = -1</a:t>
            </a:r>
          </a:p>
          <a:p>
            <a:pPr eaLnBrk="1" hangingPunct="1">
              <a:buFontTx/>
              <a:buNone/>
            </a:pPr>
            <a:r>
              <a:rPr lang="en-US" altLang="en-US" sz="2400" i="1">
                <a:solidFill>
                  <a:srgbClr val="990099"/>
                </a:solidFill>
                <a:latin typeface="Symbol" panose="05050102010706020507" pitchFamily="18" charset="2"/>
              </a:rPr>
              <a:t>e</a:t>
            </a:r>
            <a:r>
              <a:rPr lang="en-US" altLang="en-US" sz="2400" i="1" baseline="-25000">
                <a:solidFill>
                  <a:srgbClr val="990099"/>
                </a:solidFill>
              </a:rPr>
              <a:t>k</a:t>
            </a:r>
            <a:r>
              <a:rPr lang="en-US" altLang="en-US" sz="2400" i="1">
                <a:solidFill>
                  <a:srgbClr val="990099"/>
                </a:solidFill>
              </a:rPr>
              <a:t> &gt;= 0 </a:t>
            </a:r>
            <a:r>
              <a:rPr lang="en-US" altLang="en-US" sz="2400">
                <a:solidFill>
                  <a:srgbClr val="990099"/>
                </a:solidFill>
              </a:rPr>
              <a:t>for all</a:t>
            </a:r>
            <a:r>
              <a:rPr lang="en-US" altLang="en-US" sz="2400" i="1">
                <a:solidFill>
                  <a:srgbClr val="990099"/>
                </a:solidFill>
              </a:rPr>
              <a:t> k</a:t>
            </a:r>
          </a:p>
        </p:txBody>
      </p:sp>
      <p:sp>
        <p:nvSpPr>
          <p:cNvPr id="40988" name="Oval 27">
            <a:extLst>
              <a:ext uri="{FF2B5EF4-FFF2-40B4-BE49-F238E27FC236}">
                <a16:creationId xmlns:a16="http://schemas.microsoft.com/office/drawing/2014/main" id="{94970C05-D8A1-4438-B168-545E81CEE7A1}"/>
              </a:ext>
            </a:extLst>
          </p:cNvPr>
          <p:cNvSpPr>
            <a:spLocks noChangeArrowheads="1"/>
          </p:cNvSpPr>
          <p:nvPr/>
        </p:nvSpPr>
        <p:spPr bwMode="auto">
          <a:xfrm>
            <a:off x="3962400" y="671185"/>
            <a:ext cx="259766" cy="562630"/>
          </a:xfrm>
          <a:prstGeom prst="ellipse">
            <a:avLst/>
          </a:prstGeom>
          <a:solidFill>
            <a:schemeClr val="folHlink"/>
          </a:solidFill>
          <a:ln>
            <a:noFill/>
          </a:ln>
          <a:effectLst/>
          <a:extLst>
            <a:ext uri="{91240B29-F687-4F45-9708-019B960494DF}">
              <a14:hiddenLine xmlns:a14="http://schemas.microsoft.com/office/drawing/2010/main" w="19050"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40989" name="Oval 28">
            <a:extLst>
              <a:ext uri="{FF2B5EF4-FFF2-40B4-BE49-F238E27FC236}">
                <a16:creationId xmlns:a16="http://schemas.microsoft.com/office/drawing/2014/main" id="{1DCF6E90-3519-4CFD-9E7C-D766E55E50E6}"/>
              </a:ext>
            </a:extLst>
          </p:cNvPr>
          <p:cNvSpPr>
            <a:spLocks noChangeArrowheads="1"/>
          </p:cNvSpPr>
          <p:nvPr/>
        </p:nvSpPr>
        <p:spPr bwMode="auto">
          <a:xfrm>
            <a:off x="2667000" y="823585"/>
            <a:ext cx="259766" cy="562630"/>
          </a:xfrm>
          <a:prstGeom prst="ellipse">
            <a:avLst/>
          </a:prstGeom>
          <a:solidFill>
            <a:schemeClr val="folHlink"/>
          </a:solidFill>
          <a:ln>
            <a:noFill/>
          </a:ln>
          <a:effectLst/>
          <a:extLst>
            <a:ext uri="{91240B29-F687-4F45-9708-019B960494DF}">
              <a14:hiddenLine xmlns:a14="http://schemas.microsoft.com/office/drawing/2010/main" w="19050"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40990" name="Oval 29">
            <a:extLst>
              <a:ext uri="{FF2B5EF4-FFF2-40B4-BE49-F238E27FC236}">
                <a16:creationId xmlns:a16="http://schemas.microsoft.com/office/drawing/2014/main" id="{AB3EB84A-35A6-4CB3-9183-7E244CC9498D}"/>
              </a:ext>
            </a:extLst>
          </p:cNvPr>
          <p:cNvSpPr>
            <a:spLocks noChangeArrowheads="1"/>
          </p:cNvSpPr>
          <p:nvPr/>
        </p:nvSpPr>
        <p:spPr bwMode="auto">
          <a:xfrm>
            <a:off x="4435475" y="2952423"/>
            <a:ext cx="259766" cy="562630"/>
          </a:xfrm>
          <a:prstGeom prst="ellipse">
            <a:avLst/>
          </a:prstGeom>
          <a:solidFill>
            <a:schemeClr val="hlink"/>
          </a:solidFill>
          <a:ln>
            <a:noFill/>
          </a:ln>
          <a:effectLst/>
          <a:extLst>
            <a:ext uri="{91240B29-F687-4F45-9708-019B960494DF}">
              <a14:hiddenLine xmlns:a14="http://schemas.microsoft.com/office/drawing/2010/main" w="19050"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graphicFrame>
        <p:nvGraphicFramePr>
          <p:cNvPr id="40991" name="Object 30">
            <a:extLst>
              <a:ext uri="{FF2B5EF4-FFF2-40B4-BE49-F238E27FC236}">
                <a16:creationId xmlns:a16="http://schemas.microsoft.com/office/drawing/2014/main" id="{B4773589-6CC2-4B20-8A8C-BD23CC551378}"/>
              </a:ext>
            </a:extLst>
          </p:cNvPr>
          <p:cNvGraphicFramePr>
            <a:graphicFrameLocks noChangeAspect="1"/>
          </p:cNvGraphicFramePr>
          <p:nvPr/>
        </p:nvGraphicFramePr>
        <p:xfrm>
          <a:off x="3155950" y="4865688"/>
          <a:ext cx="2387600" cy="1054100"/>
        </p:xfrm>
        <a:graphic>
          <a:graphicData uri="http://schemas.openxmlformats.org/presentationml/2006/ole">
            <mc:AlternateContent xmlns:mc="http://schemas.openxmlformats.org/markup-compatibility/2006">
              <mc:Choice xmlns:v="urn:schemas-microsoft-com:vml" Requires="v">
                <p:oleObj name="Equation" r:id="rId4" imgW="977900" imgH="431800" progId="Equation.3">
                  <p:embed/>
                </p:oleObj>
              </mc:Choice>
              <mc:Fallback>
                <p:oleObj name="Equation" r:id="rId4" imgW="977900" imgH="431800" progId="Equation.3">
                  <p:embed/>
                  <p:pic>
                    <p:nvPicPr>
                      <p:cNvPr id="40991" name="Object 30">
                        <a:extLst>
                          <a:ext uri="{FF2B5EF4-FFF2-40B4-BE49-F238E27FC236}">
                            <a16:creationId xmlns:a16="http://schemas.microsoft.com/office/drawing/2014/main" id="{B4773589-6CC2-4B20-8A8C-BD23CC55137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55950" y="4865688"/>
                        <a:ext cx="2387600" cy="1054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0992" name="Line 31">
            <a:extLst>
              <a:ext uri="{FF2B5EF4-FFF2-40B4-BE49-F238E27FC236}">
                <a16:creationId xmlns:a16="http://schemas.microsoft.com/office/drawing/2014/main" id="{ED8C689E-0E52-4BA4-B61D-3C8A56F9866F}"/>
              </a:ext>
            </a:extLst>
          </p:cNvPr>
          <p:cNvSpPr>
            <a:spLocks noChangeShapeType="1"/>
          </p:cNvSpPr>
          <p:nvPr/>
        </p:nvSpPr>
        <p:spPr bwMode="auto">
          <a:xfrm flipH="1" flipV="1">
            <a:off x="3725863" y="1736725"/>
            <a:ext cx="741362" cy="1498600"/>
          </a:xfrm>
          <a:prstGeom prst="line">
            <a:avLst/>
          </a:prstGeom>
          <a:noFill/>
          <a:ln w="127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40993" name="Text Box 32">
            <a:extLst>
              <a:ext uri="{FF2B5EF4-FFF2-40B4-BE49-F238E27FC236}">
                <a16:creationId xmlns:a16="http://schemas.microsoft.com/office/drawing/2014/main" id="{73798A15-3E24-4911-AF74-7B028A61237C}"/>
              </a:ext>
            </a:extLst>
          </p:cNvPr>
          <p:cNvSpPr txBox="1">
            <a:spLocks noChangeArrowheads="1"/>
          </p:cNvSpPr>
          <p:nvPr/>
        </p:nvSpPr>
        <p:spPr bwMode="auto">
          <a:xfrm>
            <a:off x="4349751" y="2425700"/>
            <a:ext cx="492125"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algn="ctr" eaLnBrk="1" hangingPunct="1"/>
            <a:r>
              <a:rPr lang="en-US" altLang="en-US" sz="2400" i="1">
                <a:solidFill>
                  <a:schemeClr val="hlink"/>
                </a:solidFill>
                <a:latin typeface="Symbol" panose="05050102010706020507" pitchFamily="18" charset="2"/>
              </a:rPr>
              <a:t>e</a:t>
            </a:r>
            <a:r>
              <a:rPr lang="en-US" altLang="en-US" sz="2400" i="1" baseline="-25000">
                <a:solidFill>
                  <a:schemeClr val="hlink"/>
                </a:solidFill>
              </a:rPr>
              <a:t>7</a:t>
            </a:r>
            <a:r>
              <a:rPr lang="en-US" altLang="en-US" sz="2400" i="1">
                <a:solidFill>
                  <a:schemeClr val="hlink"/>
                </a:solidFill>
              </a:rPr>
              <a:t> </a:t>
            </a:r>
          </a:p>
        </p:txBody>
      </p:sp>
      <p:sp>
        <p:nvSpPr>
          <p:cNvPr id="40994" name="Line 33">
            <a:extLst>
              <a:ext uri="{FF2B5EF4-FFF2-40B4-BE49-F238E27FC236}">
                <a16:creationId xmlns:a16="http://schemas.microsoft.com/office/drawing/2014/main" id="{29674ED5-F52D-4881-817F-6B3545B6A564}"/>
              </a:ext>
            </a:extLst>
          </p:cNvPr>
          <p:cNvSpPr>
            <a:spLocks noChangeShapeType="1"/>
          </p:cNvSpPr>
          <p:nvPr/>
        </p:nvSpPr>
        <p:spPr bwMode="auto">
          <a:xfrm flipH="1" flipV="1">
            <a:off x="3846514" y="1652589"/>
            <a:ext cx="750887" cy="1500187"/>
          </a:xfrm>
          <a:prstGeom prst="line">
            <a:avLst/>
          </a:prstGeom>
          <a:noFill/>
          <a:ln w="12700">
            <a:solidFill>
              <a:schemeClr val="hlink"/>
            </a:solidFill>
            <a:prstDash val="dash"/>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40995" name="Line 34">
            <a:extLst>
              <a:ext uri="{FF2B5EF4-FFF2-40B4-BE49-F238E27FC236}">
                <a16:creationId xmlns:a16="http://schemas.microsoft.com/office/drawing/2014/main" id="{05614070-89C3-4090-86B4-EEDF80D40215}"/>
              </a:ext>
            </a:extLst>
          </p:cNvPr>
          <p:cNvSpPr>
            <a:spLocks noChangeShapeType="1"/>
          </p:cNvSpPr>
          <p:nvPr/>
        </p:nvSpPr>
        <p:spPr bwMode="auto">
          <a:xfrm flipH="1" flipV="1">
            <a:off x="4008439" y="960439"/>
            <a:ext cx="528637" cy="1101725"/>
          </a:xfrm>
          <a:prstGeom prst="line">
            <a:avLst/>
          </a:prstGeom>
          <a:noFill/>
          <a:ln w="127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40996" name="Text Box 35">
            <a:extLst>
              <a:ext uri="{FF2B5EF4-FFF2-40B4-BE49-F238E27FC236}">
                <a16:creationId xmlns:a16="http://schemas.microsoft.com/office/drawing/2014/main" id="{AFF3AAB7-C3E9-48F9-9E2E-6DEFB4EA05C1}"/>
              </a:ext>
            </a:extLst>
          </p:cNvPr>
          <p:cNvSpPr txBox="1">
            <a:spLocks noChangeArrowheads="1"/>
          </p:cNvSpPr>
          <p:nvPr/>
        </p:nvSpPr>
        <p:spPr bwMode="auto">
          <a:xfrm>
            <a:off x="4184650" y="1019175"/>
            <a:ext cx="69215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algn="ctr" eaLnBrk="1" hangingPunct="1"/>
            <a:r>
              <a:rPr lang="en-US" altLang="en-US" sz="2400" i="1">
                <a:solidFill>
                  <a:schemeClr val="folHlink"/>
                </a:solidFill>
                <a:latin typeface="Symbol" panose="05050102010706020507" pitchFamily="18" charset="2"/>
              </a:rPr>
              <a:t>e</a:t>
            </a:r>
            <a:r>
              <a:rPr lang="en-US" altLang="en-US" sz="2400" i="1" baseline="-25000">
                <a:solidFill>
                  <a:schemeClr val="folHlink"/>
                </a:solidFill>
              </a:rPr>
              <a:t>11</a:t>
            </a:r>
            <a:r>
              <a:rPr lang="en-US" altLang="en-US" sz="2400" i="1">
                <a:solidFill>
                  <a:schemeClr val="folHlink"/>
                </a:solidFill>
              </a:rPr>
              <a:t> </a:t>
            </a:r>
          </a:p>
        </p:txBody>
      </p:sp>
      <p:sp>
        <p:nvSpPr>
          <p:cNvPr id="40997" name="Line 36">
            <a:extLst>
              <a:ext uri="{FF2B5EF4-FFF2-40B4-BE49-F238E27FC236}">
                <a16:creationId xmlns:a16="http://schemas.microsoft.com/office/drawing/2014/main" id="{9A840B01-BC1B-4FB1-9F03-D40D2A104DC7}"/>
              </a:ext>
            </a:extLst>
          </p:cNvPr>
          <p:cNvSpPr>
            <a:spLocks noChangeShapeType="1"/>
          </p:cNvSpPr>
          <p:nvPr/>
        </p:nvSpPr>
        <p:spPr bwMode="auto">
          <a:xfrm flipH="1" flipV="1">
            <a:off x="4127500" y="890588"/>
            <a:ext cx="541338" cy="1149350"/>
          </a:xfrm>
          <a:prstGeom prst="line">
            <a:avLst/>
          </a:prstGeom>
          <a:noFill/>
          <a:ln w="12700">
            <a:solidFill>
              <a:schemeClr val="folHlink"/>
            </a:solidFill>
            <a:prstDash val="dash"/>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40998" name="Line 37">
            <a:extLst>
              <a:ext uri="{FF2B5EF4-FFF2-40B4-BE49-F238E27FC236}">
                <a16:creationId xmlns:a16="http://schemas.microsoft.com/office/drawing/2014/main" id="{92BFAE35-93E7-490C-9412-118C5B158BA1}"/>
              </a:ext>
            </a:extLst>
          </p:cNvPr>
          <p:cNvSpPr>
            <a:spLocks noChangeShapeType="1"/>
          </p:cNvSpPr>
          <p:nvPr/>
        </p:nvSpPr>
        <p:spPr bwMode="auto">
          <a:xfrm flipH="1" flipV="1">
            <a:off x="2730500" y="1136651"/>
            <a:ext cx="704850" cy="1465263"/>
          </a:xfrm>
          <a:prstGeom prst="line">
            <a:avLst/>
          </a:prstGeom>
          <a:noFill/>
          <a:ln w="127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40999" name="Text Box 38">
            <a:extLst>
              <a:ext uri="{FF2B5EF4-FFF2-40B4-BE49-F238E27FC236}">
                <a16:creationId xmlns:a16="http://schemas.microsoft.com/office/drawing/2014/main" id="{9FE1D3C6-1AE8-4599-AC4A-E786DF43129D}"/>
              </a:ext>
            </a:extLst>
          </p:cNvPr>
          <p:cNvSpPr txBox="1">
            <a:spLocks noChangeArrowheads="1"/>
          </p:cNvSpPr>
          <p:nvPr/>
        </p:nvSpPr>
        <p:spPr bwMode="auto">
          <a:xfrm>
            <a:off x="3048001" y="1241425"/>
            <a:ext cx="492125"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algn="ctr" eaLnBrk="1" hangingPunct="1"/>
            <a:r>
              <a:rPr lang="en-US" altLang="en-US" sz="2400" i="1">
                <a:solidFill>
                  <a:schemeClr val="folHlink"/>
                </a:solidFill>
                <a:latin typeface="Symbol" panose="05050102010706020507" pitchFamily="18" charset="2"/>
              </a:rPr>
              <a:t>e</a:t>
            </a:r>
            <a:r>
              <a:rPr lang="en-US" altLang="en-US" sz="2400" i="1" baseline="-25000">
                <a:solidFill>
                  <a:schemeClr val="folHlink"/>
                </a:solidFill>
              </a:rPr>
              <a:t>2</a:t>
            </a:r>
            <a:r>
              <a:rPr lang="en-US" altLang="en-US" sz="2400" i="1">
                <a:solidFill>
                  <a:schemeClr val="folHlink"/>
                </a:solidFill>
              </a:rPr>
              <a:t> </a:t>
            </a:r>
          </a:p>
        </p:txBody>
      </p:sp>
      <p:sp>
        <p:nvSpPr>
          <p:cNvPr id="41000" name="Line 39">
            <a:extLst>
              <a:ext uri="{FF2B5EF4-FFF2-40B4-BE49-F238E27FC236}">
                <a16:creationId xmlns:a16="http://schemas.microsoft.com/office/drawing/2014/main" id="{0A2896A4-1C6B-44F6-A21D-DEA04BB3AB38}"/>
              </a:ext>
            </a:extLst>
          </p:cNvPr>
          <p:cNvSpPr>
            <a:spLocks noChangeShapeType="1"/>
          </p:cNvSpPr>
          <p:nvPr/>
        </p:nvSpPr>
        <p:spPr bwMode="auto">
          <a:xfrm flipH="1" flipV="1">
            <a:off x="2860675" y="1054100"/>
            <a:ext cx="693738" cy="1500188"/>
          </a:xfrm>
          <a:prstGeom prst="line">
            <a:avLst/>
          </a:prstGeom>
          <a:noFill/>
          <a:ln w="12700">
            <a:solidFill>
              <a:schemeClr val="folHlink"/>
            </a:solidFill>
            <a:prstDash val="dash"/>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41" name="TextBox 40">
            <a:extLst>
              <a:ext uri="{FF2B5EF4-FFF2-40B4-BE49-F238E27FC236}">
                <a16:creationId xmlns:a16="http://schemas.microsoft.com/office/drawing/2014/main" id="{CF1B9827-12AD-44AA-BAE8-7D3FE2F15490}"/>
              </a:ext>
            </a:extLst>
          </p:cNvPr>
          <p:cNvSpPr txBox="1"/>
          <p:nvPr/>
        </p:nvSpPr>
        <p:spPr>
          <a:xfrm>
            <a:off x="228560" y="6362497"/>
            <a:ext cx="3519054" cy="430887"/>
          </a:xfrm>
          <a:prstGeom prst="rect">
            <a:avLst/>
          </a:prstGeom>
          <a:noFill/>
        </p:spPr>
        <p:txBody>
          <a:bodyPr wrap="square">
            <a:spAutoFit/>
          </a:bodyPr>
          <a:lstStyle/>
          <a:p>
            <a:r>
              <a:rPr lang="en-US" altLang="en-US" sz="1100" dirty="0"/>
              <a:t>Courtesy: (1) http://www.cs.cmu.edu/~awm/tutorials</a:t>
            </a:r>
          </a:p>
          <a:p>
            <a:r>
              <a:rPr lang="en-US" altLang="en-US" sz="1100" dirty="0"/>
              <a:t>                   (2) Copyright © 2001, 2003, Andrew W. Moore</a:t>
            </a:r>
            <a:endParaRPr lang="en-IN" dirty="0"/>
          </a:p>
        </p:txBody>
      </p:sp>
      <p:pic>
        <p:nvPicPr>
          <p:cNvPr id="42" name="Picture 41">
            <a:extLst>
              <a:ext uri="{FF2B5EF4-FFF2-40B4-BE49-F238E27FC236}">
                <a16:creationId xmlns:a16="http://schemas.microsoft.com/office/drawing/2014/main" id="{2845F1A5-0992-4129-9B95-7A0BA01475B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786780" y="12373"/>
            <a:ext cx="1394692" cy="1521482"/>
          </a:xfrm>
          <a:prstGeom prst="rect">
            <a:avLst/>
          </a:prstGeom>
        </p:spPr>
      </p:pic>
    </p:spTree>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Footer Placeholder 2">
            <a:extLst>
              <a:ext uri="{FF2B5EF4-FFF2-40B4-BE49-F238E27FC236}">
                <a16:creationId xmlns:a16="http://schemas.microsoft.com/office/drawing/2014/main" id="{64961180-EA14-4C98-8610-B3B4157CE2AA}"/>
              </a:ext>
            </a:extLst>
          </p:cNvPr>
          <p:cNvSpPr>
            <a:spLocks noGrp="1"/>
          </p:cNvSpPr>
          <p:nvPr>
            <p:ph type="ftr"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a:spcBef>
                <a:spcPct val="0"/>
              </a:spcBef>
              <a:buClrTx/>
            </a:pPr>
            <a:r>
              <a:rPr lang="en-US" altLang="en-US" sz="1200">
                <a:solidFill>
                  <a:schemeClr val="bg2"/>
                </a:solidFill>
              </a:rPr>
              <a:t>Copyright © 2001, 2003, Andrew W. Moore</a:t>
            </a:r>
          </a:p>
        </p:txBody>
      </p:sp>
      <p:sp>
        <p:nvSpPr>
          <p:cNvPr id="45059" name="Rectangle 4">
            <a:extLst>
              <a:ext uri="{FF2B5EF4-FFF2-40B4-BE49-F238E27FC236}">
                <a16:creationId xmlns:a16="http://schemas.microsoft.com/office/drawing/2014/main" id="{A918A775-78AC-4E5B-9889-D5CFE7F5B1F4}"/>
              </a:ext>
            </a:extLst>
          </p:cNvPr>
          <p:cNvSpPr>
            <a:spLocks noGrp="1" noChangeArrowheads="1"/>
          </p:cNvSpPr>
          <p:nvPr>
            <p:ph type="title"/>
          </p:nvPr>
        </p:nvSpPr>
        <p:spPr/>
        <p:txBody>
          <a:bodyPr/>
          <a:lstStyle/>
          <a:p>
            <a:pPr eaLnBrk="1" hangingPunct="1"/>
            <a:r>
              <a:rPr lang="en-US" altLang="en-US" sz="4000"/>
              <a:t>Suppose we’re in 1-dimension</a:t>
            </a:r>
          </a:p>
        </p:txBody>
      </p:sp>
      <p:grpSp>
        <p:nvGrpSpPr>
          <p:cNvPr id="45060" name="Group 46">
            <a:extLst>
              <a:ext uri="{FF2B5EF4-FFF2-40B4-BE49-F238E27FC236}">
                <a16:creationId xmlns:a16="http://schemas.microsoft.com/office/drawing/2014/main" id="{26300102-D3A2-439D-A3E0-831E0BAB90A4}"/>
              </a:ext>
            </a:extLst>
          </p:cNvPr>
          <p:cNvGrpSpPr>
            <a:grpSpLocks/>
          </p:cNvGrpSpPr>
          <p:nvPr/>
        </p:nvGrpSpPr>
        <p:grpSpPr bwMode="auto">
          <a:xfrm>
            <a:off x="2895600" y="4114800"/>
            <a:ext cx="4267200" cy="1066800"/>
            <a:chOff x="144" y="3552"/>
            <a:chExt cx="2304" cy="432"/>
          </a:xfrm>
        </p:grpSpPr>
        <p:sp>
          <p:nvSpPr>
            <p:cNvPr id="45063" name="Line 7">
              <a:extLst>
                <a:ext uri="{FF2B5EF4-FFF2-40B4-BE49-F238E27FC236}">
                  <a16:creationId xmlns:a16="http://schemas.microsoft.com/office/drawing/2014/main" id="{DD22DE21-BD4B-4693-BB85-4B63B318533C}"/>
                </a:ext>
              </a:extLst>
            </p:cNvPr>
            <p:cNvSpPr>
              <a:spLocks noChangeShapeType="1"/>
            </p:cNvSpPr>
            <p:nvPr/>
          </p:nvSpPr>
          <p:spPr bwMode="auto">
            <a:xfrm>
              <a:off x="864" y="3552"/>
              <a:ext cx="0" cy="432"/>
            </a:xfrm>
            <a:prstGeom prst="line">
              <a:avLst/>
            </a:prstGeom>
            <a:noFill/>
            <a:ln w="381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IN"/>
            </a:p>
          </p:txBody>
        </p:sp>
        <p:sp>
          <p:nvSpPr>
            <p:cNvPr id="45064" name="Line 8">
              <a:extLst>
                <a:ext uri="{FF2B5EF4-FFF2-40B4-BE49-F238E27FC236}">
                  <a16:creationId xmlns:a16="http://schemas.microsoft.com/office/drawing/2014/main" id="{CF997F83-D38C-425D-A170-21DC478F1F10}"/>
                </a:ext>
              </a:extLst>
            </p:cNvPr>
            <p:cNvSpPr>
              <a:spLocks noChangeShapeType="1"/>
            </p:cNvSpPr>
            <p:nvPr/>
          </p:nvSpPr>
          <p:spPr bwMode="auto">
            <a:xfrm flipV="1">
              <a:off x="144" y="3888"/>
              <a:ext cx="2304" cy="0"/>
            </a:xfrm>
            <a:prstGeom prst="line">
              <a:avLst/>
            </a:prstGeom>
            <a:noFill/>
            <a:ln w="381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IN"/>
            </a:p>
          </p:txBody>
        </p:sp>
        <p:sp>
          <p:nvSpPr>
            <p:cNvPr id="45065" name="Oval 9">
              <a:extLst>
                <a:ext uri="{FF2B5EF4-FFF2-40B4-BE49-F238E27FC236}">
                  <a16:creationId xmlns:a16="http://schemas.microsoft.com/office/drawing/2014/main" id="{F6174849-7397-408C-9A57-5EBBB493BB7D}"/>
                </a:ext>
              </a:extLst>
            </p:cNvPr>
            <p:cNvSpPr>
              <a:spLocks noChangeAspect="1" noChangeArrowheads="1"/>
            </p:cNvSpPr>
            <p:nvPr/>
          </p:nvSpPr>
          <p:spPr bwMode="auto">
            <a:xfrm>
              <a:off x="1440" y="3792"/>
              <a:ext cx="38" cy="3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45066" name="Oval 10">
              <a:extLst>
                <a:ext uri="{FF2B5EF4-FFF2-40B4-BE49-F238E27FC236}">
                  <a16:creationId xmlns:a16="http://schemas.microsoft.com/office/drawing/2014/main" id="{0989F032-108A-480E-9ECA-C93BD80A3840}"/>
                </a:ext>
              </a:extLst>
            </p:cNvPr>
            <p:cNvSpPr>
              <a:spLocks noChangeAspect="1" noChangeArrowheads="1"/>
            </p:cNvSpPr>
            <p:nvPr/>
          </p:nvSpPr>
          <p:spPr bwMode="auto">
            <a:xfrm>
              <a:off x="336" y="3792"/>
              <a:ext cx="38" cy="30"/>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45067" name="Oval 16">
              <a:extLst>
                <a:ext uri="{FF2B5EF4-FFF2-40B4-BE49-F238E27FC236}">
                  <a16:creationId xmlns:a16="http://schemas.microsoft.com/office/drawing/2014/main" id="{A2011C46-68CC-44C6-A851-7BE391D2E92D}"/>
                </a:ext>
              </a:extLst>
            </p:cNvPr>
            <p:cNvSpPr>
              <a:spLocks noChangeAspect="1" noChangeArrowheads="1"/>
            </p:cNvSpPr>
            <p:nvPr/>
          </p:nvSpPr>
          <p:spPr bwMode="auto">
            <a:xfrm>
              <a:off x="2112" y="3792"/>
              <a:ext cx="38" cy="32"/>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45068" name="Oval 22">
              <a:extLst>
                <a:ext uri="{FF2B5EF4-FFF2-40B4-BE49-F238E27FC236}">
                  <a16:creationId xmlns:a16="http://schemas.microsoft.com/office/drawing/2014/main" id="{24BE60CF-0B2A-4F2F-B19C-496B621AE744}"/>
                </a:ext>
              </a:extLst>
            </p:cNvPr>
            <p:cNvSpPr>
              <a:spLocks noChangeAspect="1" noChangeArrowheads="1"/>
            </p:cNvSpPr>
            <p:nvPr/>
          </p:nvSpPr>
          <p:spPr bwMode="auto">
            <a:xfrm rot="-1118274">
              <a:off x="2352" y="3792"/>
              <a:ext cx="38" cy="3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45069" name="Oval 26">
              <a:extLst>
                <a:ext uri="{FF2B5EF4-FFF2-40B4-BE49-F238E27FC236}">
                  <a16:creationId xmlns:a16="http://schemas.microsoft.com/office/drawing/2014/main" id="{E92804C6-7204-413E-9DD7-E4F6366C9ADB}"/>
                </a:ext>
              </a:extLst>
            </p:cNvPr>
            <p:cNvSpPr>
              <a:spLocks noChangeAspect="1" noChangeArrowheads="1"/>
            </p:cNvSpPr>
            <p:nvPr/>
          </p:nvSpPr>
          <p:spPr bwMode="auto">
            <a:xfrm rot="5895381">
              <a:off x="580" y="3788"/>
              <a:ext cx="30" cy="3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45070" name="Oval 35">
              <a:extLst>
                <a:ext uri="{FF2B5EF4-FFF2-40B4-BE49-F238E27FC236}">
                  <a16:creationId xmlns:a16="http://schemas.microsoft.com/office/drawing/2014/main" id="{19B9910E-26EE-4377-AEEA-6465B74EB66A}"/>
                </a:ext>
              </a:extLst>
            </p:cNvPr>
            <p:cNvSpPr>
              <a:spLocks noChangeAspect="1" noChangeArrowheads="1"/>
            </p:cNvSpPr>
            <p:nvPr/>
          </p:nvSpPr>
          <p:spPr bwMode="auto">
            <a:xfrm rot="4777107">
              <a:off x="1634" y="3790"/>
              <a:ext cx="30" cy="34"/>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45071" name="Oval 36">
              <a:extLst>
                <a:ext uri="{FF2B5EF4-FFF2-40B4-BE49-F238E27FC236}">
                  <a16:creationId xmlns:a16="http://schemas.microsoft.com/office/drawing/2014/main" id="{DAF1ED5A-248D-428F-9B49-F3E3C00C4C87}"/>
                </a:ext>
              </a:extLst>
            </p:cNvPr>
            <p:cNvSpPr>
              <a:spLocks noChangeAspect="1" noChangeArrowheads="1"/>
            </p:cNvSpPr>
            <p:nvPr/>
          </p:nvSpPr>
          <p:spPr bwMode="auto">
            <a:xfrm rot="4777107">
              <a:off x="2018" y="3790"/>
              <a:ext cx="30" cy="34"/>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45072" name="Oval 37">
              <a:extLst>
                <a:ext uri="{FF2B5EF4-FFF2-40B4-BE49-F238E27FC236}">
                  <a16:creationId xmlns:a16="http://schemas.microsoft.com/office/drawing/2014/main" id="{86355CD5-CB72-4536-AFE1-C3B788F65939}"/>
                </a:ext>
              </a:extLst>
            </p:cNvPr>
            <p:cNvSpPr>
              <a:spLocks noChangeAspect="1" noChangeArrowheads="1"/>
            </p:cNvSpPr>
            <p:nvPr/>
          </p:nvSpPr>
          <p:spPr bwMode="auto">
            <a:xfrm rot="4777107">
              <a:off x="814" y="3794"/>
              <a:ext cx="37" cy="34"/>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45073" name="Oval 42">
              <a:extLst>
                <a:ext uri="{FF2B5EF4-FFF2-40B4-BE49-F238E27FC236}">
                  <a16:creationId xmlns:a16="http://schemas.microsoft.com/office/drawing/2014/main" id="{FC50670D-5DE8-438B-9002-17E639C13840}"/>
                </a:ext>
              </a:extLst>
            </p:cNvPr>
            <p:cNvSpPr>
              <a:spLocks noChangeAspect="1" noChangeArrowheads="1"/>
            </p:cNvSpPr>
            <p:nvPr/>
          </p:nvSpPr>
          <p:spPr bwMode="auto">
            <a:xfrm rot="4777107">
              <a:off x="1731" y="3789"/>
              <a:ext cx="32" cy="38"/>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45074" name="Oval 43">
              <a:extLst>
                <a:ext uri="{FF2B5EF4-FFF2-40B4-BE49-F238E27FC236}">
                  <a16:creationId xmlns:a16="http://schemas.microsoft.com/office/drawing/2014/main" id="{AE4B0535-1772-459B-86E2-D8EC16EB15F7}"/>
                </a:ext>
              </a:extLst>
            </p:cNvPr>
            <p:cNvSpPr>
              <a:spLocks noChangeAspect="1" noChangeArrowheads="1"/>
            </p:cNvSpPr>
            <p:nvPr/>
          </p:nvSpPr>
          <p:spPr bwMode="auto">
            <a:xfrm>
              <a:off x="960" y="3792"/>
              <a:ext cx="38" cy="32"/>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grpSp>
      <p:sp>
        <p:nvSpPr>
          <p:cNvPr id="45061" name="Text Box 47">
            <a:extLst>
              <a:ext uri="{FF2B5EF4-FFF2-40B4-BE49-F238E27FC236}">
                <a16:creationId xmlns:a16="http://schemas.microsoft.com/office/drawing/2014/main" id="{44128DAD-FE3F-420D-B118-030274E1B386}"/>
              </a:ext>
            </a:extLst>
          </p:cNvPr>
          <p:cNvSpPr txBox="1">
            <a:spLocks noChangeArrowheads="1"/>
          </p:cNvSpPr>
          <p:nvPr/>
        </p:nvSpPr>
        <p:spPr bwMode="auto">
          <a:xfrm>
            <a:off x="7162800" y="1676400"/>
            <a:ext cx="2971800" cy="13731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r>
              <a:rPr lang="en-US" altLang="en-US" sz="2800"/>
              <a:t>What would SVMs do with this data?</a:t>
            </a:r>
          </a:p>
        </p:txBody>
      </p:sp>
      <p:sp>
        <p:nvSpPr>
          <p:cNvPr id="45062" name="Text Box 48">
            <a:extLst>
              <a:ext uri="{FF2B5EF4-FFF2-40B4-BE49-F238E27FC236}">
                <a16:creationId xmlns:a16="http://schemas.microsoft.com/office/drawing/2014/main" id="{0CC0CD99-EC38-4419-B2E3-C246845D19C1}"/>
              </a:ext>
            </a:extLst>
          </p:cNvPr>
          <p:cNvSpPr txBox="1">
            <a:spLocks noChangeArrowheads="1"/>
          </p:cNvSpPr>
          <p:nvPr/>
        </p:nvSpPr>
        <p:spPr bwMode="auto">
          <a:xfrm>
            <a:off x="3925889" y="5051426"/>
            <a:ext cx="903287" cy="366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r>
              <a:rPr lang="en-US" altLang="en-US" sz="1800" i="1"/>
              <a:t>x=0</a:t>
            </a:r>
          </a:p>
        </p:txBody>
      </p:sp>
      <p:pic>
        <p:nvPicPr>
          <p:cNvPr id="19" name="Picture 18">
            <a:extLst>
              <a:ext uri="{FF2B5EF4-FFF2-40B4-BE49-F238E27FC236}">
                <a16:creationId xmlns:a16="http://schemas.microsoft.com/office/drawing/2014/main" id="{8D927C15-42BB-48DC-AAB9-A656EF94994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76526" y="0"/>
            <a:ext cx="1394692" cy="1521482"/>
          </a:xfrm>
          <a:prstGeom prst="rect">
            <a:avLst/>
          </a:prstGeom>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3" name="Rectangle 2">
            <a:extLst>
              <a:ext uri="{FF2B5EF4-FFF2-40B4-BE49-F238E27FC236}">
                <a16:creationId xmlns:a16="http://schemas.microsoft.com/office/drawing/2014/main" id="{31F40BFC-1458-457F-8CB5-13B2EE01D742}"/>
              </a:ext>
            </a:extLst>
          </p:cNvPr>
          <p:cNvSpPr>
            <a:spLocks noGrp="1" noChangeArrowheads="1"/>
          </p:cNvSpPr>
          <p:nvPr>
            <p:ph type="title"/>
          </p:nvPr>
        </p:nvSpPr>
        <p:spPr/>
        <p:txBody>
          <a:bodyPr/>
          <a:lstStyle/>
          <a:p>
            <a:pPr eaLnBrk="1" hangingPunct="1"/>
            <a:r>
              <a:rPr lang="en-US" altLang="en-US" sz="4000"/>
              <a:t>Suppose we’re in 1-dimension</a:t>
            </a:r>
          </a:p>
        </p:txBody>
      </p:sp>
      <p:grpSp>
        <p:nvGrpSpPr>
          <p:cNvPr id="46084" name="Group 3">
            <a:extLst>
              <a:ext uri="{FF2B5EF4-FFF2-40B4-BE49-F238E27FC236}">
                <a16:creationId xmlns:a16="http://schemas.microsoft.com/office/drawing/2014/main" id="{2D6172A0-2324-4F51-B641-5B427F80654A}"/>
              </a:ext>
            </a:extLst>
          </p:cNvPr>
          <p:cNvGrpSpPr>
            <a:grpSpLocks/>
          </p:cNvGrpSpPr>
          <p:nvPr/>
        </p:nvGrpSpPr>
        <p:grpSpPr bwMode="auto">
          <a:xfrm>
            <a:off x="2895600" y="4114800"/>
            <a:ext cx="4267200" cy="1066800"/>
            <a:chOff x="144" y="3552"/>
            <a:chExt cx="2304" cy="432"/>
          </a:xfrm>
        </p:grpSpPr>
        <p:sp>
          <p:nvSpPr>
            <p:cNvPr id="46093" name="Line 4">
              <a:extLst>
                <a:ext uri="{FF2B5EF4-FFF2-40B4-BE49-F238E27FC236}">
                  <a16:creationId xmlns:a16="http://schemas.microsoft.com/office/drawing/2014/main" id="{0F378AA9-4CCB-4ABD-B211-0078EE06C656}"/>
                </a:ext>
              </a:extLst>
            </p:cNvPr>
            <p:cNvSpPr>
              <a:spLocks noChangeShapeType="1"/>
            </p:cNvSpPr>
            <p:nvPr/>
          </p:nvSpPr>
          <p:spPr bwMode="auto">
            <a:xfrm>
              <a:off x="864" y="3552"/>
              <a:ext cx="0" cy="432"/>
            </a:xfrm>
            <a:prstGeom prst="line">
              <a:avLst/>
            </a:prstGeom>
            <a:noFill/>
            <a:ln w="381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IN"/>
            </a:p>
          </p:txBody>
        </p:sp>
        <p:sp>
          <p:nvSpPr>
            <p:cNvPr id="46094" name="Line 5">
              <a:extLst>
                <a:ext uri="{FF2B5EF4-FFF2-40B4-BE49-F238E27FC236}">
                  <a16:creationId xmlns:a16="http://schemas.microsoft.com/office/drawing/2014/main" id="{0DAA12BD-ECE4-4AA4-94D8-C95326980023}"/>
                </a:ext>
              </a:extLst>
            </p:cNvPr>
            <p:cNvSpPr>
              <a:spLocks noChangeShapeType="1"/>
            </p:cNvSpPr>
            <p:nvPr/>
          </p:nvSpPr>
          <p:spPr bwMode="auto">
            <a:xfrm flipV="1">
              <a:off x="144" y="3888"/>
              <a:ext cx="2304" cy="0"/>
            </a:xfrm>
            <a:prstGeom prst="line">
              <a:avLst/>
            </a:prstGeom>
            <a:noFill/>
            <a:ln w="381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IN"/>
            </a:p>
          </p:txBody>
        </p:sp>
        <p:sp>
          <p:nvSpPr>
            <p:cNvPr id="46095" name="Oval 6">
              <a:extLst>
                <a:ext uri="{FF2B5EF4-FFF2-40B4-BE49-F238E27FC236}">
                  <a16:creationId xmlns:a16="http://schemas.microsoft.com/office/drawing/2014/main" id="{32A3B670-B33B-4DD1-B73C-050A31C9A3AE}"/>
                </a:ext>
              </a:extLst>
            </p:cNvPr>
            <p:cNvSpPr>
              <a:spLocks noChangeAspect="1" noChangeArrowheads="1"/>
            </p:cNvSpPr>
            <p:nvPr/>
          </p:nvSpPr>
          <p:spPr bwMode="auto">
            <a:xfrm>
              <a:off x="1440" y="3792"/>
              <a:ext cx="38" cy="3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46096" name="Oval 7">
              <a:extLst>
                <a:ext uri="{FF2B5EF4-FFF2-40B4-BE49-F238E27FC236}">
                  <a16:creationId xmlns:a16="http://schemas.microsoft.com/office/drawing/2014/main" id="{DA849552-FC75-4055-B8BF-568595D80A1C}"/>
                </a:ext>
              </a:extLst>
            </p:cNvPr>
            <p:cNvSpPr>
              <a:spLocks noChangeAspect="1" noChangeArrowheads="1"/>
            </p:cNvSpPr>
            <p:nvPr/>
          </p:nvSpPr>
          <p:spPr bwMode="auto">
            <a:xfrm>
              <a:off x="336" y="3792"/>
              <a:ext cx="38" cy="30"/>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46097" name="Oval 8">
              <a:extLst>
                <a:ext uri="{FF2B5EF4-FFF2-40B4-BE49-F238E27FC236}">
                  <a16:creationId xmlns:a16="http://schemas.microsoft.com/office/drawing/2014/main" id="{341DD007-C07D-41E3-A1D7-C7B486BE12A2}"/>
                </a:ext>
              </a:extLst>
            </p:cNvPr>
            <p:cNvSpPr>
              <a:spLocks noChangeAspect="1" noChangeArrowheads="1"/>
            </p:cNvSpPr>
            <p:nvPr/>
          </p:nvSpPr>
          <p:spPr bwMode="auto">
            <a:xfrm>
              <a:off x="2112" y="3792"/>
              <a:ext cx="38" cy="32"/>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46098" name="Oval 9">
              <a:extLst>
                <a:ext uri="{FF2B5EF4-FFF2-40B4-BE49-F238E27FC236}">
                  <a16:creationId xmlns:a16="http://schemas.microsoft.com/office/drawing/2014/main" id="{9CA025DF-BB48-413C-B028-BF6C7803C1A5}"/>
                </a:ext>
              </a:extLst>
            </p:cNvPr>
            <p:cNvSpPr>
              <a:spLocks noChangeAspect="1" noChangeArrowheads="1"/>
            </p:cNvSpPr>
            <p:nvPr/>
          </p:nvSpPr>
          <p:spPr bwMode="auto">
            <a:xfrm rot="-1118274">
              <a:off x="2352" y="3792"/>
              <a:ext cx="38" cy="3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46099" name="Oval 10">
              <a:extLst>
                <a:ext uri="{FF2B5EF4-FFF2-40B4-BE49-F238E27FC236}">
                  <a16:creationId xmlns:a16="http://schemas.microsoft.com/office/drawing/2014/main" id="{67947EDC-9139-4F7A-AE45-1CAF9F764930}"/>
                </a:ext>
              </a:extLst>
            </p:cNvPr>
            <p:cNvSpPr>
              <a:spLocks noChangeAspect="1" noChangeArrowheads="1"/>
            </p:cNvSpPr>
            <p:nvPr/>
          </p:nvSpPr>
          <p:spPr bwMode="auto">
            <a:xfrm rot="5895381">
              <a:off x="580" y="3788"/>
              <a:ext cx="30" cy="3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46100" name="Oval 11">
              <a:extLst>
                <a:ext uri="{FF2B5EF4-FFF2-40B4-BE49-F238E27FC236}">
                  <a16:creationId xmlns:a16="http://schemas.microsoft.com/office/drawing/2014/main" id="{B0062B09-2543-4A39-A57B-0CE860DD07B5}"/>
                </a:ext>
              </a:extLst>
            </p:cNvPr>
            <p:cNvSpPr>
              <a:spLocks noChangeAspect="1" noChangeArrowheads="1"/>
            </p:cNvSpPr>
            <p:nvPr/>
          </p:nvSpPr>
          <p:spPr bwMode="auto">
            <a:xfrm rot="4777107">
              <a:off x="1634" y="3790"/>
              <a:ext cx="30" cy="34"/>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46101" name="Oval 12">
              <a:extLst>
                <a:ext uri="{FF2B5EF4-FFF2-40B4-BE49-F238E27FC236}">
                  <a16:creationId xmlns:a16="http://schemas.microsoft.com/office/drawing/2014/main" id="{B0F10DB8-91B8-4E9F-9B22-0E3C96DFCDF5}"/>
                </a:ext>
              </a:extLst>
            </p:cNvPr>
            <p:cNvSpPr>
              <a:spLocks noChangeAspect="1" noChangeArrowheads="1"/>
            </p:cNvSpPr>
            <p:nvPr/>
          </p:nvSpPr>
          <p:spPr bwMode="auto">
            <a:xfrm rot="4777107">
              <a:off x="2018" y="3790"/>
              <a:ext cx="30" cy="34"/>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46102" name="Oval 13">
              <a:extLst>
                <a:ext uri="{FF2B5EF4-FFF2-40B4-BE49-F238E27FC236}">
                  <a16:creationId xmlns:a16="http://schemas.microsoft.com/office/drawing/2014/main" id="{B4C67CBB-DE54-4D81-8D80-A4A61ED2B8F2}"/>
                </a:ext>
              </a:extLst>
            </p:cNvPr>
            <p:cNvSpPr>
              <a:spLocks noChangeAspect="1" noChangeArrowheads="1"/>
            </p:cNvSpPr>
            <p:nvPr/>
          </p:nvSpPr>
          <p:spPr bwMode="auto">
            <a:xfrm rot="4777107">
              <a:off x="814" y="3794"/>
              <a:ext cx="37" cy="34"/>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46103" name="Oval 14">
              <a:extLst>
                <a:ext uri="{FF2B5EF4-FFF2-40B4-BE49-F238E27FC236}">
                  <a16:creationId xmlns:a16="http://schemas.microsoft.com/office/drawing/2014/main" id="{C7F5C388-32E7-447B-BE05-B86DA7C9CCC6}"/>
                </a:ext>
              </a:extLst>
            </p:cNvPr>
            <p:cNvSpPr>
              <a:spLocks noChangeAspect="1" noChangeArrowheads="1"/>
            </p:cNvSpPr>
            <p:nvPr/>
          </p:nvSpPr>
          <p:spPr bwMode="auto">
            <a:xfrm rot="4777107">
              <a:off x="1731" y="3789"/>
              <a:ext cx="32" cy="38"/>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46104" name="Oval 15">
              <a:extLst>
                <a:ext uri="{FF2B5EF4-FFF2-40B4-BE49-F238E27FC236}">
                  <a16:creationId xmlns:a16="http://schemas.microsoft.com/office/drawing/2014/main" id="{1680BADF-F7E3-49A6-93CC-85B3E612BD7F}"/>
                </a:ext>
              </a:extLst>
            </p:cNvPr>
            <p:cNvSpPr>
              <a:spLocks noChangeAspect="1" noChangeArrowheads="1"/>
            </p:cNvSpPr>
            <p:nvPr/>
          </p:nvSpPr>
          <p:spPr bwMode="auto">
            <a:xfrm>
              <a:off x="960" y="3792"/>
              <a:ext cx="38" cy="32"/>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grpSp>
      <p:sp>
        <p:nvSpPr>
          <p:cNvPr id="46085" name="Text Box 16">
            <a:extLst>
              <a:ext uri="{FF2B5EF4-FFF2-40B4-BE49-F238E27FC236}">
                <a16:creationId xmlns:a16="http://schemas.microsoft.com/office/drawing/2014/main" id="{4D0A5F8B-AC6A-48C1-B9C4-7BA5B460ABDA}"/>
              </a:ext>
            </a:extLst>
          </p:cNvPr>
          <p:cNvSpPr txBox="1">
            <a:spLocks noChangeArrowheads="1"/>
          </p:cNvSpPr>
          <p:nvPr/>
        </p:nvSpPr>
        <p:spPr bwMode="auto">
          <a:xfrm>
            <a:off x="7162800" y="1676401"/>
            <a:ext cx="2971800"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r>
              <a:rPr lang="en-US" altLang="en-US" sz="2800"/>
              <a:t>Not a big surprise</a:t>
            </a:r>
          </a:p>
        </p:txBody>
      </p:sp>
      <p:sp>
        <p:nvSpPr>
          <p:cNvPr id="46086" name="Line 18">
            <a:extLst>
              <a:ext uri="{FF2B5EF4-FFF2-40B4-BE49-F238E27FC236}">
                <a16:creationId xmlns:a16="http://schemas.microsoft.com/office/drawing/2014/main" id="{09A72E02-6419-42C8-B61D-3FC6E054F2CC}"/>
              </a:ext>
            </a:extLst>
          </p:cNvPr>
          <p:cNvSpPr>
            <a:spLocks noChangeShapeType="1"/>
          </p:cNvSpPr>
          <p:nvPr/>
        </p:nvSpPr>
        <p:spPr bwMode="auto">
          <a:xfrm flipV="1">
            <a:off x="4443413" y="4225925"/>
            <a:ext cx="0" cy="914400"/>
          </a:xfrm>
          <a:prstGeom prst="line">
            <a:avLst/>
          </a:prstGeom>
          <a:noFill/>
          <a:ln w="127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IN"/>
          </a:p>
        </p:txBody>
      </p:sp>
      <p:sp>
        <p:nvSpPr>
          <p:cNvPr id="46087" name="Line 19">
            <a:extLst>
              <a:ext uri="{FF2B5EF4-FFF2-40B4-BE49-F238E27FC236}">
                <a16:creationId xmlns:a16="http://schemas.microsoft.com/office/drawing/2014/main" id="{39EF5DF7-0CF1-43F4-A14A-4A35C4FD5231}"/>
              </a:ext>
            </a:extLst>
          </p:cNvPr>
          <p:cNvSpPr>
            <a:spLocks noChangeShapeType="1"/>
          </p:cNvSpPr>
          <p:nvPr/>
        </p:nvSpPr>
        <p:spPr bwMode="auto">
          <a:xfrm flipV="1">
            <a:off x="5322888" y="4203700"/>
            <a:ext cx="0" cy="914400"/>
          </a:xfrm>
          <a:prstGeom prst="line">
            <a:avLst/>
          </a:prstGeom>
          <a:noFill/>
          <a:ln w="127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IN"/>
          </a:p>
        </p:txBody>
      </p:sp>
      <p:sp>
        <p:nvSpPr>
          <p:cNvPr id="46088" name="Text Box 20">
            <a:extLst>
              <a:ext uri="{FF2B5EF4-FFF2-40B4-BE49-F238E27FC236}">
                <a16:creationId xmlns:a16="http://schemas.microsoft.com/office/drawing/2014/main" id="{2D8F0022-11F5-4D4E-B82A-7E7BC85FC870}"/>
              </a:ext>
            </a:extLst>
          </p:cNvPr>
          <p:cNvSpPr txBox="1">
            <a:spLocks noChangeArrowheads="1"/>
          </p:cNvSpPr>
          <p:nvPr/>
        </p:nvSpPr>
        <p:spPr bwMode="auto">
          <a:xfrm>
            <a:off x="2486026" y="5427664"/>
            <a:ext cx="2227263"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r>
              <a:rPr lang="en-US" altLang="en-US">
                <a:solidFill>
                  <a:schemeClr val="hlink"/>
                </a:solidFill>
              </a:rPr>
              <a:t>Positive “plane”</a:t>
            </a:r>
          </a:p>
        </p:txBody>
      </p:sp>
      <p:sp>
        <p:nvSpPr>
          <p:cNvPr id="46089" name="Freeform 21">
            <a:extLst>
              <a:ext uri="{FF2B5EF4-FFF2-40B4-BE49-F238E27FC236}">
                <a16:creationId xmlns:a16="http://schemas.microsoft.com/office/drawing/2014/main" id="{8DDB626A-3195-4D68-97AC-9BE686677172}"/>
              </a:ext>
            </a:extLst>
          </p:cNvPr>
          <p:cNvSpPr>
            <a:spLocks/>
          </p:cNvSpPr>
          <p:nvPr/>
        </p:nvSpPr>
        <p:spPr bwMode="auto">
          <a:xfrm>
            <a:off x="4219575" y="5073650"/>
            <a:ext cx="452438" cy="369332"/>
          </a:xfrm>
          <a:custGeom>
            <a:avLst/>
            <a:gdLst>
              <a:gd name="T0" fmla="*/ 0 w 285"/>
              <a:gd name="T1" fmla="*/ 565150 h 356"/>
              <a:gd name="T2" fmla="*/ 188913 w 285"/>
              <a:gd name="T3" fmla="*/ 530225 h 356"/>
              <a:gd name="T4" fmla="*/ 293688 w 285"/>
              <a:gd name="T5" fmla="*/ 447675 h 356"/>
              <a:gd name="T6" fmla="*/ 328613 w 285"/>
              <a:gd name="T7" fmla="*/ 423863 h 356"/>
              <a:gd name="T8" fmla="*/ 352425 w 285"/>
              <a:gd name="T9" fmla="*/ 388938 h 356"/>
              <a:gd name="T10" fmla="*/ 387350 w 285"/>
              <a:gd name="T11" fmla="*/ 365125 h 356"/>
              <a:gd name="T12" fmla="*/ 434975 w 285"/>
              <a:gd name="T13" fmla="*/ 260350 h 356"/>
              <a:gd name="T14" fmla="*/ 411163 w 285"/>
              <a:gd name="T15" fmla="*/ 84138 h 356"/>
              <a:gd name="T16" fmla="*/ 341313 w 285"/>
              <a:gd name="T17" fmla="*/ 38100 h 356"/>
              <a:gd name="T18" fmla="*/ 304800 w 285"/>
              <a:gd name="T19" fmla="*/ 3175 h 35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85" h="356">
                <a:moveTo>
                  <a:pt x="0" y="356"/>
                </a:moveTo>
                <a:cubicBezTo>
                  <a:pt x="45" y="351"/>
                  <a:pt x="77" y="347"/>
                  <a:pt x="119" y="334"/>
                </a:cubicBezTo>
                <a:cubicBezTo>
                  <a:pt x="154" y="299"/>
                  <a:pt x="132" y="318"/>
                  <a:pt x="185" y="282"/>
                </a:cubicBezTo>
                <a:cubicBezTo>
                  <a:pt x="192" y="277"/>
                  <a:pt x="207" y="267"/>
                  <a:pt x="207" y="267"/>
                </a:cubicBezTo>
                <a:cubicBezTo>
                  <a:pt x="212" y="260"/>
                  <a:pt x="216" y="251"/>
                  <a:pt x="222" y="245"/>
                </a:cubicBezTo>
                <a:cubicBezTo>
                  <a:pt x="228" y="239"/>
                  <a:pt x="238" y="237"/>
                  <a:pt x="244" y="230"/>
                </a:cubicBezTo>
                <a:cubicBezTo>
                  <a:pt x="258" y="213"/>
                  <a:pt x="261" y="183"/>
                  <a:pt x="274" y="164"/>
                </a:cubicBezTo>
                <a:cubicBezTo>
                  <a:pt x="271" y="127"/>
                  <a:pt x="285" y="79"/>
                  <a:pt x="259" y="53"/>
                </a:cubicBezTo>
                <a:cubicBezTo>
                  <a:pt x="247" y="41"/>
                  <a:pt x="215" y="24"/>
                  <a:pt x="215" y="24"/>
                </a:cubicBezTo>
                <a:cubicBezTo>
                  <a:pt x="198" y="0"/>
                  <a:pt x="209" y="2"/>
                  <a:pt x="192" y="2"/>
                </a:cubicBezTo>
              </a:path>
            </a:pathLst>
          </a:custGeom>
          <a:noFill/>
          <a:ln w="12700" cap="flat" cmpd="sng">
            <a:solidFill>
              <a:schemeClr val="hlink"/>
            </a:solidFill>
            <a:prstDash val="solid"/>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IN"/>
          </a:p>
        </p:txBody>
      </p:sp>
      <p:sp>
        <p:nvSpPr>
          <p:cNvPr id="46090" name="Text Box 22">
            <a:extLst>
              <a:ext uri="{FF2B5EF4-FFF2-40B4-BE49-F238E27FC236}">
                <a16:creationId xmlns:a16="http://schemas.microsoft.com/office/drawing/2014/main" id="{57D78F3F-192C-4B2A-97A0-DC59A3C1E42E}"/>
              </a:ext>
            </a:extLst>
          </p:cNvPr>
          <p:cNvSpPr txBox="1">
            <a:spLocks noChangeArrowheads="1"/>
          </p:cNvSpPr>
          <p:nvPr/>
        </p:nvSpPr>
        <p:spPr bwMode="auto">
          <a:xfrm>
            <a:off x="5194301" y="5521326"/>
            <a:ext cx="2227263"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r>
              <a:rPr lang="en-US" altLang="en-US">
                <a:solidFill>
                  <a:schemeClr val="folHlink"/>
                </a:solidFill>
              </a:rPr>
              <a:t>Negative “plane”</a:t>
            </a:r>
          </a:p>
        </p:txBody>
      </p:sp>
      <p:sp>
        <p:nvSpPr>
          <p:cNvPr id="46091" name="Freeform 23">
            <a:extLst>
              <a:ext uri="{FF2B5EF4-FFF2-40B4-BE49-F238E27FC236}">
                <a16:creationId xmlns:a16="http://schemas.microsoft.com/office/drawing/2014/main" id="{28635C8F-1EFB-486B-B6FB-890DE8E4F589}"/>
              </a:ext>
            </a:extLst>
          </p:cNvPr>
          <p:cNvSpPr>
            <a:spLocks/>
          </p:cNvSpPr>
          <p:nvPr/>
        </p:nvSpPr>
        <p:spPr bwMode="auto">
          <a:xfrm>
            <a:off x="4992689" y="5111750"/>
            <a:ext cx="293687" cy="369332"/>
          </a:xfrm>
          <a:custGeom>
            <a:avLst/>
            <a:gdLst>
              <a:gd name="T0" fmla="*/ 293687 w 185"/>
              <a:gd name="T1" fmla="*/ 609600 h 384"/>
              <a:gd name="T2" fmla="*/ 106362 w 185"/>
              <a:gd name="T3" fmla="*/ 561975 h 384"/>
              <a:gd name="T4" fmla="*/ 1587 w 185"/>
              <a:gd name="T5" fmla="*/ 374650 h 384"/>
              <a:gd name="T6" fmla="*/ 71437 w 185"/>
              <a:gd name="T7" fmla="*/ 128588 h 384"/>
              <a:gd name="T8" fmla="*/ 212725 w 185"/>
              <a:gd name="T9" fmla="*/ 11113 h 384"/>
              <a:gd name="T10" fmla="*/ 247650 w 185"/>
              <a:gd name="T11" fmla="*/ 0 h 38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85" h="384">
                <a:moveTo>
                  <a:pt x="185" y="384"/>
                </a:moveTo>
                <a:cubicBezTo>
                  <a:pt x="138" y="378"/>
                  <a:pt x="110" y="366"/>
                  <a:pt x="67" y="354"/>
                </a:cubicBezTo>
                <a:cubicBezTo>
                  <a:pt x="30" y="317"/>
                  <a:pt x="17" y="285"/>
                  <a:pt x="1" y="236"/>
                </a:cubicBezTo>
                <a:cubicBezTo>
                  <a:pt x="6" y="175"/>
                  <a:pt x="0" y="126"/>
                  <a:pt x="45" y="81"/>
                </a:cubicBezTo>
                <a:cubicBezTo>
                  <a:pt x="65" y="61"/>
                  <a:pt x="104" y="17"/>
                  <a:pt x="134" y="7"/>
                </a:cubicBezTo>
                <a:cubicBezTo>
                  <a:pt x="141" y="5"/>
                  <a:pt x="156" y="0"/>
                  <a:pt x="156" y="0"/>
                </a:cubicBezTo>
              </a:path>
            </a:pathLst>
          </a:custGeom>
          <a:noFill/>
          <a:ln w="12700" cap="flat" cmpd="sng">
            <a:solidFill>
              <a:schemeClr val="folHlink"/>
            </a:solidFill>
            <a:prstDash val="solid"/>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IN"/>
          </a:p>
        </p:txBody>
      </p:sp>
      <p:sp>
        <p:nvSpPr>
          <p:cNvPr id="46092" name="Text Box 24">
            <a:extLst>
              <a:ext uri="{FF2B5EF4-FFF2-40B4-BE49-F238E27FC236}">
                <a16:creationId xmlns:a16="http://schemas.microsoft.com/office/drawing/2014/main" id="{4B22B837-67E1-49C7-B2E0-1AC99E20D2DA}"/>
              </a:ext>
            </a:extLst>
          </p:cNvPr>
          <p:cNvSpPr txBox="1">
            <a:spLocks noChangeArrowheads="1"/>
          </p:cNvSpPr>
          <p:nvPr/>
        </p:nvSpPr>
        <p:spPr bwMode="auto">
          <a:xfrm>
            <a:off x="3925889" y="5051426"/>
            <a:ext cx="903287" cy="366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r>
              <a:rPr lang="en-US" altLang="en-US" sz="1800" i="1"/>
              <a:t>x=0</a:t>
            </a:r>
          </a:p>
        </p:txBody>
      </p:sp>
      <p:sp>
        <p:nvSpPr>
          <p:cNvPr id="25" name="TextBox 24">
            <a:extLst>
              <a:ext uri="{FF2B5EF4-FFF2-40B4-BE49-F238E27FC236}">
                <a16:creationId xmlns:a16="http://schemas.microsoft.com/office/drawing/2014/main" id="{98CC6650-3ABF-428A-B77F-96CE10E76A5E}"/>
              </a:ext>
            </a:extLst>
          </p:cNvPr>
          <p:cNvSpPr txBox="1"/>
          <p:nvPr/>
        </p:nvSpPr>
        <p:spPr>
          <a:xfrm>
            <a:off x="540322" y="6337756"/>
            <a:ext cx="3519054" cy="430887"/>
          </a:xfrm>
          <a:prstGeom prst="rect">
            <a:avLst/>
          </a:prstGeom>
          <a:noFill/>
        </p:spPr>
        <p:txBody>
          <a:bodyPr wrap="square">
            <a:spAutoFit/>
          </a:bodyPr>
          <a:lstStyle/>
          <a:p>
            <a:r>
              <a:rPr lang="en-US" altLang="en-US" sz="1100" dirty="0"/>
              <a:t>Courtesy: (1) http://www.cs.cmu.edu/~awm/tutorials</a:t>
            </a:r>
          </a:p>
          <a:p>
            <a:r>
              <a:rPr lang="en-US" altLang="en-US" sz="1100" dirty="0"/>
              <a:t>                   (2) Copyright © 2001, 2003, Andrew W. Moore</a:t>
            </a:r>
            <a:endParaRPr lang="en-IN" dirty="0"/>
          </a:p>
        </p:txBody>
      </p:sp>
      <p:pic>
        <p:nvPicPr>
          <p:cNvPr id="26" name="Picture 25">
            <a:extLst>
              <a:ext uri="{FF2B5EF4-FFF2-40B4-BE49-F238E27FC236}">
                <a16:creationId xmlns:a16="http://schemas.microsoft.com/office/drawing/2014/main" id="{4A50BD2A-32FC-45E5-A6D4-2CE8ECD140C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97308" y="0"/>
            <a:ext cx="1394692" cy="1521482"/>
          </a:xfrm>
          <a:prstGeom prst="rect">
            <a:avLst/>
          </a:prstGeom>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7" name="Rectangle 2">
            <a:extLst>
              <a:ext uri="{FF2B5EF4-FFF2-40B4-BE49-F238E27FC236}">
                <a16:creationId xmlns:a16="http://schemas.microsoft.com/office/drawing/2014/main" id="{B2B81788-2612-498E-9807-3F5E173219FB}"/>
              </a:ext>
            </a:extLst>
          </p:cNvPr>
          <p:cNvSpPr>
            <a:spLocks noGrp="1" noChangeArrowheads="1"/>
          </p:cNvSpPr>
          <p:nvPr>
            <p:ph type="title"/>
          </p:nvPr>
        </p:nvSpPr>
        <p:spPr/>
        <p:txBody>
          <a:bodyPr/>
          <a:lstStyle/>
          <a:p>
            <a:pPr eaLnBrk="1" hangingPunct="1"/>
            <a:r>
              <a:rPr lang="en-US" altLang="en-US" sz="4000"/>
              <a:t>Harder 1-dimensional dataset</a:t>
            </a:r>
          </a:p>
        </p:txBody>
      </p:sp>
      <p:sp>
        <p:nvSpPr>
          <p:cNvPr id="47108" name="Line 4">
            <a:extLst>
              <a:ext uri="{FF2B5EF4-FFF2-40B4-BE49-F238E27FC236}">
                <a16:creationId xmlns:a16="http://schemas.microsoft.com/office/drawing/2014/main" id="{C1F1F712-A7BF-4D80-ABF4-3946B79F7FEC}"/>
              </a:ext>
            </a:extLst>
          </p:cNvPr>
          <p:cNvSpPr>
            <a:spLocks noChangeShapeType="1"/>
          </p:cNvSpPr>
          <p:nvPr/>
        </p:nvSpPr>
        <p:spPr bwMode="auto">
          <a:xfrm>
            <a:off x="4229100" y="4114800"/>
            <a:ext cx="0" cy="1066800"/>
          </a:xfrm>
          <a:prstGeom prst="line">
            <a:avLst/>
          </a:prstGeom>
          <a:noFill/>
          <a:ln w="381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IN"/>
          </a:p>
        </p:txBody>
      </p:sp>
      <p:sp>
        <p:nvSpPr>
          <p:cNvPr id="47109" name="Line 5">
            <a:extLst>
              <a:ext uri="{FF2B5EF4-FFF2-40B4-BE49-F238E27FC236}">
                <a16:creationId xmlns:a16="http://schemas.microsoft.com/office/drawing/2014/main" id="{6A53A3CB-11C5-4684-8F81-C90147AA6090}"/>
              </a:ext>
            </a:extLst>
          </p:cNvPr>
          <p:cNvSpPr>
            <a:spLocks noChangeShapeType="1"/>
          </p:cNvSpPr>
          <p:nvPr/>
        </p:nvSpPr>
        <p:spPr bwMode="auto">
          <a:xfrm flipV="1">
            <a:off x="2895600" y="4945063"/>
            <a:ext cx="4267200" cy="0"/>
          </a:xfrm>
          <a:prstGeom prst="line">
            <a:avLst/>
          </a:prstGeom>
          <a:noFill/>
          <a:ln w="381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IN"/>
          </a:p>
        </p:txBody>
      </p:sp>
      <p:sp>
        <p:nvSpPr>
          <p:cNvPr id="47110" name="Oval 6">
            <a:extLst>
              <a:ext uri="{FF2B5EF4-FFF2-40B4-BE49-F238E27FC236}">
                <a16:creationId xmlns:a16="http://schemas.microsoft.com/office/drawing/2014/main" id="{E12BC871-3CCE-4502-9A12-4FAC8DDD4EC6}"/>
              </a:ext>
            </a:extLst>
          </p:cNvPr>
          <p:cNvSpPr>
            <a:spLocks noChangeAspect="1" noChangeArrowheads="1"/>
          </p:cNvSpPr>
          <p:nvPr/>
        </p:nvSpPr>
        <p:spPr bwMode="auto">
          <a:xfrm>
            <a:off x="5295900" y="4706938"/>
            <a:ext cx="69850" cy="74612"/>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47111" name="Oval 7">
            <a:extLst>
              <a:ext uri="{FF2B5EF4-FFF2-40B4-BE49-F238E27FC236}">
                <a16:creationId xmlns:a16="http://schemas.microsoft.com/office/drawing/2014/main" id="{2736AC60-A94B-48B6-B2D0-BAB48DA53F1D}"/>
              </a:ext>
            </a:extLst>
          </p:cNvPr>
          <p:cNvSpPr>
            <a:spLocks noChangeAspect="1" noChangeArrowheads="1"/>
          </p:cNvSpPr>
          <p:nvPr/>
        </p:nvSpPr>
        <p:spPr bwMode="auto">
          <a:xfrm>
            <a:off x="3251200" y="4706938"/>
            <a:ext cx="69850" cy="74612"/>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47112" name="Oval 8">
            <a:extLst>
              <a:ext uri="{FF2B5EF4-FFF2-40B4-BE49-F238E27FC236}">
                <a16:creationId xmlns:a16="http://schemas.microsoft.com/office/drawing/2014/main" id="{E3F3D6F8-3A87-4ABB-A0DC-B3AD90A567E8}"/>
              </a:ext>
            </a:extLst>
          </p:cNvPr>
          <p:cNvSpPr>
            <a:spLocks noChangeAspect="1" noChangeArrowheads="1"/>
          </p:cNvSpPr>
          <p:nvPr/>
        </p:nvSpPr>
        <p:spPr bwMode="auto">
          <a:xfrm>
            <a:off x="6540500" y="4706939"/>
            <a:ext cx="69850" cy="7937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47113" name="Oval 9">
            <a:extLst>
              <a:ext uri="{FF2B5EF4-FFF2-40B4-BE49-F238E27FC236}">
                <a16:creationId xmlns:a16="http://schemas.microsoft.com/office/drawing/2014/main" id="{8E5EAF32-D2FD-4914-A88E-A5CFA6A915E2}"/>
              </a:ext>
            </a:extLst>
          </p:cNvPr>
          <p:cNvSpPr>
            <a:spLocks noChangeAspect="1" noChangeArrowheads="1"/>
          </p:cNvSpPr>
          <p:nvPr/>
        </p:nvSpPr>
        <p:spPr bwMode="auto">
          <a:xfrm rot="20481726">
            <a:off x="6985000" y="4706938"/>
            <a:ext cx="69850" cy="74612"/>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47114" name="Oval 10">
            <a:extLst>
              <a:ext uri="{FF2B5EF4-FFF2-40B4-BE49-F238E27FC236}">
                <a16:creationId xmlns:a16="http://schemas.microsoft.com/office/drawing/2014/main" id="{A07FCE23-998F-4754-AF66-A6193F5B9E7C}"/>
              </a:ext>
            </a:extLst>
          </p:cNvPr>
          <p:cNvSpPr>
            <a:spLocks noChangeAspect="1" noChangeArrowheads="1"/>
          </p:cNvSpPr>
          <p:nvPr/>
        </p:nvSpPr>
        <p:spPr bwMode="auto">
          <a:xfrm rot="5895381">
            <a:off x="3693319" y="4709319"/>
            <a:ext cx="74612" cy="69850"/>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47115" name="Oval 11">
            <a:extLst>
              <a:ext uri="{FF2B5EF4-FFF2-40B4-BE49-F238E27FC236}">
                <a16:creationId xmlns:a16="http://schemas.microsoft.com/office/drawing/2014/main" id="{EB890727-906B-432D-B141-2098268C2306}"/>
              </a:ext>
            </a:extLst>
          </p:cNvPr>
          <p:cNvSpPr>
            <a:spLocks noChangeAspect="1" noChangeArrowheads="1"/>
          </p:cNvSpPr>
          <p:nvPr/>
        </p:nvSpPr>
        <p:spPr bwMode="auto">
          <a:xfrm rot="4777107">
            <a:off x="5645944" y="4712494"/>
            <a:ext cx="74612" cy="635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47116" name="Oval 12">
            <a:extLst>
              <a:ext uri="{FF2B5EF4-FFF2-40B4-BE49-F238E27FC236}">
                <a16:creationId xmlns:a16="http://schemas.microsoft.com/office/drawing/2014/main" id="{90EB38E5-32B1-4731-92BE-CB24353B7A98}"/>
              </a:ext>
            </a:extLst>
          </p:cNvPr>
          <p:cNvSpPr>
            <a:spLocks noChangeAspect="1" noChangeArrowheads="1"/>
          </p:cNvSpPr>
          <p:nvPr/>
        </p:nvSpPr>
        <p:spPr bwMode="auto">
          <a:xfrm rot="4777107">
            <a:off x="6357144" y="4712494"/>
            <a:ext cx="74612" cy="63500"/>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47117" name="Oval 13">
            <a:extLst>
              <a:ext uri="{FF2B5EF4-FFF2-40B4-BE49-F238E27FC236}">
                <a16:creationId xmlns:a16="http://schemas.microsoft.com/office/drawing/2014/main" id="{08C68009-B625-490E-8861-BB49121FAA9C}"/>
              </a:ext>
            </a:extLst>
          </p:cNvPr>
          <p:cNvSpPr>
            <a:spLocks noChangeAspect="1" noChangeArrowheads="1"/>
          </p:cNvSpPr>
          <p:nvPr/>
        </p:nvSpPr>
        <p:spPr bwMode="auto">
          <a:xfrm rot="4777107">
            <a:off x="4125913" y="4721226"/>
            <a:ext cx="92075" cy="63500"/>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47118" name="Oval 14">
            <a:extLst>
              <a:ext uri="{FF2B5EF4-FFF2-40B4-BE49-F238E27FC236}">
                <a16:creationId xmlns:a16="http://schemas.microsoft.com/office/drawing/2014/main" id="{11C5AE41-D475-43D6-80E0-8876467D7CFA}"/>
              </a:ext>
            </a:extLst>
          </p:cNvPr>
          <p:cNvSpPr>
            <a:spLocks noChangeAspect="1" noChangeArrowheads="1"/>
          </p:cNvSpPr>
          <p:nvPr/>
        </p:nvSpPr>
        <p:spPr bwMode="auto">
          <a:xfrm rot="4777107">
            <a:off x="5824538" y="4711701"/>
            <a:ext cx="79375" cy="6985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47119" name="Oval 15">
            <a:extLst>
              <a:ext uri="{FF2B5EF4-FFF2-40B4-BE49-F238E27FC236}">
                <a16:creationId xmlns:a16="http://schemas.microsoft.com/office/drawing/2014/main" id="{1A294CE5-5B8B-4810-88E9-082F12F5EFF4}"/>
              </a:ext>
            </a:extLst>
          </p:cNvPr>
          <p:cNvSpPr>
            <a:spLocks noChangeAspect="1" noChangeArrowheads="1"/>
          </p:cNvSpPr>
          <p:nvPr/>
        </p:nvSpPr>
        <p:spPr bwMode="auto">
          <a:xfrm>
            <a:off x="4406900" y="4706939"/>
            <a:ext cx="69850" cy="7937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47120" name="Text Box 16">
            <a:extLst>
              <a:ext uri="{FF2B5EF4-FFF2-40B4-BE49-F238E27FC236}">
                <a16:creationId xmlns:a16="http://schemas.microsoft.com/office/drawing/2014/main" id="{160EA2A6-0E04-41CD-823F-7A419C190E4F}"/>
              </a:ext>
            </a:extLst>
          </p:cNvPr>
          <p:cNvSpPr txBox="1">
            <a:spLocks noChangeArrowheads="1"/>
          </p:cNvSpPr>
          <p:nvPr/>
        </p:nvSpPr>
        <p:spPr bwMode="auto">
          <a:xfrm>
            <a:off x="7162800" y="1676401"/>
            <a:ext cx="2971800" cy="2868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r>
              <a:rPr lang="en-US" altLang="en-US" sz="2800"/>
              <a:t>That’s wiped the smirk off SVM’s face.</a:t>
            </a:r>
          </a:p>
          <a:p>
            <a:pPr eaLnBrk="1" hangingPunct="1"/>
            <a:r>
              <a:rPr lang="en-US" altLang="en-US" sz="2800"/>
              <a:t>What can be done about this?</a:t>
            </a:r>
          </a:p>
        </p:txBody>
      </p:sp>
      <p:sp>
        <p:nvSpPr>
          <p:cNvPr id="47121" name="Text Box 23">
            <a:extLst>
              <a:ext uri="{FF2B5EF4-FFF2-40B4-BE49-F238E27FC236}">
                <a16:creationId xmlns:a16="http://schemas.microsoft.com/office/drawing/2014/main" id="{05C1BACC-44BA-4A03-ABB6-93E7EAF4DECC}"/>
              </a:ext>
            </a:extLst>
          </p:cNvPr>
          <p:cNvSpPr txBox="1">
            <a:spLocks noChangeArrowheads="1"/>
          </p:cNvSpPr>
          <p:nvPr/>
        </p:nvSpPr>
        <p:spPr bwMode="auto">
          <a:xfrm>
            <a:off x="3925889" y="5051426"/>
            <a:ext cx="903287" cy="366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r>
              <a:rPr lang="en-US" altLang="en-US" sz="1800" i="1"/>
              <a:t>x=0</a:t>
            </a:r>
          </a:p>
        </p:txBody>
      </p:sp>
      <p:sp>
        <p:nvSpPr>
          <p:cNvPr id="18" name="TextBox 17">
            <a:extLst>
              <a:ext uri="{FF2B5EF4-FFF2-40B4-BE49-F238E27FC236}">
                <a16:creationId xmlns:a16="http://schemas.microsoft.com/office/drawing/2014/main" id="{6620C05E-957D-43F8-AB97-9329DAC22ABD}"/>
              </a:ext>
            </a:extLst>
          </p:cNvPr>
          <p:cNvSpPr txBox="1"/>
          <p:nvPr/>
        </p:nvSpPr>
        <p:spPr>
          <a:xfrm>
            <a:off x="540322" y="6337756"/>
            <a:ext cx="3519054" cy="430887"/>
          </a:xfrm>
          <a:prstGeom prst="rect">
            <a:avLst/>
          </a:prstGeom>
          <a:noFill/>
        </p:spPr>
        <p:txBody>
          <a:bodyPr wrap="square">
            <a:spAutoFit/>
          </a:bodyPr>
          <a:lstStyle/>
          <a:p>
            <a:r>
              <a:rPr lang="en-US" altLang="en-US" sz="1100" dirty="0"/>
              <a:t>Courtesy: (1) http://www.cs.cmu.edu/~awm/tutorials</a:t>
            </a:r>
          </a:p>
          <a:p>
            <a:r>
              <a:rPr lang="en-US" altLang="en-US" sz="1100" dirty="0"/>
              <a:t>                   (2) Copyright © 2001, 2003, Andrew W. Moore</a:t>
            </a:r>
            <a:endParaRPr lang="en-IN" dirty="0"/>
          </a:p>
        </p:txBody>
      </p:sp>
      <p:pic>
        <p:nvPicPr>
          <p:cNvPr id="19" name="Picture 18">
            <a:extLst>
              <a:ext uri="{FF2B5EF4-FFF2-40B4-BE49-F238E27FC236}">
                <a16:creationId xmlns:a16="http://schemas.microsoft.com/office/drawing/2014/main" id="{015DFB66-D640-4CA3-8639-92EDA20B4B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97308" y="0"/>
            <a:ext cx="1394692" cy="1521482"/>
          </a:xfrm>
          <a:prstGeom prst="rect">
            <a:avLst/>
          </a:prstGeom>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1" name="Rectangle 2">
            <a:extLst>
              <a:ext uri="{FF2B5EF4-FFF2-40B4-BE49-F238E27FC236}">
                <a16:creationId xmlns:a16="http://schemas.microsoft.com/office/drawing/2014/main" id="{924D705C-5AF6-40E4-A4B9-61CEF9327F72}"/>
              </a:ext>
            </a:extLst>
          </p:cNvPr>
          <p:cNvSpPr>
            <a:spLocks noGrp="1" noChangeArrowheads="1"/>
          </p:cNvSpPr>
          <p:nvPr>
            <p:ph type="title"/>
          </p:nvPr>
        </p:nvSpPr>
        <p:spPr>
          <a:xfrm>
            <a:off x="347746" y="103820"/>
            <a:ext cx="6708142" cy="990454"/>
          </a:xfrm>
        </p:spPr>
        <p:txBody>
          <a:bodyPr/>
          <a:lstStyle/>
          <a:p>
            <a:pPr eaLnBrk="1" hangingPunct="1"/>
            <a:r>
              <a:rPr lang="en-US" altLang="en-US" sz="4000" dirty="0"/>
              <a:t>Harder 1-dimensional dataset</a:t>
            </a:r>
          </a:p>
        </p:txBody>
      </p:sp>
      <p:sp>
        <p:nvSpPr>
          <p:cNvPr id="48132" name="Line 3">
            <a:extLst>
              <a:ext uri="{FF2B5EF4-FFF2-40B4-BE49-F238E27FC236}">
                <a16:creationId xmlns:a16="http://schemas.microsoft.com/office/drawing/2014/main" id="{9B91E90B-7C98-4C27-BE89-5FAC577FE016}"/>
              </a:ext>
            </a:extLst>
          </p:cNvPr>
          <p:cNvSpPr>
            <a:spLocks noChangeShapeType="1"/>
          </p:cNvSpPr>
          <p:nvPr/>
        </p:nvSpPr>
        <p:spPr bwMode="auto">
          <a:xfrm flipH="1">
            <a:off x="4229100" y="1014414"/>
            <a:ext cx="14288" cy="4167187"/>
          </a:xfrm>
          <a:prstGeom prst="line">
            <a:avLst/>
          </a:prstGeom>
          <a:noFill/>
          <a:ln w="381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IN"/>
          </a:p>
        </p:txBody>
      </p:sp>
      <p:sp>
        <p:nvSpPr>
          <p:cNvPr id="48133" name="Line 4">
            <a:extLst>
              <a:ext uri="{FF2B5EF4-FFF2-40B4-BE49-F238E27FC236}">
                <a16:creationId xmlns:a16="http://schemas.microsoft.com/office/drawing/2014/main" id="{B461D694-26F9-4EE6-9D8F-551C69E26C50}"/>
              </a:ext>
            </a:extLst>
          </p:cNvPr>
          <p:cNvSpPr>
            <a:spLocks noChangeShapeType="1"/>
          </p:cNvSpPr>
          <p:nvPr/>
        </p:nvSpPr>
        <p:spPr bwMode="auto">
          <a:xfrm flipV="1">
            <a:off x="2895600" y="4945063"/>
            <a:ext cx="4267200" cy="0"/>
          </a:xfrm>
          <a:prstGeom prst="line">
            <a:avLst/>
          </a:prstGeom>
          <a:noFill/>
          <a:ln w="381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IN"/>
          </a:p>
        </p:txBody>
      </p:sp>
      <p:sp>
        <p:nvSpPr>
          <p:cNvPr id="48134" name="Oval 5">
            <a:extLst>
              <a:ext uri="{FF2B5EF4-FFF2-40B4-BE49-F238E27FC236}">
                <a16:creationId xmlns:a16="http://schemas.microsoft.com/office/drawing/2014/main" id="{D1AF828C-D3EA-489C-83DC-A2BFBDD13BEB}"/>
              </a:ext>
            </a:extLst>
          </p:cNvPr>
          <p:cNvSpPr>
            <a:spLocks noChangeAspect="1" noChangeArrowheads="1"/>
          </p:cNvSpPr>
          <p:nvPr/>
        </p:nvSpPr>
        <p:spPr bwMode="auto">
          <a:xfrm>
            <a:off x="5272088" y="4389438"/>
            <a:ext cx="69850" cy="74612"/>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48135" name="Oval 6">
            <a:extLst>
              <a:ext uri="{FF2B5EF4-FFF2-40B4-BE49-F238E27FC236}">
                <a16:creationId xmlns:a16="http://schemas.microsoft.com/office/drawing/2014/main" id="{D951D0DD-85D0-4FD9-ACF0-B88F97F8E4D1}"/>
              </a:ext>
            </a:extLst>
          </p:cNvPr>
          <p:cNvSpPr>
            <a:spLocks noChangeAspect="1" noChangeArrowheads="1"/>
          </p:cNvSpPr>
          <p:nvPr/>
        </p:nvSpPr>
        <p:spPr bwMode="auto">
          <a:xfrm>
            <a:off x="3251200" y="4530726"/>
            <a:ext cx="69850" cy="74613"/>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48136" name="Oval 7">
            <a:extLst>
              <a:ext uri="{FF2B5EF4-FFF2-40B4-BE49-F238E27FC236}">
                <a16:creationId xmlns:a16="http://schemas.microsoft.com/office/drawing/2014/main" id="{CBE69318-06F3-4966-AEB0-61B7E2E93D53}"/>
              </a:ext>
            </a:extLst>
          </p:cNvPr>
          <p:cNvSpPr>
            <a:spLocks noChangeAspect="1" noChangeArrowheads="1"/>
          </p:cNvSpPr>
          <p:nvPr/>
        </p:nvSpPr>
        <p:spPr bwMode="auto">
          <a:xfrm>
            <a:off x="6586538" y="2116139"/>
            <a:ext cx="69850" cy="7937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48137" name="Oval 8">
            <a:extLst>
              <a:ext uri="{FF2B5EF4-FFF2-40B4-BE49-F238E27FC236}">
                <a16:creationId xmlns:a16="http://schemas.microsoft.com/office/drawing/2014/main" id="{80EAC4B6-7CCB-405F-BA16-AEC5EAC03035}"/>
              </a:ext>
            </a:extLst>
          </p:cNvPr>
          <p:cNvSpPr>
            <a:spLocks noChangeAspect="1" noChangeArrowheads="1"/>
          </p:cNvSpPr>
          <p:nvPr/>
        </p:nvSpPr>
        <p:spPr bwMode="auto">
          <a:xfrm rot="20481726">
            <a:off x="6902450" y="814388"/>
            <a:ext cx="69850" cy="74612"/>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48138" name="Oval 9">
            <a:extLst>
              <a:ext uri="{FF2B5EF4-FFF2-40B4-BE49-F238E27FC236}">
                <a16:creationId xmlns:a16="http://schemas.microsoft.com/office/drawing/2014/main" id="{3D9CE593-B05B-4E83-9058-5DBCEB8C7F34}"/>
              </a:ext>
            </a:extLst>
          </p:cNvPr>
          <p:cNvSpPr>
            <a:spLocks noChangeAspect="1" noChangeArrowheads="1"/>
          </p:cNvSpPr>
          <p:nvPr/>
        </p:nvSpPr>
        <p:spPr bwMode="auto">
          <a:xfrm rot="5895381">
            <a:off x="3704432" y="4779169"/>
            <a:ext cx="74612" cy="69850"/>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48139" name="Oval 10">
            <a:extLst>
              <a:ext uri="{FF2B5EF4-FFF2-40B4-BE49-F238E27FC236}">
                <a16:creationId xmlns:a16="http://schemas.microsoft.com/office/drawing/2014/main" id="{D6EB4C43-B65B-4786-A9F8-F9637862F01B}"/>
              </a:ext>
            </a:extLst>
          </p:cNvPr>
          <p:cNvSpPr>
            <a:spLocks noChangeAspect="1" noChangeArrowheads="1"/>
          </p:cNvSpPr>
          <p:nvPr/>
        </p:nvSpPr>
        <p:spPr bwMode="auto">
          <a:xfrm rot="4777107">
            <a:off x="5645944" y="4056857"/>
            <a:ext cx="74613" cy="635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48140" name="Oval 11">
            <a:extLst>
              <a:ext uri="{FF2B5EF4-FFF2-40B4-BE49-F238E27FC236}">
                <a16:creationId xmlns:a16="http://schemas.microsoft.com/office/drawing/2014/main" id="{0375DE30-F1EA-4EF4-A453-143C93C039A9}"/>
              </a:ext>
            </a:extLst>
          </p:cNvPr>
          <p:cNvSpPr>
            <a:spLocks noChangeAspect="1" noChangeArrowheads="1"/>
          </p:cNvSpPr>
          <p:nvPr/>
        </p:nvSpPr>
        <p:spPr bwMode="auto">
          <a:xfrm rot="4777107">
            <a:off x="6228557" y="2931319"/>
            <a:ext cx="74612" cy="63500"/>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48141" name="Oval 12">
            <a:extLst>
              <a:ext uri="{FF2B5EF4-FFF2-40B4-BE49-F238E27FC236}">
                <a16:creationId xmlns:a16="http://schemas.microsoft.com/office/drawing/2014/main" id="{0723E4B9-A793-4039-9729-0437AACC5A96}"/>
              </a:ext>
            </a:extLst>
          </p:cNvPr>
          <p:cNvSpPr>
            <a:spLocks noChangeAspect="1" noChangeArrowheads="1"/>
          </p:cNvSpPr>
          <p:nvPr/>
        </p:nvSpPr>
        <p:spPr bwMode="auto">
          <a:xfrm rot="4777107">
            <a:off x="4065588" y="4849813"/>
            <a:ext cx="92075" cy="63500"/>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48142" name="Oval 13">
            <a:extLst>
              <a:ext uri="{FF2B5EF4-FFF2-40B4-BE49-F238E27FC236}">
                <a16:creationId xmlns:a16="http://schemas.microsoft.com/office/drawing/2014/main" id="{3E580E9C-276B-472C-A9DB-096BC46954F5}"/>
              </a:ext>
            </a:extLst>
          </p:cNvPr>
          <p:cNvSpPr>
            <a:spLocks noChangeAspect="1" noChangeArrowheads="1"/>
          </p:cNvSpPr>
          <p:nvPr/>
        </p:nvSpPr>
        <p:spPr bwMode="auto">
          <a:xfrm rot="4777107">
            <a:off x="5835651" y="3844926"/>
            <a:ext cx="79375" cy="6985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48143" name="Oval 14">
            <a:extLst>
              <a:ext uri="{FF2B5EF4-FFF2-40B4-BE49-F238E27FC236}">
                <a16:creationId xmlns:a16="http://schemas.microsoft.com/office/drawing/2014/main" id="{1178ADE6-A853-4EC8-A49B-4A0915B844E8}"/>
              </a:ext>
            </a:extLst>
          </p:cNvPr>
          <p:cNvSpPr>
            <a:spLocks noChangeAspect="1" noChangeArrowheads="1"/>
          </p:cNvSpPr>
          <p:nvPr/>
        </p:nvSpPr>
        <p:spPr bwMode="auto">
          <a:xfrm>
            <a:off x="4419600" y="4813301"/>
            <a:ext cx="69850" cy="7937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48144" name="Text Box 15">
            <a:extLst>
              <a:ext uri="{FF2B5EF4-FFF2-40B4-BE49-F238E27FC236}">
                <a16:creationId xmlns:a16="http://schemas.microsoft.com/office/drawing/2014/main" id="{FCBF640B-29C6-4A1E-B681-6DBE8CCB5449}"/>
              </a:ext>
            </a:extLst>
          </p:cNvPr>
          <p:cNvSpPr txBox="1">
            <a:spLocks noChangeArrowheads="1"/>
          </p:cNvSpPr>
          <p:nvPr/>
        </p:nvSpPr>
        <p:spPr bwMode="auto">
          <a:xfrm>
            <a:off x="7808119" y="1567656"/>
            <a:ext cx="3336925" cy="37226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r>
              <a:rPr lang="en-US" altLang="en-US" sz="2800" dirty="0"/>
              <a:t>Remember how permitting non-linear basis functions made linear regression so much nicer?</a:t>
            </a:r>
          </a:p>
          <a:p>
            <a:pPr eaLnBrk="1" hangingPunct="1"/>
            <a:r>
              <a:rPr lang="en-US" altLang="en-US" sz="2800" dirty="0"/>
              <a:t>Let’s permit them here too</a:t>
            </a:r>
          </a:p>
        </p:txBody>
      </p:sp>
      <p:sp>
        <p:nvSpPr>
          <p:cNvPr id="48145" name="Text Box 16">
            <a:extLst>
              <a:ext uri="{FF2B5EF4-FFF2-40B4-BE49-F238E27FC236}">
                <a16:creationId xmlns:a16="http://schemas.microsoft.com/office/drawing/2014/main" id="{537E5A67-AFF6-46C9-9F4F-437E408B41F2}"/>
              </a:ext>
            </a:extLst>
          </p:cNvPr>
          <p:cNvSpPr txBox="1">
            <a:spLocks noChangeArrowheads="1"/>
          </p:cNvSpPr>
          <p:nvPr/>
        </p:nvSpPr>
        <p:spPr bwMode="auto">
          <a:xfrm>
            <a:off x="3925889" y="5051426"/>
            <a:ext cx="903287" cy="366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r>
              <a:rPr lang="en-US" altLang="en-US" sz="1800" i="1"/>
              <a:t>x=0</a:t>
            </a:r>
          </a:p>
        </p:txBody>
      </p:sp>
      <p:graphicFrame>
        <p:nvGraphicFramePr>
          <p:cNvPr id="48146" name="Object 17">
            <a:extLst>
              <a:ext uri="{FF2B5EF4-FFF2-40B4-BE49-F238E27FC236}">
                <a16:creationId xmlns:a16="http://schemas.microsoft.com/office/drawing/2014/main" id="{7BC2AE46-11FA-4D9A-AE3D-D01B7775A2A6}"/>
              </a:ext>
            </a:extLst>
          </p:cNvPr>
          <p:cNvGraphicFramePr>
            <a:graphicFrameLocks noChangeAspect="1"/>
          </p:cNvGraphicFramePr>
          <p:nvPr>
            <p:extLst>
              <p:ext uri="{D42A27DB-BD31-4B8C-83A1-F6EECF244321}">
                <p14:modId xmlns:p14="http://schemas.microsoft.com/office/powerpoint/2010/main" val="1420890116"/>
              </p:ext>
            </p:extLst>
          </p:nvPr>
        </p:nvGraphicFramePr>
        <p:xfrm>
          <a:off x="6396182" y="5520877"/>
          <a:ext cx="2279650" cy="698500"/>
        </p:xfrm>
        <a:graphic>
          <a:graphicData uri="http://schemas.openxmlformats.org/presentationml/2006/ole">
            <mc:AlternateContent xmlns:mc="http://schemas.openxmlformats.org/markup-compatibility/2006">
              <mc:Choice xmlns:v="urn:schemas-microsoft-com:vml" Requires="v">
                <p:oleObj name="Equation" r:id="rId2" imgW="787400" imgH="241300" progId="Equation.3">
                  <p:embed/>
                </p:oleObj>
              </mc:Choice>
              <mc:Fallback>
                <p:oleObj name="Equation" r:id="rId2" imgW="787400" imgH="241300" progId="Equation.3">
                  <p:embed/>
                  <p:pic>
                    <p:nvPicPr>
                      <p:cNvPr id="48146" name="Object 17">
                        <a:extLst>
                          <a:ext uri="{FF2B5EF4-FFF2-40B4-BE49-F238E27FC236}">
                            <a16:creationId xmlns:a16="http://schemas.microsoft.com/office/drawing/2014/main" id="{7BC2AE46-11FA-4D9A-AE3D-D01B7775A2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96182" y="5520877"/>
                        <a:ext cx="2279650" cy="698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9" name="TextBox 18">
            <a:extLst>
              <a:ext uri="{FF2B5EF4-FFF2-40B4-BE49-F238E27FC236}">
                <a16:creationId xmlns:a16="http://schemas.microsoft.com/office/drawing/2014/main" id="{97EDC2AC-0E86-4745-85FC-490C10D79C5A}"/>
              </a:ext>
            </a:extLst>
          </p:cNvPr>
          <p:cNvSpPr txBox="1"/>
          <p:nvPr/>
        </p:nvSpPr>
        <p:spPr>
          <a:xfrm>
            <a:off x="540322" y="6337756"/>
            <a:ext cx="3519054" cy="430887"/>
          </a:xfrm>
          <a:prstGeom prst="rect">
            <a:avLst/>
          </a:prstGeom>
          <a:noFill/>
        </p:spPr>
        <p:txBody>
          <a:bodyPr wrap="square">
            <a:spAutoFit/>
          </a:bodyPr>
          <a:lstStyle/>
          <a:p>
            <a:r>
              <a:rPr lang="en-US" altLang="en-US" sz="1100" dirty="0"/>
              <a:t>Courtesy: (1) http://www.cs.cmu.edu/~awm/tutorials</a:t>
            </a:r>
          </a:p>
          <a:p>
            <a:r>
              <a:rPr lang="en-US" altLang="en-US" sz="1100" dirty="0"/>
              <a:t>                   (2) Copyright © 2001, 2003, Andrew W. Moore</a:t>
            </a:r>
            <a:endParaRPr lang="en-IN" dirty="0"/>
          </a:p>
        </p:txBody>
      </p:sp>
      <p:pic>
        <p:nvPicPr>
          <p:cNvPr id="20" name="Picture 19">
            <a:extLst>
              <a:ext uri="{FF2B5EF4-FFF2-40B4-BE49-F238E27FC236}">
                <a16:creationId xmlns:a16="http://schemas.microsoft.com/office/drawing/2014/main" id="{D7D90713-E78C-4302-857B-06E5F115341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797308" y="0"/>
            <a:ext cx="1394692" cy="1521482"/>
          </a:xfrm>
          <a:prstGeom prst="rect">
            <a:avLst/>
          </a:prstGeom>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5" name="Rectangle 2">
            <a:extLst>
              <a:ext uri="{FF2B5EF4-FFF2-40B4-BE49-F238E27FC236}">
                <a16:creationId xmlns:a16="http://schemas.microsoft.com/office/drawing/2014/main" id="{B2E741A4-828A-4D7B-8156-9FC2CA57E106}"/>
              </a:ext>
            </a:extLst>
          </p:cNvPr>
          <p:cNvSpPr>
            <a:spLocks noGrp="1" noChangeArrowheads="1"/>
          </p:cNvSpPr>
          <p:nvPr>
            <p:ph type="title"/>
          </p:nvPr>
        </p:nvSpPr>
        <p:spPr>
          <a:xfrm>
            <a:off x="2808000" y="-56367"/>
            <a:ext cx="6832600" cy="1325563"/>
          </a:xfrm>
        </p:spPr>
        <p:txBody>
          <a:bodyPr/>
          <a:lstStyle/>
          <a:p>
            <a:pPr eaLnBrk="1" hangingPunct="1"/>
            <a:r>
              <a:rPr lang="en-US" altLang="en-US" sz="4000" dirty="0"/>
              <a:t>Harder 1-dimensional dataset</a:t>
            </a:r>
          </a:p>
        </p:txBody>
      </p:sp>
      <p:sp>
        <p:nvSpPr>
          <p:cNvPr id="49156" name="Line 3">
            <a:extLst>
              <a:ext uri="{FF2B5EF4-FFF2-40B4-BE49-F238E27FC236}">
                <a16:creationId xmlns:a16="http://schemas.microsoft.com/office/drawing/2014/main" id="{4A6B6F47-B025-4AE2-B110-041B1C9035FC}"/>
              </a:ext>
            </a:extLst>
          </p:cNvPr>
          <p:cNvSpPr>
            <a:spLocks noChangeShapeType="1"/>
          </p:cNvSpPr>
          <p:nvPr/>
        </p:nvSpPr>
        <p:spPr bwMode="auto">
          <a:xfrm flipH="1">
            <a:off x="4229100" y="1014414"/>
            <a:ext cx="14288" cy="4167187"/>
          </a:xfrm>
          <a:prstGeom prst="line">
            <a:avLst/>
          </a:prstGeom>
          <a:noFill/>
          <a:ln w="381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IN"/>
          </a:p>
        </p:txBody>
      </p:sp>
      <p:sp>
        <p:nvSpPr>
          <p:cNvPr id="49157" name="Line 4">
            <a:extLst>
              <a:ext uri="{FF2B5EF4-FFF2-40B4-BE49-F238E27FC236}">
                <a16:creationId xmlns:a16="http://schemas.microsoft.com/office/drawing/2014/main" id="{DA3C7D84-2054-45F2-A6B4-E7F4E04EDDCF}"/>
              </a:ext>
            </a:extLst>
          </p:cNvPr>
          <p:cNvSpPr>
            <a:spLocks noChangeShapeType="1"/>
          </p:cNvSpPr>
          <p:nvPr/>
        </p:nvSpPr>
        <p:spPr bwMode="auto">
          <a:xfrm flipV="1">
            <a:off x="2895600" y="4945063"/>
            <a:ext cx="4267200" cy="0"/>
          </a:xfrm>
          <a:prstGeom prst="line">
            <a:avLst/>
          </a:prstGeom>
          <a:noFill/>
          <a:ln w="381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IN"/>
          </a:p>
        </p:txBody>
      </p:sp>
      <p:sp>
        <p:nvSpPr>
          <p:cNvPr id="49158" name="Oval 5">
            <a:extLst>
              <a:ext uri="{FF2B5EF4-FFF2-40B4-BE49-F238E27FC236}">
                <a16:creationId xmlns:a16="http://schemas.microsoft.com/office/drawing/2014/main" id="{FD7D886E-9ABD-4000-9E92-30E60ECB8002}"/>
              </a:ext>
            </a:extLst>
          </p:cNvPr>
          <p:cNvSpPr>
            <a:spLocks noChangeAspect="1" noChangeArrowheads="1"/>
          </p:cNvSpPr>
          <p:nvPr/>
        </p:nvSpPr>
        <p:spPr bwMode="auto">
          <a:xfrm>
            <a:off x="5272088" y="4389438"/>
            <a:ext cx="69850" cy="74612"/>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49159" name="Oval 6">
            <a:extLst>
              <a:ext uri="{FF2B5EF4-FFF2-40B4-BE49-F238E27FC236}">
                <a16:creationId xmlns:a16="http://schemas.microsoft.com/office/drawing/2014/main" id="{8AFDE3A6-C099-4350-AE28-082B03FCB0E3}"/>
              </a:ext>
            </a:extLst>
          </p:cNvPr>
          <p:cNvSpPr>
            <a:spLocks noChangeAspect="1" noChangeArrowheads="1"/>
          </p:cNvSpPr>
          <p:nvPr/>
        </p:nvSpPr>
        <p:spPr bwMode="auto">
          <a:xfrm>
            <a:off x="3251200" y="4530726"/>
            <a:ext cx="69850" cy="74613"/>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49160" name="Oval 7">
            <a:extLst>
              <a:ext uri="{FF2B5EF4-FFF2-40B4-BE49-F238E27FC236}">
                <a16:creationId xmlns:a16="http://schemas.microsoft.com/office/drawing/2014/main" id="{71AEAAFF-4F8D-4891-9235-5BCCEE135E60}"/>
              </a:ext>
            </a:extLst>
          </p:cNvPr>
          <p:cNvSpPr>
            <a:spLocks noChangeAspect="1" noChangeArrowheads="1"/>
          </p:cNvSpPr>
          <p:nvPr/>
        </p:nvSpPr>
        <p:spPr bwMode="auto">
          <a:xfrm>
            <a:off x="6586538" y="2116139"/>
            <a:ext cx="69850" cy="7937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49161" name="Oval 8">
            <a:extLst>
              <a:ext uri="{FF2B5EF4-FFF2-40B4-BE49-F238E27FC236}">
                <a16:creationId xmlns:a16="http://schemas.microsoft.com/office/drawing/2014/main" id="{1383E7BE-7F6F-4D61-9D3B-41876FFE504F}"/>
              </a:ext>
            </a:extLst>
          </p:cNvPr>
          <p:cNvSpPr>
            <a:spLocks noChangeAspect="1" noChangeArrowheads="1"/>
          </p:cNvSpPr>
          <p:nvPr/>
        </p:nvSpPr>
        <p:spPr bwMode="auto">
          <a:xfrm rot="20481726">
            <a:off x="6902450" y="814388"/>
            <a:ext cx="69850" cy="74612"/>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49162" name="Oval 9">
            <a:extLst>
              <a:ext uri="{FF2B5EF4-FFF2-40B4-BE49-F238E27FC236}">
                <a16:creationId xmlns:a16="http://schemas.microsoft.com/office/drawing/2014/main" id="{6DC7C111-AA00-44A6-BC09-0941A7AB2A1B}"/>
              </a:ext>
            </a:extLst>
          </p:cNvPr>
          <p:cNvSpPr>
            <a:spLocks noChangeAspect="1" noChangeArrowheads="1"/>
          </p:cNvSpPr>
          <p:nvPr/>
        </p:nvSpPr>
        <p:spPr bwMode="auto">
          <a:xfrm rot="5895381">
            <a:off x="3704432" y="4779169"/>
            <a:ext cx="74612" cy="69850"/>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49163" name="Oval 10">
            <a:extLst>
              <a:ext uri="{FF2B5EF4-FFF2-40B4-BE49-F238E27FC236}">
                <a16:creationId xmlns:a16="http://schemas.microsoft.com/office/drawing/2014/main" id="{7911EEB6-CCD8-4EC8-A5B5-E5939148D14B}"/>
              </a:ext>
            </a:extLst>
          </p:cNvPr>
          <p:cNvSpPr>
            <a:spLocks noChangeAspect="1" noChangeArrowheads="1"/>
          </p:cNvSpPr>
          <p:nvPr/>
        </p:nvSpPr>
        <p:spPr bwMode="auto">
          <a:xfrm rot="4777107">
            <a:off x="5645944" y="4056857"/>
            <a:ext cx="74613" cy="635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49164" name="Oval 11">
            <a:extLst>
              <a:ext uri="{FF2B5EF4-FFF2-40B4-BE49-F238E27FC236}">
                <a16:creationId xmlns:a16="http://schemas.microsoft.com/office/drawing/2014/main" id="{69993CEE-07DF-4063-A87E-9037D2B9F245}"/>
              </a:ext>
            </a:extLst>
          </p:cNvPr>
          <p:cNvSpPr>
            <a:spLocks noChangeAspect="1" noChangeArrowheads="1"/>
          </p:cNvSpPr>
          <p:nvPr/>
        </p:nvSpPr>
        <p:spPr bwMode="auto">
          <a:xfrm rot="4777107">
            <a:off x="6228557" y="2931319"/>
            <a:ext cx="74612" cy="63500"/>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49165" name="Oval 12">
            <a:extLst>
              <a:ext uri="{FF2B5EF4-FFF2-40B4-BE49-F238E27FC236}">
                <a16:creationId xmlns:a16="http://schemas.microsoft.com/office/drawing/2014/main" id="{BB940058-ED7D-414F-9E17-2A94E62919D9}"/>
              </a:ext>
            </a:extLst>
          </p:cNvPr>
          <p:cNvSpPr>
            <a:spLocks noChangeAspect="1" noChangeArrowheads="1"/>
          </p:cNvSpPr>
          <p:nvPr/>
        </p:nvSpPr>
        <p:spPr bwMode="auto">
          <a:xfrm rot="4777107">
            <a:off x="4065588" y="4849813"/>
            <a:ext cx="92075" cy="63500"/>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49166" name="Oval 13">
            <a:extLst>
              <a:ext uri="{FF2B5EF4-FFF2-40B4-BE49-F238E27FC236}">
                <a16:creationId xmlns:a16="http://schemas.microsoft.com/office/drawing/2014/main" id="{14EBF326-EFBA-4382-9AF4-D6454978E28B}"/>
              </a:ext>
            </a:extLst>
          </p:cNvPr>
          <p:cNvSpPr>
            <a:spLocks noChangeAspect="1" noChangeArrowheads="1"/>
          </p:cNvSpPr>
          <p:nvPr/>
        </p:nvSpPr>
        <p:spPr bwMode="auto">
          <a:xfrm rot="4777107">
            <a:off x="5835651" y="3844926"/>
            <a:ext cx="79375" cy="6985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49167" name="Oval 14">
            <a:extLst>
              <a:ext uri="{FF2B5EF4-FFF2-40B4-BE49-F238E27FC236}">
                <a16:creationId xmlns:a16="http://schemas.microsoft.com/office/drawing/2014/main" id="{6D41F127-8AF6-4457-BF09-0A7E37BB6B94}"/>
              </a:ext>
            </a:extLst>
          </p:cNvPr>
          <p:cNvSpPr>
            <a:spLocks noChangeAspect="1" noChangeArrowheads="1"/>
          </p:cNvSpPr>
          <p:nvPr/>
        </p:nvSpPr>
        <p:spPr bwMode="auto">
          <a:xfrm>
            <a:off x="4419600" y="4813301"/>
            <a:ext cx="69850" cy="7937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endParaRPr lang="en-IN" altLang="en-US"/>
          </a:p>
        </p:txBody>
      </p:sp>
      <p:sp>
        <p:nvSpPr>
          <p:cNvPr id="49168" name="Text Box 15">
            <a:extLst>
              <a:ext uri="{FF2B5EF4-FFF2-40B4-BE49-F238E27FC236}">
                <a16:creationId xmlns:a16="http://schemas.microsoft.com/office/drawing/2014/main" id="{60149BF5-E989-4E64-845E-0CB41AD8058C}"/>
              </a:ext>
            </a:extLst>
          </p:cNvPr>
          <p:cNvSpPr txBox="1">
            <a:spLocks noChangeArrowheads="1"/>
          </p:cNvSpPr>
          <p:nvPr/>
        </p:nvSpPr>
        <p:spPr bwMode="auto">
          <a:xfrm>
            <a:off x="7978776" y="1130300"/>
            <a:ext cx="3336925" cy="37226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r>
              <a:rPr lang="en-US" altLang="en-US" sz="2800" dirty="0"/>
              <a:t>Remember how permitting non-linear basis functions made linear regression so much nicer?</a:t>
            </a:r>
          </a:p>
          <a:p>
            <a:pPr eaLnBrk="1" hangingPunct="1"/>
            <a:r>
              <a:rPr lang="en-US" altLang="en-US" sz="2800" dirty="0"/>
              <a:t>Let’s permit them here too</a:t>
            </a:r>
          </a:p>
        </p:txBody>
      </p:sp>
      <p:sp>
        <p:nvSpPr>
          <p:cNvPr id="49169" name="Text Box 16">
            <a:extLst>
              <a:ext uri="{FF2B5EF4-FFF2-40B4-BE49-F238E27FC236}">
                <a16:creationId xmlns:a16="http://schemas.microsoft.com/office/drawing/2014/main" id="{61D93775-5324-4DA3-BD7C-8F072481C325}"/>
              </a:ext>
            </a:extLst>
          </p:cNvPr>
          <p:cNvSpPr txBox="1">
            <a:spLocks noChangeArrowheads="1"/>
          </p:cNvSpPr>
          <p:nvPr/>
        </p:nvSpPr>
        <p:spPr bwMode="auto">
          <a:xfrm>
            <a:off x="3925889" y="5051426"/>
            <a:ext cx="903287" cy="366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r>
              <a:rPr lang="en-US" altLang="en-US" sz="1800" i="1"/>
              <a:t>x=0</a:t>
            </a:r>
          </a:p>
        </p:txBody>
      </p:sp>
      <p:graphicFrame>
        <p:nvGraphicFramePr>
          <p:cNvPr id="49170" name="Object 17">
            <a:extLst>
              <a:ext uri="{FF2B5EF4-FFF2-40B4-BE49-F238E27FC236}">
                <a16:creationId xmlns:a16="http://schemas.microsoft.com/office/drawing/2014/main" id="{DB3626D7-3A82-4566-B051-9EFD8777F29B}"/>
              </a:ext>
            </a:extLst>
          </p:cNvPr>
          <p:cNvGraphicFramePr>
            <a:graphicFrameLocks noChangeAspect="1"/>
          </p:cNvGraphicFramePr>
          <p:nvPr>
            <p:extLst>
              <p:ext uri="{D42A27DB-BD31-4B8C-83A1-F6EECF244321}">
                <p14:modId xmlns:p14="http://schemas.microsoft.com/office/powerpoint/2010/main" val="4253320645"/>
              </p:ext>
            </p:extLst>
          </p:nvPr>
        </p:nvGraphicFramePr>
        <p:xfrm>
          <a:off x="7981953" y="5254625"/>
          <a:ext cx="2279650" cy="698500"/>
        </p:xfrm>
        <a:graphic>
          <a:graphicData uri="http://schemas.openxmlformats.org/presentationml/2006/ole">
            <mc:AlternateContent xmlns:mc="http://schemas.openxmlformats.org/markup-compatibility/2006">
              <mc:Choice xmlns:v="urn:schemas-microsoft-com:vml" Requires="v">
                <p:oleObj name="Equation" r:id="rId2" imgW="787400" imgH="241300" progId="Equation.3">
                  <p:embed/>
                </p:oleObj>
              </mc:Choice>
              <mc:Fallback>
                <p:oleObj name="Equation" r:id="rId2" imgW="787400" imgH="241300" progId="Equation.3">
                  <p:embed/>
                  <p:pic>
                    <p:nvPicPr>
                      <p:cNvPr id="49170" name="Object 17">
                        <a:extLst>
                          <a:ext uri="{FF2B5EF4-FFF2-40B4-BE49-F238E27FC236}">
                            <a16:creationId xmlns:a16="http://schemas.microsoft.com/office/drawing/2014/main" id="{DB3626D7-3A82-4566-B051-9EFD8777F2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81953" y="5254625"/>
                        <a:ext cx="2279650" cy="698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9171" name="Line 18">
            <a:extLst>
              <a:ext uri="{FF2B5EF4-FFF2-40B4-BE49-F238E27FC236}">
                <a16:creationId xmlns:a16="http://schemas.microsoft.com/office/drawing/2014/main" id="{9738F9BF-1895-4141-BD90-9C99EBE8235D}"/>
              </a:ext>
            </a:extLst>
          </p:cNvPr>
          <p:cNvSpPr>
            <a:spLocks noChangeShapeType="1"/>
          </p:cNvSpPr>
          <p:nvPr/>
        </p:nvSpPr>
        <p:spPr bwMode="auto">
          <a:xfrm flipV="1">
            <a:off x="4162426" y="2087563"/>
            <a:ext cx="3305175" cy="3516312"/>
          </a:xfrm>
          <a:prstGeom prst="line">
            <a:avLst/>
          </a:prstGeom>
          <a:noFill/>
          <a:ln w="127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IN"/>
          </a:p>
        </p:txBody>
      </p:sp>
      <p:sp>
        <p:nvSpPr>
          <p:cNvPr id="49172" name="Line 19">
            <a:extLst>
              <a:ext uri="{FF2B5EF4-FFF2-40B4-BE49-F238E27FC236}">
                <a16:creationId xmlns:a16="http://schemas.microsoft.com/office/drawing/2014/main" id="{7B284FA0-0A90-4BF0-B86B-6F7551E73065}"/>
              </a:ext>
            </a:extLst>
          </p:cNvPr>
          <p:cNvSpPr>
            <a:spLocks noChangeShapeType="1"/>
          </p:cNvSpPr>
          <p:nvPr/>
        </p:nvSpPr>
        <p:spPr bwMode="auto">
          <a:xfrm flipV="1">
            <a:off x="3998914" y="1898651"/>
            <a:ext cx="3305175" cy="3516313"/>
          </a:xfrm>
          <a:prstGeom prst="line">
            <a:avLst/>
          </a:prstGeom>
          <a:noFill/>
          <a:ln w="127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IN"/>
          </a:p>
        </p:txBody>
      </p:sp>
      <p:sp>
        <p:nvSpPr>
          <p:cNvPr id="21" name="TextBox 20">
            <a:extLst>
              <a:ext uri="{FF2B5EF4-FFF2-40B4-BE49-F238E27FC236}">
                <a16:creationId xmlns:a16="http://schemas.microsoft.com/office/drawing/2014/main" id="{0897F446-4FB5-4F2D-AF74-91198E787530}"/>
              </a:ext>
            </a:extLst>
          </p:cNvPr>
          <p:cNvSpPr txBox="1"/>
          <p:nvPr/>
        </p:nvSpPr>
        <p:spPr>
          <a:xfrm>
            <a:off x="540322" y="6337756"/>
            <a:ext cx="3519054" cy="430887"/>
          </a:xfrm>
          <a:prstGeom prst="rect">
            <a:avLst/>
          </a:prstGeom>
          <a:noFill/>
        </p:spPr>
        <p:txBody>
          <a:bodyPr wrap="square">
            <a:spAutoFit/>
          </a:bodyPr>
          <a:lstStyle/>
          <a:p>
            <a:r>
              <a:rPr lang="en-US" altLang="en-US" sz="1100" dirty="0"/>
              <a:t>Courtesy: (1) http://www.cs.cmu.edu/~awm/tutorials</a:t>
            </a:r>
          </a:p>
          <a:p>
            <a:r>
              <a:rPr lang="en-US" altLang="en-US" sz="1100" dirty="0"/>
              <a:t>                   (2) Copyright © 2001, 2003, Andrew W. Moore</a:t>
            </a:r>
            <a:endParaRPr lang="en-IN" dirty="0"/>
          </a:p>
        </p:txBody>
      </p:sp>
      <p:pic>
        <p:nvPicPr>
          <p:cNvPr id="22" name="Picture 21">
            <a:extLst>
              <a:ext uri="{FF2B5EF4-FFF2-40B4-BE49-F238E27FC236}">
                <a16:creationId xmlns:a16="http://schemas.microsoft.com/office/drawing/2014/main" id="{C011015B-75E7-4E32-85FC-FA9985CF90E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 y="0"/>
            <a:ext cx="1394692" cy="1521482"/>
          </a:xfrm>
          <a:prstGeom prst="rect">
            <a:avLst/>
          </a:prstGeom>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9" name="Rectangle 2">
            <a:extLst>
              <a:ext uri="{FF2B5EF4-FFF2-40B4-BE49-F238E27FC236}">
                <a16:creationId xmlns:a16="http://schemas.microsoft.com/office/drawing/2014/main" id="{D9B1D196-A2D8-48CE-9349-E021FF22228D}"/>
              </a:ext>
            </a:extLst>
          </p:cNvPr>
          <p:cNvSpPr>
            <a:spLocks noGrp="1" noChangeArrowheads="1"/>
          </p:cNvSpPr>
          <p:nvPr>
            <p:ph type="title"/>
          </p:nvPr>
        </p:nvSpPr>
        <p:spPr/>
        <p:txBody>
          <a:bodyPr/>
          <a:lstStyle/>
          <a:p>
            <a:pPr eaLnBrk="1" hangingPunct="1"/>
            <a:r>
              <a:rPr lang="en-US" altLang="en-US" sz="4000"/>
              <a:t>Common SVM basis functions</a:t>
            </a:r>
          </a:p>
        </p:txBody>
      </p:sp>
      <p:sp>
        <p:nvSpPr>
          <p:cNvPr id="50180" name="Text Box 20">
            <a:extLst>
              <a:ext uri="{FF2B5EF4-FFF2-40B4-BE49-F238E27FC236}">
                <a16:creationId xmlns:a16="http://schemas.microsoft.com/office/drawing/2014/main" id="{B3A98086-1A80-4072-84E5-CC167C623D19}"/>
              </a:ext>
            </a:extLst>
          </p:cNvPr>
          <p:cNvSpPr txBox="1">
            <a:spLocks noChangeArrowheads="1"/>
          </p:cNvSpPr>
          <p:nvPr/>
        </p:nvSpPr>
        <p:spPr bwMode="auto">
          <a:xfrm>
            <a:off x="1946276" y="1090613"/>
            <a:ext cx="8486775" cy="50085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50000"/>
              </a:spcBef>
              <a:buClr>
                <a:schemeClr val="tx1"/>
              </a:buClr>
              <a:defRPr sz="2000">
                <a:solidFill>
                  <a:schemeClr val="tx1"/>
                </a:solidFill>
                <a:latin typeface="Tahoma" panose="020B0604030504040204" pitchFamily="34" charset="0"/>
              </a:defRPr>
            </a:lvl1pPr>
            <a:lvl2pPr marL="742950" indent="-285750">
              <a:spcBef>
                <a:spcPct val="50000"/>
              </a:spcBef>
              <a:buClr>
                <a:schemeClr val="tx1"/>
              </a:buClr>
              <a:defRPr sz="2000">
                <a:solidFill>
                  <a:schemeClr val="tx1"/>
                </a:solidFill>
                <a:latin typeface="Tahoma" panose="020B0604030504040204" pitchFamily="34" charset="0"/>
              </a:defRPr>
            </a:lvl2pPr>
            <a:lvl3pPr marL="1143000" indent="-228600">
              <a:spcBef>
                <a:spcPct val="50000"/>
              </a:spcBef>
              <a:buClr>
                <a:schemeClr val="tx1"/>
              </a:buClr>
              <a:defRPr sz="2000">
                <a:solidFill>
                  <a:schemeClr val="tx1"/>
                </a:solidFill>
                <a:latin typeface="Tahoma" panose="020B0604030504040204" pitchFamily="34" charset="0"/>
              </a:defRPr>
            </a:lvl3pPr>
            <a:lvl4pPr marL="1600200" indent="-228600">
              <a:spcBef>
                <a:spcPct val="50000"/>
              </a:spcBef>
              <a:buClr>
                <a:schemeClr val="tx1"/>
              </a:buClr>
              <a:defRPr sz="2000">
                <a:solidFill>
                  <a:schemeClr val="tx1"/>
                </a:solidFill>
                <a:latin typeface="Tahoma" panose="020B0604030504040204" pitchFamily="34" charset="0"/>
              </a:defRPr>
            </a:lvl4pPr>
            <a:lvl5pPr marL="2057400" indent="-228600">
              <a:spcBef>
                <a:spcPct val="50000"/>
              </a:spcBef>
              <a:buClr>
                <a:schemeClr val="tx1"/>
              </a:buClr>
              <a:defRPr sz="2000">
                <a:solidFill>
                  <a:schemeClr val="tx1"/>
                </a:solidFill>
                <a:latin typeface="Tahoma" panose="020B0604030504040204" pitchFamily="34" charset="0"/>
              </a:defRPr>
            </a:lvl5pPr>
            <a:lvl6pPr marL="25146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6pPr>
            <a:lvl7pPr marL="29718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7pPr>
            <a:lvl8pPr marL="34290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8pPr>
            <a:lvl9pPr marL="3886200" indent="-228600" eaLnBrk="0" fontAlgn="base" hangingPunct="0">
              <a:spcBef>
                <a:spcPct val="50000"/>
              </a:spcBef>
              <a:spcAft>
                <a:spcPct val="0"/>
              </a:spcAft>
              <a:buClr>
                <a:schemeClr val="tx1"/>
              </a:buClr>
              <a:defRPr sz="2000">
                <a:solidFill>
                  <a:schemeClr val="tx1"/>
                </a:solidFill>
                <a:latin typeface="Tahoma" panose="020B0604030504040204" pitchFamily="34" charset="0"/>
              </a:defRPr>
            </a:lvl9pPr>
          </a:lstStyle>
          <a:p>
            <a:pPr eaLnBrk="1" hangingPunct="1"/>
            <a:r>
              <a:rPr lang="en-US" altLang="en-US" sz="2800" b="1" i="1"/>
              <a:t>z</a:t>
            </a:r>
            <a:r>
              <a:rPr lang="en-US" altLang="en-US" sz="2800" i="1" baseline="-25000"/>
              <a:t>k</a:t>
            </a:r>
            <a:r>
              <a:rPr lang="en-US" altLang="en-US" sz="2800" i="1"/>
              <a:t> = </a:t>
            </a:r>
            <a:r>
              <a:rPr lang="en-US" altLang="en-US" sz="2800"/>
              <a:t>( polynomial terms of </a:t>
            </a:r>
            <a:r>
              <a:rPr lang="en-US" altLang="en-US" sz="2800" b="1" i="1"/>
              <a:t>x</a:t>
            </a:r>
            <a:r>
              <a:rPr lang="en-US" altLang="en-US" sz="2800" i="1" baseline="-25000"/>
              <a:t>k</a:t>
            </a:r>
            <a:r>
              <a:rPr lang="en-US" altLang="en-US" sz="2800"/>
              <a:t> of degree 1 to </a:t>
            </a:r>
            <a:r>
              <a:rPr lang="en-US" altLang="en-US" sz="2800" i="1"/>
              <a:t>q</a:t>
            </a:r>
            <a:r>
              <a:rPr lang="en-US" altLang="en-US" sz="2800"/>
              <a:t> )</a:t>
            </a:r>
          </a:p>
          <a:p>
            <a:pPr eaLnBrk="1" hangingPunct="1"/>
            <a:r>
              <a:rPr lang="en-US" altLang="en-US" sz="2800" b="1" i="1"/>
              <a:t>z</a:t>
            </a:r>
            <a:r>
              <a:rPr lang="en-US" altLang="en-US" sz="2800" i="1" baseline="-25000"/>
              <a:t>k</a:t>
            </a:r>
            <a:r>
              <a:rPr lang="en-US" altLang="en-US" sz="2800" i="1"/>
              <a:t> = </a:t>
            </a:r>
            <a:r>
              <a:rPr lang="en-US" altLang="en-US" sz="2800"/>
              <a:t>( radial basis functions of </a:t>
            </a:r>
            <a:r>
              <a:rPr lang="en-US" altLang="en-US" sz="2800" b="1" i="1"/>
              <a:t>x</a:t>
            </a:r>
            <a:r>
              <a:rPr lang="en-US" altLang="en-US" sz="2800" i="1" baseline="-25000"/>
              <a:t>k</a:t>
            </a:r>
            <a:r>
              <a:rPr lang="en-US" altLang="en-US" sz="2800"/>
              <a:t> )</a:t>
            </a:r>
          </a:p>
          <a:p>
            <a:pPr eaLnBrk="1" hangingPunct="1"/>
            <a:endParaRPr lang="en-US" altLang="en-US" sz="2800"/>
          </a:p>
          <a:p>
            <a:pPr eaLnBrk="1" hangingPunct="1"/>
            <a:endParaRPr lang="en-US" altLang="en-US" sz="2800" b="1" i="1"/>
          </a:p>
          <a:p>
            <a:pPr eaLnBrk="1" hangingPunct="1"/>
            <a:r>
              <a:rPr lang="en-US" altLang="en-US" sz="2800" b="1" i="1"/>
              <a:t>z</a:t>
            </a:r>
            <a:r>
              <a:rPr lang="en-US" altLang="en-US" sz="2800" i="1" baseline="-25000"/>
              <a:t>k</a:t>
            </a:r>
            <a:r>
              <a:rPr lang="en-US" altLang="en-US" sz="2800" i="1"/>
              <a:t> = </a:t>
            </a:r>
            <a:r>
              <a:rPr lang="en-US" altLang="en-US" sz="2800"/>
              <a:t>( sigmoid functions of </a:t>
            </a:r>
            <a:r>
              <a:rPr lang="en-US" altLang="en-US" sz="2800" b="1" i="1"/>
              <a:t>x</a:t>
            </a:r>
            <a:r>
              <a:rPr lang="en-US" altLang="en-US" sz="2800" i="1" baseline="-25000"/>
              <a:t>k</a:t>
            </a:r>
            <a:r>
              <a:rPr lang="en-US" altLang="en-US" sz="2800"/>
              <a:t> )</a:t>
            </a:r>
          </a:p>
          <a:p>
            <a:pPr eaLnBrk="1" hangingPunct="1"/>
            <a:r>
              <a:rPr lang="en-US" altLang="en-US" sz="2800">
                <a:solidFill>
                  <a:schemeClr val="folHlink"/>
                </a:solidFill>
              </a:rPr>
              <a:t>This is sensible. </a:t>
            </a:r>
          </a:p>
          <a:p>
            <a:pPr eaLnBrk="1" hangingPunct="1"/>
            <a:r>
              <a:rPr lang="en-US" altLang="en-US" sz="2800">
                <a:solidFill>
                  <a:schemeClr val="folHlink"/>
                </a:solidFill>
              </a:rPr>
              <a:t>Is that the end of the story?</a:t>
            </a:r>
          </a:p>
          <a:p>
            <a:pPr algn="r" eaLnBrk="1" hangingPunct="1"/>
            <a:r>
              <a:rPr lang="en-US" altLang="en-US" sz="2800">
                <a:solidFill>
                  <a:schemeClr val="hlink"/>
                </a:solidFill>
              </a:rPr>
              <a:t>No…there’s one more trick!</a:t>
            </a:r>
          </a:p>
        </p:txBody>
      </p:sp>
      <p:graphicFrame>
        <p:nvGraphicFramePr>
          <p:cNvPr id="50181" name="Object 21">
            <a:extLst>
              <a:ext uri="{FF2B5EF4-FFF2-40B4-BE49-F238E27FC236}">
                <a16:creationId xmlns:a16="http://schemas.microsoft.com/office/drawing/2014/main" id="{2FF9F3DF-DB9D-4289-AB4B-0FE4F65BC3A6}"/>
              </a:ext>
            </a:extLst>
          </p:cNvPr>
          <p:cNvGraphicFramePr>
            <a:graphicFrameLocks noChangeAspect="1"/>
          </p:cNvGraphicFramePr>
          <p:nvPr/>
        </p:nvGraphicFramePr>
        <p:xfrm>
          <a:off x="3455988" y="2139951"/>
          <a:ext cx="5734050" cy="1190625"/>
        </p:xfrm>
        <a:graphic>
          <a:graphicData uri="http://schemas.openxmlformats.org/presentationml/2006/ole">
            <mc:AlternateContent xmlns:mc="http://schemas.openxmlformats.org/markup-compatibility/2006">
              <mc:Choice xmlns:v="urn:schemas-microsoft-com:vml" Requires="v">
                <p:oleObj name="Equation" r:id="rId2" imgW="2324100" imgH="482600" progId="Equation.3">
                  <p:embed/>
                </p:oleObj>
              </mc:Choice>
              <mc:Fallback>
                <p:oleObj name="Equation" r:id="rId2" imgW="2324100" imgH="482600" progId="Equation.3">
                  <p:embed/>
                  <p:pic>
                    <p:nvPicPr>
                      <p:cNvPr id="50181" name="Object 21">
                        <a:extLst>
                          <a:ext uri="{FF2B5EF4-FFF2-40B4-BE49-F238E27FC236}">
                            <a16:creationId xmlns:a16="http://schemas.microsoft.com/office/drawing/2014/main" id="{2FF9F3DF-DB9D-4289-AB4B-0FE4F65BC3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55988" y="2139951"/>
                        <a:ext cx="5734050" cy="1190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 name="TextBox 5">
            <a:extLst>
              <a:ext uri="{FF2B5EF4-FFF2-40B4-BE49-F238E27FC236}">
                <a16:creationId xmlns:a16="http://schemas.microsoft.com/office/drawing/2014/main" id="{BF78C2FF-235A-4CAD-850C-A3358B936A98}"/>
              </a:ext>
            </a:extLst>
          </p:cNvPr>
          <p:cNvSpPr txBox="1"/>
          <p:nvPr/>
        </p:nvSpPr>
        <p:spPr>
          <a:xfrm>
            <a:off x="540322" y="6337756"/>
            <a:ext cx="3519054" cy="430887"/>
          </a:xfrm>
          <a:prstGeom prst="rect">
            <a:avLst/>
          </a:prstGeom>
          <a:noFill/>
        </p:spPr>
        <p:txBody>
          <a:bodyPr wrap="square">
            <a:spAutoFit/>
          </a:bodyPr>
          <a:lstStyle/>
          <a:p>
            <a:r>
              <a:rPr lang="en-US" altLang="en-US" sz="1100" dirty="0"/>
              <a:t>Courtesy: (1) http://www.cs.cmu.edu/~awm/tutorials</a:t>
            </a:r>
          </a:p>
          <a:p>
            <a:r>
              <a:rPr lang="en-US" altLang="en-US" sz="1100" dirty="0"/>
              <a:t>                   (2) Copyright © 2001, 2003, Andrew W. Moore</a:t>
            </a:r>
            <a:endParaRPr lang="en-IN" dirty="0"/>
          </a:p>
        </p:txBody>
      </p:sp>
      <p:pic>
        <p:nvPicPr>
          <p:cNvPr id="7" name="Picture 6">
            <a:extLst>
              <a:ext uri="{FF2B5EF4-FFF2-40B4-BE49-F238E27FC236}">
                <a16:creationId xmlns:a16="http://schemas.microsoft.com/office/drawing/2014/main" id="{806ABBC8-5333-4249-AE1E-943BB386D02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656454" y="0"/>
            <a:ext cx="1394692" cy="1521482"/>
          </a:xfrm>
          <a:prstGeom prst="rect">
            <a:avLst/>
          </a:prstGeom>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F8C1A-1837-434B-83AF-32B90916E457}"/>
              </a:ext>
            </a:extLst>
          </p:cNvPr>
          <p:cNvSpPr>
            <a:spLocks noGrp="1"/>
          </p:cNvSpPr>
          <p:nvPr>
            <p:ph type="ctrTitle"/>
          </p:nvPr>
        </p:nvSpPr>
        <p:spPr>
          <a:xfrm>
            <a:off x="1560945" y="323272"/>
            <a:ext cx="10280073" cy="625555"/>
          </a:xfrm>
        </p:spPr>
        <p:txBody>
          <a:bodyPr>
            <a:normAutofit/>
          </a:bodyPr>
          <a:lstStyle/>
          <a:p>
            <a:pPr defTabSz="799425">
              <a:defRPr/>
            </a:pPr>
            <a:r>
              <a:rPr lang="en-US" sz="3643" b="1" spc="-5" dirty="0">
                <a:solidFill>
                  <a:srgbClr val="0000FF"/>
                </a:solidFill>
                <a:latin typeface="Bookman Old Style" panose="02050604050505020204" pitchFamily="18" charset="0"/>
                <a:ea typeface="+mn-ea"/>
                <a:cs typeface="Times New Roman"/>
              </a:rPr>
              <a:t>Support Vector Machines (SVM) </a:t>
            </a:r>
            <a:endParaRPr lang="en-IN" sz="3643" b="1" spc="-5" dirty="0">
              <a:solidFill>
                <a:srgbClr val="0000FF"/>
              </a:solidFill>
              <a:latin typeface="Bookman Old Style" panose="02050604050505020204" pitchFamily="18" charset="0"/>
              <a:ea typeface="+mn-ea"/>
              <a:cs typeface="Times New Roman"/>
            </a:endParaRPr>
          </a:p>
        </p:txBody>
      </p:sp>
      <p:pic>
        <p:nvPicPr>
          <p:cNvPr id="4" name="Picture 3">
            <a:extLst>
              <a:ext uri="{FF2B5EF4-FFF2-40B4-BE49-F238E27FC236}">
                <a16:creationId xmlns:a16="http://schemas.microsoft.com/office/drawing/2014/main" id="{F7F2D7CE-40A9-4EB2-BAAB-AFA5B2FF8FC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0"/>
            <a:ext cx="1394692" cy="1521482"/>
          </a:xfrm>
          <a:prstGeom prst="rect">
            <a:avLst/>
          </a:prstGeom>
        </p:spPr>
      </p:pic>
      <p:sp>
        <p:nvSpPr>
          <p:cNvPr id="9" name="TextBox 8">
            <a:extLst>
              <a:ext uri="{FF2B5EF4-FFF2-40B4-BE49-F238E27FC236}">
                <a16:creationId xmlns:a16="http://schemas.microsoft.com/office/drawing/2014/main" id="{C6C0A3DC-B98E-4B08-86BA-2ADDBE3A85C4}"/>
              </a:ext>
            </a:extLst>
          </p:cNvPr>
          <p:cNvSpPr txBox="1"/>
          <p:nvPr/>
        </p:nvSpPr>
        <p:spPr>
          <a:xfrm>
            <a:off x="3574473" y="6160654"/>
            <a:ext cx="4886036" cy="276999"/>
          </a:xfrm>
          <a:prstGeom prst="rect">
            <a:avLst/>
          </a:prstGeom>
          <a:noFill/>
        </p:spPr>
        <p:txBody>
          <a:bodyPr wrap="square">
            <a:spAutoFit/>
          </a:bodyPr>
          <a:lstStyle/>
          <a:p>
            <a:r>
              <a:rPr lang="en-IN" sz="1200" b="1" dirty="0">
                <a:solidFill>
                  <a:srgbClr val="FF0000"/>
                </a:solidFill>
              </a:rPr>
              <a:t>Courtesy:</a:t>
            </a:r>
            <a:r>
              <a:rPr lang="en-IN" sz="1200" dirty="0"/>
              <a:t> http://www.cs.tau.ac.il/~rshamir/abdbm/pres/17/SVM.pdf</a:t>
            </a:r>
          </a:p>
        </p:txBody>
      </p:sp>
      <p:pic>
        <p:nvPicPr>
          <p:cNvPr id="5" name="Picture 4">
            <a:extLst>
              <a:ext uri="{FF2B5EF4-FFF2-40B4-BE49-F238E27FC236}">
                <a16:creationId xmlns:a16="http://schemas.microsoft.com/office/drawing/2014/main" id="{A46C7729-EA6F-4FC0-9A9A-8B7354FAD58A}"/>
              </a:ext>
            </a:extLst>
          </p:cNvPr>
          <p:cNvPicPr>
            <a:picLocks noChangeAspect="1"/>
          </p:cNvPicPr>
          <p:nvPr/>
        </p:nvPicPr>
        <p:blipFill>
          <a:blip r:embed="rId3"/>
          <a:stretch>
            <a:fillRect/>
          </a:stretch>
        </p:blipFill>
        <p:spPr>
          <a:xfrm>
            <a:off x="1560945" y="1847128"/>
            <a:ext cx="9486900" cy="4124325"/>
          </a:xfrm>
          <a:prstGeom prst="rect">
            <a:avLst/>
          </a:prstGeom>
        </p:spPr>
      </p:pic>
    </p:spTree>
    <p:extLst>
      <p:ext uri="{BB962C8B-B14F-4D97-AF65-F5344CB8AC3E}">
        <p14:creationId xmlns:p14="http://schemas.microsoft.com/office/powerpoint/2010/main" val="74202597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F8C1A-1837-434B-83AF-32B90916E457}"/>
              </a:ext>
            </a:extLst>
          </p:cNvPr>
          <p:cNvSpPr>
            <a:spLocks noGrp="1"/>
          </p:cNvSpPr>
          <p:nvPr>
            <p:ph type="ctrTitle"/>
          </p:nvPr>
        </p:nvSpPr>
        <p:spPr>
          <a:xfrm>
            <a:off x="1560945" y="323272"/>
            <a:ext cx="10280073" cy="625555"/>
          </a:xfrm>
        </p:spPr>
        <p:txBody>
          <a:bodyPr>
            <a:normAutofit/>
          </a:bodyPr>
          <a:lstStyle/>
          <a:p>
            <a:pPr defTabSz="799425">
              <a:defRPr/>
            </a:pPr>
            <a:r>
              <a:rPr lang="en-US" sz="3643" b="1" spc="-5" dirty="0">
                <a:solidFill>
                  <a:srgbClr val="0000FF"/>
                </a:solidFill>
                <a:latin typeface="Bookman Old Style" panose="02050604050505020204" pitchFamily="18" charset="0"/>
                <a:ea typeface="+mn-ea"/>
                <a:cs typeface="Times New Roman"/>
              </a:rPr>
              <a:t>Logistic Regressions  </a:t>
            </a:r>
            <a:endParaRPr lang="en-IN" sz="3643" b="1" spc="-5" dirty="0">
              <a:solidFill>
                <a:srgbClr val="0000FF"/>
              </a:solidFill>
              <a:latin typeface="Bookman Old Style" panose="02050604050505020204" pitchFamily="18" charset="0"/>
              <a:ea typeface="+mn-ea"/>
              <a:cs typeface="Times New Roman"/>
            </a:endParaRPr>
          </a:p>
        </p:txBody>
      </p:sp>
      <p:pic>
        <p:nvPicPr>
          <p:cNvPr id="4" name="Picture 3">
            <a:extLst>
              <a:ext uri="{FF2B5EF4-FFF2-40B4-BE49-F238E27FC236}">
                <a16:creationId xmlns:a16="http://schemas.microsoft.com/office/drawing/2014/main" id="{F7F2D7CE-40A9-4EB2-BAAB-AFA5B2FF8FC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0"/>
            <a:ext cx="1394692" cy="1521482"/>
          </a:xfrm>
          <a:prstGeom prst="rect">
            <a:avLst/>
          </a:prstGeom>
        </p:spPr>
      </p:pic>
      <p:sp>
        <p:nvSpPr>
          <p:cNvPr id="7" name="TextBox 6">
            <a:extLst>
              <a:ext uri="{FF2B5EF4-FFF2-40B4-BE49-F238E27FC236}">
                <a16:creationId xmlns:a16="http://schemas.microsoft.com/office/drawing/2014/main" id="{D5BCD145-3829-471F-AEB3-DC38AD5C3E6A}"/>
              </a:ext>
            </a:extLst>
          </p:cNvPr>
          <p:cNvSpPr txBox="1"/>
          <p:nvPr/>
        </p:nvSpPr>
        <p:spPr>
          <a:xfrm>
            <a:off x="1033255" y="1500694"/>
            <a:ext cx="6096000" cy="523220"/>
          </a:xfrm>
          <a:prstGeom prst="rect">
            <a:avLst/>
          </a:prstGeom>
          <a:noFill/>
        </p:spPr>
        <p:txBody>
          <a:bodyPr wrap="square">
            <a:spAutoFit/>
          </a:bodyPr>
          <a:lstStyle/>
          <a:p>
            <a:r>
              <a:rPr lang="en-IN" sz="2800" spc="-5" dirty="0">
                <a:solidFill>
                  <a:srgbClr val="FF0000"/>
                </a:solidFill>
                <a:latin typeface="Carlito"/>
              </a:rPr>
              <a:t>What is logistic regression?</a:t>
            </a:r>
          </a:p>
        </p:txBody>
      </p:sp>
      <p:sp>
        <p:nvSpPr>
          <p:cNvPr id="8" name="object 3">
            <a:extLst>
              <a:ext uri="{FF2B5EF4-FFF2-40B4-BE49-F238E27FC236}">
                <a16:creationId xmlns:a16="http://schemas.microsoft.com/office/drawing/2014/main" id="{9927B6C5-375F-4FAE-8BE5-B21A17139CDE}"/>
              </a:ext>
            </a:extLst>
          </p:cNvPr>
          <p:cNvSpPr txBox="1"/>
          <p:nvPr/>
        </p:nvSpPr>
        <p:spPr>
          <a:xfrm>
            <a:off x="875125" y="2073349"/>
            <a:ext cx="10806430" cy="3989554"/>
          </a:xfrm>
          <a:prstGeom prst="rect">
            <a:avLst/>
          </a:prstGeom>
        </p:spPr>
        <p:txBody>
          <a:bodyPr vert="horz" wrap="square" lIns="0" tIns="97790" rIns="0" bIns="0" rtlCol="0">
            <a:spAutoFit/>
          </a:bodyPr>
          <a:lstStyle/>
          <a:p>
            <a:pPr marL="363220" indent="-351155">
              <a:lnSpc>
                <a:spcPct val="100000"/>
              </a:lnSpc>
              <a:spcBef>
                <a:spcPts val="770"/>
              </a:spcBef>
              <a:buSzPct val="96428"/>
              <a:buFont typeface="Wingdings"/>
              <a:buChar char=""/>
              <a:tabLst>
                <a:tab pos="363855" algn="l"/>
              </a:tabLst>
            </a:pPr>
            <a:r>
              <a:rPr sz="2800" spc="-10" dirty="0">
                <a:latin typeface="Carlito"/>
                <a:cs typeface="Carlito"/>
              </a:rPr>
              <a:t>Logit </a:t>
            </a:r>
            <a:r>
              <a:rPr lang="en-IN" sz="2800" spc="-30" dirty="0">
                <a:latin typeface="Carlito"/>
                <a:cs typeface="Carlito"/>
              </a:rPr>
              <a:t>-</a:t>
            </a:r>
            <a:r>
              <a:rPr sz="2800" spc="-10" dirty="0">
                <a:latin typeface="Carlito"/>
                <a:cs typeface="Carlito"/>
              </a:rPr>
              <a:t>, </a:t>
            </a:r>
            <a:r>
              <a:rPr sz="2800" spc="-5" dirty="0">
                <a:latin typeface="Carlito"/>
                <a:cs typeface="Carlito"/>
              </a:rPr>
              <a:t>a </a:t>
            </a:r>
            <a:r>
              <a:rPr sz="2800" spc="-15" dirty="0">
                <a:latin typeface="Carlito"/>
                <a:cs typeface="Carlito"/>
              </a:rPr>
              <a:t>specialized </a:t>
            </a:r>
            <a:r>
              <a:rPr sz="2800" spc="-25" dirty="0">
                <a:latin typeface="Carlito"/>
                <a:cs typeface="Carlito"/>
              </a:rPr>
              <a:t>form </a:t>
            </a:r>
            <a:r>
              <a:rPr sz="2800" spc="-5" dirty="0">
                <a:latin typeface="Carlito"/>
                <a:cs typeface="Carlito"/>
              </a:rPr>
              <a:t>of</a:t>
            </a:r>
            <a:r>
              <a:rPr sz="2800" spc="150" dirty="0">
                <a:latin typeface="Carlito"/>
                <a:cs typeface="Carlito"/>
              </a:rPr>
              <a:t> </a:t>
            </a:r>
            <a:r>
              <a:rPr sz="2800" spc="-15" dirty="0">
                <a:latin typeface="Carlito"/>
                <a:cs typeface="Carlito"/>
              </a:rPr>
              <a:t>regression</a:t>
            </a:r>
            <a:endParaRPr sz="2800" dirty="0">
              <a:latin typeface="Carlito"/>
              <a:cs typeface="Carlito"/>
            </a:endParaRPr>
          </a:p>
          <a:p>
            <a:pPr marL="241300" marR="5080" indent="-228600">
              <a:lnSpc>
                <a:spcPts val="3030"/>
              </a:lnSpc>
              <a:spcBef>
                <a:spcPts val="1050"/>
              </a:spcBef>
              <a:buSzPct val="96428"/>
              <a:buFont typeface="Wingdings"/>
              <a:buChar char=""/>
              <a:tabLst>
                <a:tab pos="363855" algn="l"/>
              </a:tabLst>
            </a:pPr>
            <a:r>
              <a:rPr sz="2800" spc="-10" dirty="0">
                <a:latin typeface="Carlito"/>
                <a:cs typeface="Carlito"/>
              </a:rPr>
              <a:t>used </a:t>
            </a:r>
            <a:r>
              <a:rPr sz="2800" spc="-5" dirty="0">
                <a:latin typeface="Carlito"/>
                <a:cs typeface="Carlito"/>
              </a:rPr>
              <a:t>when the </a:t>
            </a:r>
            <a:r>
              <a:rPr sz="2800" spc="-10" dirty="0">
                <a:latin typeface="Carlito"/>
                <a:cs typeface="Carlito"/>
              </a:rPr>
              <a:t>dependent variable </a:t>
            </a:r>
            <a:r>
              <a:rPr sz="2800" spc="-5" dirty="0">
                <a:latin typeface="Carlito"/>
                <a:cs typeface="Carlito"/>
              </a:rPr>
              <a:t>is </a:t>
            </a:r>
            <a:r>
              <a:rPr lang="en-IN" sz="2800" spc="-10" dirty="0" err="1">
                <a:latin typeface="Carlito"/>
                <a:cs typeface="Carlito"/>
              </a:rPr>
              <a:t>BInary</a:t>
            </a:r>
            <a:r>
              <a:rPr sz="2800" spc="-10" dirty="0">
                <a:latin typeface="Carlito"/>
                <a:cs typeface="Carlito"/>
              </a:rPr>
              <a:t> </a:t>
            </a:r>
            <a:r>
              <a:rPr sz="2800" spc="-5" dirty="0">
                <a:latin typeface="Carlito"/>
                <a:cs typeface="Carlito"/>
              </a:rPr>
              <a:t>and </a:t>
            </a:r>
            <a:r>
              <a:rPr sz="2800" spc="-15" dirty="0">
                <a:latin typeface="Carlito"/>
                <a:cs typeface="Carlito"/>
              </a:rPr>
              <a:t>categorical </a:t>
            </a:r>
            <a:r>
              <a:rPr sz="2800" spc="-5" dirty="0">
                <a:latin typeface="Carlito"/>
                <a:cs typeface="Carlito"/>
              </a:rPr>
              <a:t>while  the </a:t>
            </a:r>
            <a:r>
              <a:rPr sz="2800" spc="-10" dirty="0">
                <a:latin typeface="Carlito"/>
                <a:cs typeface="Carlito"/>
              </a:rPr>
              <a:t>independent variable(s) could </a:t>
            </a:r>
            <a:r>
              <a:rPr sz="2800" spc="-5" dirty="0">
                <a:latin typeface="Carlito"/>
                <a:cs typeface="Carlito"/>
              </a:rPr>
              <a:t>be </a:t>
            </a:r>
            <a:r>
              <a:rPr sz="2800" spc="-20" dirty="0">
                <a:latin typeface="Carlito"/>
                <a:cs typeface="Carlito"/>
              </a:rPr>
              <a:t>any</a:t>
            </a:r>
            <a:r>
              <a:rPr sz="2800" spc="120" dirty="0">
                <a:latin typeface="Carlito"/>
                <a:cs typeface="Carlito"/>
              </a:rPr>
              <a:t> </a:t>
            </a:r>
            <a:r>
              <a:rPr sz="2800" spc="-10" dirty="0">
                <a:latin typeface="Carlito"/>
                <a:cs typeface="Carlito"/>
              </a:rPr>
              <a:t>type.</a:t>
            </a:r>
            <a:endParaRPr sz="2800" dirty="0">
              <a:latin typeface="Carlito"/>
              <a:cs typeface="Carlito"/>
            </a:endParaRPr>
          </a:p>
          <a:p>
            <a:pPr marL="241300" indent="-228600">
              <a:lnSpc>
                <a:spcPct val="100000"/>
              </a:lnSpc>
              <a:spcBef>
                <a:spcPts val="535"/>
              </a:spcBef>
              <a:buFont typeface="Arial"/>
              <a:buChar char="•"/>
              <a:tabLst>
                <a:tab pos="241300" algn="l"/>
              </a:tabLst>
            </a:pPr>
            <a:r>
              <a:rPr sz="3200" spc="-10" dirty="0">
                <a:latin typeface="Carlito"/>
                <a:cs typeface="Carlito"/>
              </a:rPr>
              <a:t>Dependent variable </a:t>
            </a:r>
            <a:r>
              <a:rPr sz="3200" dirty="0">
                <a:latin typeface="Carlito"/>
                <a:cs typeface="Carlito"/>
              </a:rPr>
              <a:t>is </a:t>
            </a:r>
            <a:r>
              <a:rPr sz="3200" spc="-5" dirty="0">
                <a:latin typeface="Carlito"/>
                <a:cs typeface="Carlito"/>
              </a:rPr>
              <a:t>binary </a:t>
            </a:r>
            <a:r>
              <a:rPr sz="3200" spc="-10" dirty="0">
                <a:latin typeface="Carlito"/>
                <a:cs typeface="Carlito"/>
              </a:rPr>
              <a:t>(yes/no, </a:t>
            </a:r>
            <a:r>
              <a:rPr sz="3200" spc="-5" dirty="0">
                <a:latin typeface="Carlito"/>
                <a:cs typeface="Carlito"/>
              </a:rPr>
              <a:t>Male/Female </a:t>
            </a:r>
            <a:r>
              <a:rPr sz="3200" dirty="0">
                <a:latin typeface="Carlito"/>
                <a:cs typeface="Carlito"/>
              </a:rPr>
              <a:t>)</a:t>
            </a:r>
            <a:r>
              <a:rPr sz="3200" spc="65" dirty="0">
                <a:latin typeface="Carlito"/>
                <a:cs typeface="Carlito"/>
              </a:rPr>
              <a:t> </a:t>
            </a:r>
            <a:r>
              <a:rPr sz="3200" spc="-10" dirty="0">
                <a:latin typeface="Carlito"/>
                <a:cs typeface="Carlito"/>
              </a:rPr>
              <a:t>outcome.</a:t>
            </a:r>
            <a:endParaRPr sz="3200" dirty="0">
              <a:latin typeface="Carlito"/>
              <a:cs typeface="Carlito"/>
            </a:endParaRPr>
          </a:p>
          <a:p>
            <a:pPr marL="241300" indent="-228600">
              <a:lnSpc>
                <a:spcPct val="100000"/>
              </a:lnSpc>
              <a:spcBef>
                <a:spcPts val="1620"/>
              </a:spcBef>
              <a:buFont typeface="Arial"/>
              <a:buChar char="•"/>
              <a:tabLst>
                <a:tab pos="241300" algn="l"/>
              </a:tabLst>
            </a:pPr>
            <a:r>
              <a:rPr sz="3200" spc="-5" dirty="0">
                <a:latin typeface="Carlito"/>
                <a:cs typeface="Carlito"/>
              </a:rPr>
              <a:t>Independent </a:t>
            </a:r>
            <a:r>
              <a:rPr sz="3200" spc="-10" dirty="0">
                <a:latin typeface="Carlito"/>
                <a:cs typeface="Carlito"/>
              </a:rPr>
              <a:t>variables are continuous</a:t>
            </a:r>
            <a:r>
              <a:rPr sz="3200" spc="25" dirty="0">
                <a:latin typeface="Carlito"/>
                <a:cs typeface="Carlito"/>
              </a:rPr>
              <a:t> </a:t>
            </a:r>
            <a:r>
              <a:rPr sz="3200" spc="-15" dirty="0">
                <a:latin typeface="Carlito"/>
                <a:cs typeface="Carlito"/>
              </a:rPr>
              <a:t>interval</a:t>
            </a:r>
            <a:endParaRPr sz="3200" dirty="0">
              <a:latin typeface="Carlito"/>
              <a:cs typeface="Carlito"/>
            </a:endParaRPr>
          </a:p>
          <a:p>
            <a:pPr marL="241300" indent="-228600">
              <a:lnSpc>
                <a:spcPct val="100000"/>
              </a:lnSpc>
              <a:spcBef>
                <a:spcPts val="1620"/>
              </a:spcBef>
              <a:buFont typeface="Arial"/>
              <a:buChar char="•"/>
              <a:tabLst>
                <a:tab pos="241300" algn="l"/>
              </a:tabLst>
            </a:pPr>
            <a:r>
              <a:rPr sz="3200" spc="-10" dirty="0">
                <a:latin typeface="Carlito"/>
                <a:cs typeface="Carlito"/>
              </a:rPr>
              <a:t>Examples:</a:t>
            </a:r>
            <a:endParaRPr sz="3200" dirty="0">
              <a:latin typeface="Carlito"/>
              <a:cs typeface="Carlito"/>
            </a:endParaRPr>
          </a:p>
          <a:p>
            <a:pPr marL="698500" lvl="1" indent="-228600">
              <a:lnSpc>
                <a:spcPct val="100000"/>
              </a:lnSpc>
              <a:spcBef>
                <a:spcPts val="1290"/>
              </a:spcBef>
              <a:buFont typeface="Arial"/>
              <a:buChar char="•"/>
              <a:tabLst>
                <a:tab pos="698500" algn="l"/>
              </a:tabLst>
            </a:pPr>
            <a:r>
              <a:rPr sz="2800" spc="-15" dirty="0">
                <a:latin typeface="Carlito"/>
                <a:cs typeface="Carlito"/>
              </a:rPr>
              <a:t>Relation </a:t>
            </a:r>
            <a:r>
              <a:rPr sz="2800" spc="-5" dirty="0">
                <a:latin typeface="Carlito"/>
                <a:cs typeface="Carlito"/>
              </a:rPr>
              <a:t>of </a:t>
            </a:r>
            <a:r>
              <a:rPr sz="2800" spc="-15" dirty="0">
                <a:latin typeface="Carlito"/>
                <a:cs typeface="Carlito"/>
              </a:rPr>
              <a:t>weight </a:t>
            </a:r>
            <a:r>
              <a:rPr sz="2800" spc="-5" dirty="0">
                <a:latin typeface="Carlito"/>
                <a:cs typeface="Carlito"/>
              </a:rPr>
              <a:t>and BP </a:t>
            </a:r>
            <a:r>
              <a:rPr sz="2800" spc="-20" dirty="0">
                <a:latin typeface="Carlito"/>
                <a:cs typeface="Carlito"/>
              </a:rPr>
              <a:t>to </a:t>
            </a:r>
            <a:r>
              <a:rPr sz="2800" spc="-5" dirty="0">
                <a:latin typeface="Carlito"/>
                <a:cs typeface="Carlito"/>
              </a:rPr>
              <a:t>10 </a:t>
            </a:r>
            <a:r>
              <a:rPr sz="2800" spc="-15" dirty="0">
                <a:latin typeface="Carlito"/>
                <a:cs typeface="Carlito"/>
              </a:rPr>
              <a:t>year </a:t>
            </a:r>
            <a:r>
              <a:rPr sz="2800" spc="-5" dirty="0">
                <a:latin typeface="Carlito"/>
                <a:cs typeface="Carlito"/>
              </a:rPr>
              <a:t>risk of</a:t>
            </a:r>
            <a:r>
              <a:rPr sz="2800" spc="110" dirty="0">
                <a:latin typeface="Carlito"/>
                <a:cs typeface="Carlito"/>
              </a:rPr>
              <a:t> </a:t>
            </a:r>
            <a:r>
              <a:rPr sz="2800" spc="-10" dirty="0">
                <a:latin typeface="Carlito"/>
                <a:cs typeface="Carlito"/>
              </a:rPr>
              <a:t>death</a:t>
            </a:r>
            <a:endParaRPr sz="2800" dirty="0">
              <a:latin typeface="Carlito"/>
              <a:cs typeface="Carlito"/>
            </a:endParaRPr>
          </a:p>
        </p:txBody>
      </p:sp>
    </p:spTree>
    <p:extLst>
      <p:ext uri="{BB962C8B-B14F-4D97-AF65-F5344CB8AC3E}">
        <p14:creationId xmlns:p14="http://schemas.microsoft.com/office/powerpoint/2010/main" val="133661359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F8C1A-1837-434B-83AF-32B90916E457}"/>
              </a:ext>
            </a:extLst>
          </p:cNvPr>
          <p:cNvSpPr>
            <a:spLocks noGrp="1"/>
          </p:cNvSpPr>
          <p:nvPr>
            <p:ph type="ctrTitle"/>
          </p:nvPr>
        </p:nvSpPr>
        <p:spPr>
          <a:xfrm>
            <a:off x="1560945" y="323272"/>
            <a:ext cx="10280073" cy="625555"/>
          </a:xfrm>
        </p:spPr>
        <p:txBody>
          <a:bodyPr>
            <a:normAutofit/>
          </a:bodyPr>
          <a:lstStyle/>
          <a:p>
            <a:pPr defTabSz="799425">
              <a:defRPr/>
            </a:pPr>
            <a:r>
              <a:rPr lang="en-US" sz="3643" b="1" spc="-5" dirty="0">
                <a:solidFill>
                  <a:srgbClr val="0000FF"/>
                </a:solidFill>
                <a:latin typeface="Bookman Old Style" panose="02050604050505020204" pitchFamily="18" charset="0"/>
                <a:ea typeface="+mn-ea"/>
                <a:cs typeface="Times New Roman"/>
              </a:rPr>
              <a:t>Logistic Regressions  </a:t>
            </a:r>
            <a:endParaRPr lang="en-IN" sz="3643" b="1" spc="-5" dirty="0">
              <a:solidFill>
                <a:srgbClr val="0000FF"/>
              </a:solidFill>
              <a:latin typeface="Bookman Old Style" panose="02050604050505020204" pitchFamily="18" charset="0"/>
              <a:ea typeface="+mn-ea"/>
              <a:cs typeface="Times New Roman"/>
            </a:endParaRPr>
          </a:p>
        </p:txBody>
      </p:sp>
      <p:pic>
        <p:nvPicPr>
          <p:cNvPr id="4" name="Picture 3">
            <a:extLst>
              <a:ext uri="{FF2B5EF4-FFF2-40B4-BE49-F238E27FC236}">
                <a16:creationId xmlns:a16="http://schemas.microsoft.com/office/drawing/2014/main" id="{F7F2D7CE-40A9-4EB2-BAAB-AFA5B2FF8FC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0"/>
            <a:ext cx="1394692" cy="1521482"/>
          </a:xfrm>
          <a:prstGeom prst="rect">
            <a:avLst/>
          </a:prstGeom>
        </p:spPr>
      </p:pic>
      <p:sp>
        <p:nvSpPr>
          <p:cNvPr id="7" name="TextBox 6">
            <a:extLst>
              <a:ext uri="{FF2B5EF4-FFF2-40B4-BE49-F238E27FC236}">
                <a16:creationId xmlns:a16="http://schemas.microsoft.com/office/drawing/2014/main" id="{D5BCD145-3829-471F-AEB3-DC38AD5C3E6A}"/>
              </a:ext>
            </a:extLst>
          </p:cNvPr>
          <p:cNvSpPr txBox="1"/>
          <p:nvPr/>
        </p:nvSpPr>
        <p:spPr>
          <a:xfrm>
            <a:off x="2963412" y="1140059"/>
            <a:ext cx="6096000" cy="523220"/>
          </a:xfrm>
          <a:prstGeom prst="rect">
            <a:avLst/>
          </a:prstGeom>
          <a:noFill/>
        </p:spPr>
        <p:txBody>
          <a:bodyPr wrap="square">
            <a:spAutoFit/>
          </a:bodyPr>
          <a:lstStyle/>
          <a:p>
            <a:r>
              <a:rPr lang="en-IN" sz="2800" spc="-5" dirty="0">
                <a:solidFill>
                  <a:srgbClr val="FF0000"/>
                </a:solidFill>
                <a:latin typeface="Carlito"/>
              </a:rPr>
              <a:t>What is logistic regression? - Continued</a:t>
            </a:r>
          </a:p>
        </p:txBody>
      </p:sp>
      <p:sp>
        <p:nvSpPr>
          <p:cNvPr id="6" name="object 3">
            <a:extLst>
              <a:ext uri="{FF2B5EF4-FFF2-40B4-BE49-F238E27FC236}">
                <a16:creationId xmlns:a16="http://schemas.microsoft.com/office/drawing/2014/main" id="{5ACBA712-7388-412C-AF83-96B6C1F04642}"/>
              </a:ext>
            </a:extLst>
          </p:cNvPr>
          <p:cNvSpPr txBox="1"/>
          <p:nvPr/>
        </p:nvSpPr>
        <p:spPr>
          <a:xfrm>
            <a:off x="697345" y="1868997"/>
            <a:ext cx="10628134" cy="4237698"/>
          </a:xfrm>
          <a:prstGeom prst="rect">
            <a:avLst/>
          </a:prstGeom>
        </p:spPr>
        <p:txBody>
          <a:bodyPr vert="horz" wrap="square" lIns="0" tIns="61594" rIns="0" bIns="0" rtlCol="0">
            <a:spAutoFit/>
          </a:bodyPr>
          <a:lstStyle/>
          <a:p>
            <a:pPr marL="546100" marR="93980" indent="-533400" algn="just">
              <a:lnSpc>
                <a:spcPct val="90000"/>
              </a:lnSpc>
              <a:spcBef>
                <a:spcPts val="484"/>
              </a:spcBef>
              <a:buFont typeface="Arial"/>
              <a:buChar char="•"/>
              <a:tabLst>
                <a:tab pos="545465" algn="l"/>
                <a:tab pos="546100" algn="l"/>
              </a:tabLst>
            </a:pPr>
            <a:r>
              <a:rPr sz="3000" spc="-15" dirty="0">
                <a:latin typeface="Carlito"/>
                <a:cs typeface="Carlito"/>
              </a:rPr>
              <a:t>Form </a:t>
            </a:r>
            <a:r>
              <a:rPr sz="3000" spc="-5" dirty="0">
                <a:latin typeface="Carlito"/>
                <a:cs typeface="Carlito"/>
              </a:rPr>
              <a:t>of </a:t>
            </a:r>
            <a:r>
              <a:rPr sz="3000" spc="-10" dirty="0">
                <a:latin typeface="Carlito"/>
                <a:cs typeface="Carlito"/>
              </a:rPr>
              <a:t>regression that allows </a:t>
            </a:r>
            <a:r>
              <a:rPr sz="3000" dirty="0">
                <a:latin typeface="Carlito"/>
                <a:cs typeface="Carlito"/>
              </a:rPr>
              <a:t>the </a:t>
            </a:r>
            <a:r>
              <a:rPr sz="3000" spc="-5" dirty="0">
                <a:latin typeface="Carlito"/>
                <a:cs typeface="Carlito"/>
              </a:rPr>
              <a:t>prediction of </a:t>
            </a:r>
            <a:r>
              <a:rPr sz="3000" spc="-15" dirty="0">
                <a:latin typeface="Carlito"/>
                <a:cs typeface="Carlito"/>
              </a:rPr>
              <a:t>discrete  </a:t>
            </a:r>
            <a:r>
              <a:rPr sz="3000" spc="-10" dirty="0">
                <a:latin typeface="Carlito"/>
                <a:cs typeface="Carlito"/>
              </a:rPr>
              <a:t>variables </a:t>
            </a:r>
            <a:r>
              <a:rPr sz="3000" spc="-15" dirty="0">
                <a:latin typeface="Carlito"/>
                <a:cs typeface="Carlito"/>
              </a:rPr>
              <a:t>by </a:t>
            </a:r>
            <a:r>
              <a:rPr sz="3000" dirty="0">
                <a:latin typeface="Carlito"/>
                <a:cs typeface="Carlito"/>
              </a:rPr>
              <a:t>a </a:t>
            </a:r>
            <a:r>
              <a:rPr sz="3000" spc="-5" dirty="0">
                <a:latin typeface="Carlito"/>
                <a:cs typeface="Carlito"/>
              </a:rPr>
              <a:t>mix of </a:t>
            </a:r>
            <a:r>
              <a:rPr sz="3000" spc="-10" dirty="0">
                <a:latin typeface="Carlito"/>
                <a:cs typeface="Carlito"/>
              </a:rPr>
              <a:t>continuous </a:t>
            </a:r>
            <a:r>
              <a:rPr sz="3000" dirty="0">
                <a:latin typeface="Carlito"/>
                <a:cs typeface="Carlito"/>
              </a:rPr>
              <a:t>and </a:t>
            </a:r>
            <a:r>
              <a:rPr sz="3000" spc="-10" dirty="0">
                <a:latin typeface="Carlito"/>
                <a:cs typeface="Carlito"/>
              </a:rPr>
              <a:t>discrete/nominal  </a:t>
            </a:r>
            <a:r>
              <a:rPr sz="3000" spc="-15" dirty="0">
                <a:latin typeface="Carlito"/>
                <a:cs typeface="Carlito"/>
              </a:rPr>
              <a:t>predictors.</a:t>
            </a:r>
            <a:endParaRPr sz="3000" dirty="0">
              <a:latin typeface="Carlito"/>
              <a:cs typeface="Carlito"/>
            </a:endParaRPr>
          </a:p>
          <a:p>
            <a:pPr marL="546100" marR="80010" indent="-533400" algn="just">
              <a:lnSpc>
                <a:spcPct val="90000"/>
              </a:lnSpc>
              <a:spcBef>
                <a:spcPts val="495"/>
              </a:spcBef>
              <a:buFont typeface="Arial"/>
              <a:buChar char="•"/>
              <a:tabLst>
                <a:tab pos="545465" algn="l"/>
                <a:tab pos="546100" algn="l"/>
              </a:tabLst>
            </a:pPr>
            <a:r>
              <a:rPr sz="3000" spc="-5" dirty="0">
                <a:latin typeface="Carlito"/>
                <a:cs typeface="Carlito"/>
              </a:rPr>
              <a:t>Addresses </a:t>
            </a:r>
            <a:r>
              <a:rPr sz="3000" dirty="0">
                <a:latin typeface="Carlito"/>
                <a:cs typeface="Carlito"/>
              </a:rPr>
              <a:t>the </a:t>
            </a:r>
            <a:r>
              <a:rPr sz="3000" spc="-5" dirty="0">
                <a:latin typeface="Carlito"/>
                <a:cs typeface="Carlito"/>
              </a:rPr>
              <a:t>same </a:t>
            </a:r>
            <a:r>
              <a:rPr sz="3000" spc="-10" dirty="0">
                <a:latin typeface="Carlito"/>
                <a:cs typeface="Carlito"/>
              </a:rPr>
              <a:t>questions that </a:t>
            </a:r>
            <a:r>
              <a:rPr sz="3000" spc="-5" dirty="0">
                <a:latin typeface="Carlito"/>
                <a:cs typeface="Carlito"/>
              </a:rPr>
              <a:t>discriminant  function analysis </a:t>
            </a:r>
            <a:r>
              <a:rPr sz="3000" dirty="0">
                <a:latin typeface="Carlito"/>
                <a:cs typeface="Carlito"/>
              </a:rPr>
              <a:t>and </a:t>
            </a:r>
            <a:r>
              <a:rPr sz="3000" spc="-5" dirty="0">
                <a:latin typeface="Carlito"/>
                <a:cs typeface="Carlito"/>
              </a:rPr>
              <a:t>multiple </a:t>
            </a:r>
            <a:r>
              <a:rPr sz="3000" spc="-10" dirty="0">
                <a:latin typeface="Carlito"/>
                <a:cs typeface="Carlito"/>
              </a:rPr>
              <a:t>regression </a:t>
            </a:r>
            <a:r>
              <a:rPr sz="3000" spc="-5" dirty="0">
                <a:latin typeface="Carlito"/>
                <a:cs typeface="Carlito"/>
              </a:rPr>
              <a:t>do but </a:t>
            </a:r>
            <a:r>
              <a:rPr sz="3000" dirty="0">
                <a:latin typeface="Carlito"/>
                <a:cs typeface="Carlito"/>
              </a:rPr>
              <a:t>with </a:t>
            </a:r>
            <a:r>
              <a:rPr sz="3000" spc="-5" dirty="0">
                <a:latin typeface="Carlito"/>
                <a:cs typeface="Carlito"/>
              </a:rPr>
              <a:t>no  </a:t>
            </a:r>
            <a:r>
              <a:rPr sz="3000" spc="-10" dirty="0">
                <a:latin typeface="Carlito"/>
                <a:cs typeface="Carlito"/>
              </a:rPr>
              <a:t>distributional </a:t>
            </a:r>
            <a:r>
              <a:rPr sz="3000" spc="-5" dirty="0">
                <a:latin typeface="Carlito"/>
                <a:cs typeface="Carlito"/>
              </a:rPr>
              <a:t>assumptions </a:t>
            </a:r>
            <a:r>
              <a:rPr sz="3000" dirty="0">
                <a:latin typeface="Carlito"/>
                <a:cs typeface="Carlito"/>
              </a:rPr>
              <a:t>on </a:t>
            </a:r>
            <a:r>
              <a:rPr sz="3000" spc="-5" dirty="0">
                <a:latin typeface="Carlito"/>
                <a:cs typeface="Carlito"/>
              </a:rPr>
              <a:t>the </a:t>
            </a:r>
            <a:r>
              <a:rPr sz="3000" spc="-15" dirty="0">
                <a:latin typeface="Carlito"/>
                <a:cs typeface="Carlito"/>
              </a:rPr>
              <a:t>predictors </a:t>
            </a:r>
            <a:r>
              <a:rPr sz="3000" spc="-5" dirty="0">
                <a:latin typeface="Carlito"/>
                <a:cs typeface="Carlito"/>
              </a:rPr>
              <a:t>(the  </a:t>
            </a:r>
            <a:r>
              <a:rPr sz="3000" spc="-15" dirty="0">
                <a:latin typeface="Carlito"/>
                <a:cs typeface="Carlito"/>
              </a:rPr>
              <a:t>predictors </a:t>
            </a:r>
            <a:r>
              <a:rPr sz="3000" spc="-10" dirty="0">
                <a:latin typeface="Carlito"/>
                <a:cs typeface="Carlito"/>
              </a:rPr>
              <a:t>do </a:t>
            </a:r>
            <a:r>
              <a:rPr sz="3000" spc="-5" dirty="0">
                <a:latin typeface="Carlito"/>
                <a:cs typeface="Carlito"/>
              </a:rPr>
              <a:t>not </a:t>
            </a:r>
            <a:r>
              <a:rPr sz="3000" spc="-25" dirty="0">
                <a:latin typeface="Carlito"/>
                <a:cs typeface="Carlito"/>
              </a:rPr>
              <a:t>have to </a:t>
            </a:r>
            <a:r>
              <a:rPr sz="3000" spc="-5" dirty="0">
                <a:latin typeface="Carlito"/>
                <a:cs typeface="Carlito"/>
              </a:rPr>
              <a:t>be normally </a:t>
            </a:r>
            <a:r>
              <a:rPr sz="3000" spc="-10" dirty="0">
                <a:latin typeface="Carlito"/>
                <a:cs typeface="Carlito"/>
              </a:rPr>
              <a:t>distributed,  </a:t>
            </a:r>
            <a:r>
              <a:rPr sz="3000" spc="-5" dirty="0">
                <a:latin typeface="Carlito"/>
                <a:cs typeface="Carlito"/>
              </a:rPr>
              <a:t>linearly </a:t>
            </a:r>
            <a:r>
              <a:rPr sz="3000" spc="-15" dirty="0">
                <a:latin typeface="Carlito"/>
                <a:cs typeface="Carlito"/>
              </a:rPr>
              <a:t>related </a:t>
            </a:r>
            <a:r>
              <a:rPr sz="3000" spc="-5" dirty="0">
                <a:latin typeface="Carlito"/>
                <a:cs typeface="Carlito"/>
              </a:rPr>
              <a:t>or </a:t>
            </a:r>
            <a:r>
              <a:rPr sz="3000" spc="-25" dirty="0">
                <a:latin typeface="Carlito"/>
                <a:cs typeface="Carlito"/>
              </a:rPr>
              <a:t>have </a:t>
            </a:r>
            <a:r>
              <a:rPr sz="3000" dirty="0">
                <a:latin typeface="Carlito"/>
                <a:cs typeface="Carlito"/>
              </a:rPr>
              <a:t>equal </a:t>
            </a:r>
            <a:r>
              <a:rPr sz="3000" spc="-5" dirty="0">
                <a:latin typeface="Carlito"/>
                <a:cs typeface="Carlito"/>
              </a:rPr>
              <a:t>variance </a:t>
            </a:r>
            <a:r>
              <a:rPr sz="3000" dirty="0">
                <a:latin typeface="Carlito"/>
                <a:cs typeface="Carlito"/>
              </a:rPr>
              <a:t>in each</a:t>
            </a:r>
            <a:r>
              <a:rPr sz="3000" spc="25" dirty="0">
                <a:latin typeface="Carlito"/>
                <a:cs typeface="Carlito"/>
              </a:rPr>
              <a:t> </a:t>
            </a:r>
            <a:r>
              <a:rPr sz="3000" spc="-15" dirty="0">
                <a:latin typeface="Carlito"/>
                <a:cs typeface="Carlito"/>
              </a:rPr>
              <a:t>group)</a:t>
            </a:r>
            <a:endParaRPr sz="3000" dirty="0">
              <a:latin typeface="Carlito"/>
              <a:cs typeface="Carlito"/>
            </a:endParaRPr>
          </a:p>
          <a:p>
            <a:pPr marL="546100" marR="317500" indent="-533400" algn="just">
              <a:lnSpc>
                <a:spcPts val="3460"/>
              </a:lnSpc>
              <a:spcBef>
                <a:spcPts val="550"/>
              </a:spcBef>
              <a:buFont typeface="Arial"/>
              <a:buChar char="•"/>
              <a:tabLst>
                <a:tab pos="545465" algn="l"/>
                <a:tab pos="546100" algn="l"/>
              </a:tabLst>
            </a:pPr>
            <a:r>
              <a:rPr sz="3000" spc="-5" dirty="0">
                <a:latin typeface="Carlito"/>
                <a:cs typeface="Carlito"/>
              </a:rPr>
              <a:t>Does not </a:t>
            </a:r>
            <a:r>
              <a:rPr sz="3000" dirty="0">
                <a:latin typeface="Carlito"/>
                <a:cs typeface="Carlito"/>
              </a:rPr>
              <a:t>assume a </a:t>
            </a:r>
            <a:r>
              <a:rPr sz="3000" spc="-5" dirty="0">
                <a:latin typeface="Carlito"/>
                <a:cs typeface="Carlito"/>
              </a:rPr>
              <a:t>linear </a:t>
            </a:r>
            <a:r>
              <a:rPr sz="3000" spc="-10" dirty="0">
                <a:latin typeface="Carlito"/>
                <a:cs typeface="Carlito"/>
              </a:rPr>
              <a:t>relationship between </a:t>
            </a:r>
            <a:r>
              <a:rPr sz="3000" spc="-20" dirty="0">
                <a:latin typeface="Carlito"/>
                <a:cs typeface="Carlito"/>
              </a:rPr>
              <a:t>DV </a:t>
            </a:r>
            <a:r>
              <a:rPr sz="3000" dirty="0">
                <a:latin typeface="Carlito"/>
                <a:cs typeface="Carlito"/>
              </a:rPr>
              <a:t>and  </a:t>
            </a:r>
            <a:r>
              <a:rPr sz="3000" spc="-5" dirty="0">
                <a:latin typeface="Carlito"/>
                <a:cs typeface="Carlito"/>
              </a:rPr>
              <a:t>IV</a:t>
            </a:r>
            <a:endParaRPr sz="3000" dirty="0">
              <a:latin typeface="Carlito"/>
              <a:cs typeface="Carlito"/>
            </a:endParaRPr>
          </a:p>
          <a:p>
            <a:pPr marR="5080" algn="r">
              <a:lnSpc>
                <a:spcPct val="100000"/>
              </a:lnSpc>
              <a:spcBef>
                <a:spcPts val="550"/>
              </a:spcBef>
            </a:pPr>
            <a:r>
              <a:rPr sz="1200" dirty="0">
                <a:solidFill>
                  <a:srgbClr val="888888"/>
                </a:solidFill>
                <a:latin typeface="Carlito"/>
                <a:cs typeface="Carlito"/>
              </a:rPr>
              <a:t>3</a:t>
            </a:r>
            <a:endParaRPr sz="1200" dirty="0">
              <a:latin typeface="Carlito"/>
              <a:cs typeface="Carlito"/>
            </a:endParaRPr>
          </a:p>
        </p:txBody>
      </p:sp>
    </p:spTree>
    <p:extLst>
      <p:ext uri="{BB962C8B-B14F-4D97-AF65-F5344CB8AC3E}">
        <p14:creationId xmlns:p14="http://schemas.microsoft.com/office/powerpoint/2010/main" val="36443771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34EB4AF-C059-46F8-95B6-56BB7A0D3CBB}"/>
              </a:ext>
            </a:extLst>
          </p:cNvPr>
          <p:cNvPicPr>
            <a:picLocks noChangeAspect="1"/>
          </p:cNvPicPr>
          <p:nvPr/>
        </p:nvPicPr>
        <p:blipFill>
          <a:blip r:embed="rId2"/>
          <a:stretch>
            <a:fillRect/>
          </a:stretch>
        </p:blipFill>
        <p:spPr>
          <a:xfrm>
            <a:off x="6" y="5680220"/>
            <a:ext cx="1348503" cy="1177781"/>
          </a:xfrm>
          <a:prstGeom prst="rect">
            <a:avLst/>
          </a:prstGeom>
        </p:spPr>
      </p:pic>
      <p:sp>
        <p:nvSpPr>
          <p:cNvPr id="6" name="Title 1">
            <a:extLst>
              <a:ext uri="{FF2B5EF4-FFF2-40B4-BE49-F238E27FC236}">
                <a16:creationId xmlns:a16="http://schemas.microsoft.com/office/drawing/2014/main" id="{EE88A5D5-445C-4EEB-A14C-083E79D66CBE}"/>
              </a:ext>
            </a:extLst>
          </p:cNvPr>
          <p:cNvSpPr>
            <a:spLocks noGrp="1"/>
          </p:cNvSpPr>
          <p:nvPr>
            <p:ph type="ctrTitle"/>
          </p:nvPr>
        </p:nvSpPr>
        <p:spPr>
          <a:xfrm>
            <a:off x="674257" y="175200"/>
            <a:ext cx="9910616" cy="780764"/>
          </a:xfrm>
        </p:spPr>
        <p:txBody>
          <a:bodyPr>
            <a:normAutofit/>
          </a:bodyPr>
          <a:lstStyle/>
          <a:p>
            <a:r>
              <a:rPr lang="en-IN" sz="5000" dirty="0">
                <a:solidFill>
                  <a:srgbClr val="FF0000"/>
                </a:solidFill>
                <a:latin typeface="Arial" panose="020B0604020202020204" pitchFamily="34" charset="0"/>
                <a:cs typeface="Arial" panose="020B0604020202020204" pitchFamily="34" charset="0"/>
              </a:rPr>
              <a:t>Course Introduction Continued.,</a:t>
            </a:r>
          </a:p>
        </p:txBody>
      </p:sp>
      <p:sp>
        <p:nvSpPr>
          <p:cNvPr id="7" name="Subtitle 2">
            <a:extLst>
              <a:ext uri="{FF2B5EF4-FFF2-40B4-BE49-F238E27FC236}">
                <a16:creationId xmlns:a16="http://schemas.microsoft.com/office/drawing/2014/main" id="{52C2E655-130B-41B3-AADE-927F0B8D03C6}"/>
              </a:ext>
            </a:extLst>
          </p:cNvPr>
          <p:cNvSpPr txBox="1">
            <a:spLocks/>
          </p:cNvSpPr>
          <p:nvPr/>
        </p:nvSpPr>
        <p:spPr>
          <a:xfrm>
            <a:off x="1348509" y="1087263"/>
            <a:ext cx="10039927" cy="5181847"/>
          </a:xfrm>
          <a:prstGeom prst="rect">
            <a:avLst/>
          </a:prstGeom>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IN" sz="2800" dirty="0">
                <a:solidFill>
                  <a:srgbClr val="C00000"/>
                </a:solidFill>
                <a:latin typeface="Arial" panose="020B0604020202020204" pitchFamily="34" charset="0"/>
                <a:cs typeface="Arial" panose="020B0604020202020204" pitchFamily="34" charset="0"/>
              </a:rPr>
              <a:t>Applications of Deep Learning (DL):</a:t>
            </a:r>
          </a:p>
          <a:p>
            <a:pPr marL="989013" indent="-277813" algn="l">
              <a:buFont typeface="Wingdings" panose="05000000000000000000" pitchFamily="2" charset="2"/>
              <a:buChar char="Ø"/>
            </a:pPr>
            <a:r>
              <a:rPr lang="en-IN" sz="2800" baseline="-9000" dirty="0">
                <a:latin typeface="Arial" panose="020B0604020202020204" pitchFamily="34" charset="0"/>
                <a:cs typeface="Arial" panose="020B0604020202020204" pitchFamily="34" charset="0"/>
              </a:rPr>
              <a:t>  Image/ Pattern Classification</a:t>
            </a:r>
          </a:p>
          <a:p>
            <a:pPr marL="989013" indent="-277813" algn="l">
              <a:lnSpc>
                <a:spcPct val="100000"/>
              </a:lnSpc>
              <a:buFont typeface="Wingdings" panose="05000000000000000000" pitchFamily="2" charset="2"/>
              <a:buChar char="Ø"/>
            </a:pPr>
            <a:r>
              <a:rPr lang="en-IN" sz="2800" baseline="-9000" dirty="0">
                <a:latin typeface="Arial" panose="020B0604020202020204" pitchFamily="34" charset="0"/>
                <a:cs typeface="Arial" panose="020B0604020202020204" pitchFamily="34" charset="0"/>
              </a:rPr>
              <a:t>  Image/ Pattern Association</a:t>
            </a:r>
          </a:p>
          <a:p>
            <a:pPr marL="989013" indent="-277813" algn="l">
              <a:lnSpc>
                <a:spcPct val="100000"/>
              </a:lnSpc>
              <a:buFont typeface="Wingdings" panose="05000000000000000000" pitchFamily="2" charset="2"/>
              <a:buChar char="Ø"/>
            </a:pPr>
            <a:r>
              <a:rPr lang="en-US" sz="2800" baseline="-9000" dirty="0">
                <a:latin typeface="Arial" panose="020B0604020202020204" pitchFamily="34" charset="0"/>
                <a:cs typeface="Arial" panose="020B0604020202020204" pitchFamily="34" charset="0"/>
              </a:rPr>
              <a:t>  Self Driving Cars</a:t>
            </a:r>
          </a:p>
          <a:p>
            <a:pPr marL="989013" indent="-277813" algn="l">
              <a:lnSpc>
                <a:spcPct val="100000"/>
              </a:lnSpc>
              <a:buFont typeface="Wingdings" panose="05000000000000000000" pitchFamily="2" charset="2"/>
              <a:buChar char="Ø"/>
            </a:pPr>
            <a:r>
              <a:rPr lang="en-US" sz="2800" baseline="-9000" dirty="0">
                <a:latin typeface="Arial" panose="020B0604020202020204" pitchFamily="34" charset="0"/>
                <a:cs typeface="Arial" panose="020B0604020202020204" pitchFamily="34" charset="0"/>
              </a:rPr>
              <a:t>  News Aggregation and Fraud News Detection</a:t>
            </a:r>
          </a:p>
          <a:p>
            <a:pPr marL="989013" indent="-277813" algn="l">
              <a:lnSpc>
                <a:spcPct val="100000"/>
              </a:lnSpc>
              <a:buFont typeface="Wingdings" panose="05000000000000000000" pitchFamily="2" charset="2"/>
              <a:buChar char="Ø"/>
            </a:pPr>
            <a:r>
              <a:rPr lang="en-US" sz="2800" baseline="-9000" dirty="0">
                <a:latin typeface="Arial" panose="020B0604020202020204" pitchFamily="34" charset="0"/>
                <a:cs typeface="Arial" panose="020B0604020202020204" pitchFamily="34" charset="0"/>
              </a:rPr>
              <a:t>  Natural Language Processing</a:t>
            </a:r>
          </a:p>
          <a:p>
            <a:pPr marL="989013" indent="-277813" algn="l">
              <a:lnSpc>
                <a:spcPct val="100000"/>
              </a:lnSpc>
              <a:buFont typeface="Wingdings" panose="05000000000000000000" pitchFamily="2" charset="2"/>
              <a:buChar char="Ø"/>
            </a:pPr>
            <a:r>
              <a:rPr lang="en-US" sz="2800" baseline="-9000" dirty="0">
                <a:latin typeface="Arial" panose="020B0604020202020204" pitchFamily="34" charset="0"/>
                <a:cs typeface="Arial" panose="020B0604020202020204" pitchFamily="34" charset="0"/>
              </a:rPr>
              <a:t>  Visual Recognition</a:t>
            </a:r>
          </a:p>
          <a:p>
            <a:pPr marL="989013" indent="-277813" algn="l">
              <a:lnSpc>
                <a:spcPct val="100000"/>
              </a:lnSpc>
              <a:buFont typeface="Wingdings" panose="05000000000000000000" pitchFamily="2" charset="2"/>
              <a:buChar char="Ø"/>
            </a:pPr>
            <a:r>
              <a:rPr lang="en-US" sz="2800" baseline="-9000" dirty="0">
                <a:latin typeface="Arial" panose="020B0604020202020204" pitchFamily="34" charset="0"/>
                <a:cs typeface="Arial" panose="020B0604020202020204" pitchFamily="34" charset="0"/>
              </a:rPr>
              <a:t>  Fraud Detection</a:t>
            </a:r>
          </a:p>
          <a:p>
            <a:pPr marL="989013" indent="-277813" algn="l">
              <a:lnSpc>
                <a:spcPct val="100000"/>
              </a:lnSpc>
              <a:buFont typeface="Wingdings" panose="05000000000000000000" pitchFamily="2" charset="2"/>
              <a:buChar char="Ø"/>
            </a:pPr>
            <a:r>
              <a:rPr lang="en-US" sz="2800" baseline="-9000" dirty="0">
                <a:latin typeface="Arial" panose="020B0604020202020204" pitchFamily="34" charset="0"/>
                <a:cs typeface="Arial" panose="020B0604020202020204" pitchFamily="34" charset="0"/>
              </a:rPr>
              <a:t>  Healthcare</a:t>
            </a:r>
          </a:p>
          <a:p>
            <a:pPr marL="989013" indent="-277813" algn="l">
              <a:lnSpc>
                <a:spcPct val="100000"/>
              </a:lnSpc>
              <a:buFont typeface="Wingdings" panose="05000000000000000000" pitchFamily="2" charset="2"/>
              <a:buChar char="Ø"/>
            </a:pPr>
            <a:r>
              <a:rPr lang="en-US" sz="2800" baseline="-9000" dirty="0">
                <a:latin typeface="Arial" panose="020B0604020202020204" pitchFamily="34" charset="0"/>
                <a:cs typeface="Arial" panose="020B0604020202020204" pitchFamily="34" charset="0"/>
              </a:rPr>
              <a:t>  Automatic Handwriting Generation</a:t>
            </a:r>
          </a:p>
          <a:p>
            <a:pPr marL="989013" indent="-277813" algn="l">
              <a:lnSpc>
                <a:spcPct val="100000"/>
              </a:lnSpc>
              <a:buFont typeface="Wingdings" panose="05000000000000000000" pitchFamily="2" charset="2"/>
              <a:buChar char="Ø"/>
            </a:pPr>
            <a:r>
              <a:rPr lang="en-US" sz="2800" baseline="-9000" dirty="0">
                <a:latin typeface="Arial" panose="020B0604020202020204" pitchFamily="34" charset="0"/>
                <a:cs typeface="Arial" panose="020B0604020202020204" pitchFamily="34" charset="0"/>
              </a:rPr>
              <a:t>  Automatic Game Playing</a:t>
            </a:r>
          </a:p>
          <a:p>
            <a:pPr marL="989013" indent="-277813" algn="l">
              <a:lnSpc>
                <a:spcPct val="100000"/>
              </a:lnSpc>
              <a:buFont typeface="Wingdings" panose="05000000000000000000" pitchFamily="2" charset="2"/>
              <a:buChar char="Ø"/>
            </a:pPr>
            <a:r>
              <a:rPr lang="en-US" sz="2800" baseline="-9000" dirty="0">
                <a:latin typeface="Arial" panose="020B0604020202020204" pitchFamily="34" charset="0"/>
                <a:cs typeface="Arial" panose="020B0604020202020204" pitchFamily="34" charset="0"/>
              </a:rPr>
              <a:t>  Language Translations</a:t>
            </a:r>
          </a:p>
          <a:p>
            <a:pPr marL="989013" indent="-277813" algn="l">
              <a:lnSpc>
                <a:spcPct val="100000"/>
              </a:lnSpc>
              <a:buFont typeface="Wingdings" panose="05000000000000000000" pitchFamily="2" charset="2"/>
              <a:buChar char="Ø"/>
            </a:pPr>
            <a:r>
              <a:rPr lang="en-US" sz="2800" baseline="-9000" dirty="0">
                <a:latin typeface="Arial" panose="020B0604020202020204" pitchFamily="34" charset="0"/>
                <a:cs typeface="Arial" panose="020B0604020202020204" pitchFamily="34" charset="0"/>
              </a:rPr>
              <a:t>  Demographic and Election Predictions</a:t>
            </a:r>
          </a:p>
          <a:p>
            <a:pPr algn="l"/>
            <a:endParaRPr lang="en-IN" sz="2600" baseline="-6000" dirty="0">
              <a:latin typeface="Arial" panose="020B0604020202020204" pitchFamily="34" charset="0"/>
              <a:cs typeface="Arial" panose="020B0604020202020204" pitchFamily="34" charset="0"/>
            </a:endParaRPr>
          </a:p>
          <a:p>
            <a:pPr algn="l"/>
            <a:endParaRPr lang="en-IN" dirty="0">
              <a:solidFill>
                <a:srgbClr val="C00000"/>
              </a:solidFill>
            </a:endParaRPr>
          </a:p>
        </p:txBody>
      </p:sp>
      <p:sp>
        <p:nvSpPr>
          <p:cNvPr id="2" name="Slide Number Placeholder 1">
            <a:extLst>
              <a:ext uri="{FF2B5EF4-FFF2-40B4-BE49-F238E27FC236}">
                <a16:creationId xmlns:a16="http://schemas.microsoft.com/office/drawing/2014/main" id="{B7A20EEB-2FD5-4D43-8835-283CD3E04E7C}"/>
              </a:ext>
            </a:extLst>
          </p:cNvPr>
          <p:cNvSpPr>
            <a:spLocks noGrp="1"/>
          </p:cNvSpPr>
          <p:nvPr>
            <p:ph type="sldNum" sz="quarter" idx="12"/>
          </p:nvPr>
        </p:nvSpPr>
        <p:spPr/>
        <p:txBody>
          <a:bodyPr/>
          <a:lstStyle/>
          <a:p>
            <a:fld id="{CFB90EB3-43DD-4781-AA94-EC840833DA96}" type="slidenum">
              <a:rPr lang="en-IN" smtClean="0"/>
              <a:t>9</a:t>
            </a:fld>
            <a:endParaRPr lang="en-IN"/>
          </a:p>
        </p:txBody>
      </p:sp>
    </p:spTree>
    <p:extLst>
      <p:ext uri="{BB962C8B-B14F-4D97-AF65-F5344CB8AC3E}">
        <p14:creationId xmlns:p14="http://schemas.microsoft.com/office/powerpoint/2010/main" val="98533862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F8C1A-1837-434B-83AF-32B90916E457}"/>
              </a:ext>
            </a:extLst>
          </p:cNvPr>
          <p:cNvSpPr>
            <a:spLocks noGrp="1"/>
          </p:cNvSpPr>
          <p:nvPr>
            <p:ph type="ctrTitle"/>
          </p:nvPr>
        </p:nvSpPr>
        <p:spPr>
          <a:xfrm>
            <a:off x="1560945" y="323272"/>
            <a:ext cx="10280073" cy="625555"/>
          </a:xfrm>
        </p:spPr>
        <p:txBody>
          <a:bodyPr>
            <a:normAutofit/>
          </a:bodyPr>
          <a:lstStyle/>
          <a:p>
            <a:pPr defTabSz="799425">
              <a:defRPr/>
            </a:pPr>
            <a:r>
              <a:rPr lang="en-US" sz="3643" b="1" spc="-5" dirty="0">
                <a:solidFill>
                  <a:srgbClr val="0000FF"/>
                </a:solidFill>
                <a:latin typeface="Bookman Old Style" panose="02050604050505020204" pitchFamily="18" charset="0"/>
                <a:ea typeface="+mn-ea"/>
                <a:cs typeface="Times New Roman"/>
              </a:rPr>
              <a:t>Logistic Regressions  </a:t>
            </a:r>
            <a:endParaRPr lang="en-IN" sz="3643" b="1" spc="-5" dirty="0">
              <a:solidFill>
                <a:srgbClr val="0000FF"/>
              </a:solidFill>
              <a:latin typeface="Bookman Old Style" panose="02050604050505020204" pitchFamily="18" charset="0"/>
              <a:ea typeface="+mn-ea"/>
              <a:cs typeface="Times New Roman"/>
            </a:endParaRPr>
          </a:p>
        </p:txBody>
      </p:sp>
      <p:pic>
        <p:nvPicPr>
          <p:cNvPr id="4" name="Picture 3">
            <a:extLst>
              <a:ext uri="{FF2B5EF4-FFF2-40B4-BE49-F238E27FC236}">
                <a16:creationId xmlns:a16="http://schemas.microsoft.com/office/drawing/2014/main" id="{F7F2D7CE-40A9-4EB2-BAAB-AFA5B2FF8FC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0"/>
            <a:ext cx="1394692" cy="1521482"/>
          </a:xfrm>
          <a:prstGeom prst="rect">
            <a:avLst/>
          </a:prstGeom>
        </p:spPr>
      </p:pic>
      <p:sp>
        <p:nvSpPr>
          <p:cNvPr id="8" name="object 3">
            <a:extLst>
              <a:ext uri="{FF2B5EF4-FFF2-40B4-BE49-F238E27FC236}">
                <a16:creationId xmlns:a16="http://schemas.microsoft.com/office/drawing/2014/main" id="{59F30E89-BC2F-413E-BB4E-F2079E0E0974}"/>
              </a:ext>
            </a:extLst>
          </p:cNvPr>
          <p:cNvSpPr txBox="1"/>
          <p:nvPr/>
        </p:nvSpPr>
        <p:spPr>
          <a:xfrm>
            <a:off x="1896873" y="1429118"/>
            <a:ext cx="3081527" cy="505267"/>
          </a:xfrm>
          <a:prstGeom prst="rect">
            <a:avLst/>
          </a:prstGeom>
        </p:spPr>
        <p:txBody>
          <a:bodyPr vert="horz" wrap="square" lIns="0" tIns="12700" rIns="0" bIns="0" rtlCol="0">
            <a:spAutoFit/>
          </a:bodyPr>
          <a:lstStyle/>
          <a:p>
            <a:pPr marL="12700">
              <a:lnSpc>
                <a:spcPct val="100000"/>
              </a:lnSpc>
              <a:spcBef>
                <a:spcPts val="100"/>
              </a:spcBef>
            </a:pPr>
            <a:r>
              <a:rPr lang="en-IN" sz="3200" b="1" dirty="0">
                <a:solidFill>
                  <a:srgbClr val="FF0000"/>
                </a:solidFill>
              </a:rPr>
              <a:t>Why </a:t>
            </a:r>
            <a:r>
              <a:rPr lang="en-IN" sz="3200" b="1" spc="-5" dirty="0">
                <a:solidFill>
                  <a:srgbClr val="FF0000"/>
                </a:solidFill>
              </a:rPr>
              <a:t>we</a:t>
            </a:r>
            <a:r>
              <a:rPr lang="en-IN" sz="3200" b="1" spc="-85" dirty="0">
                <a:solidFill>
                  <a:srgbClr val="FF0000"/>
                </a:solidFill>
              </a:rPr>
              <a:t> </a:t>
            </a:r>
            <a:r>
              <a:rPr lang="en-IN" sz="3200" b="1" spc="-10" dirty="0">
                <a:solidFill>
                  <a:srgbClr val="FF0000"/>
                </a:solidFill>
              </a:rPr>
              <a:t>use </a:t>
            </a:r>
            <a:r>
              <a:rPr sz="3200" b="1" dirty="0">
                <a:solidFill>
                  <a:srgbClr val="FF0000"/>
                </a:solidFill>
              </a:rPr>
              <a:t>?</a:t>
            </a:r>
          </a:p>
        </p:txBody>
      </p:sp>
      <p:sp>
        <p:nvSpPr>
          <p:cNvPr id="9" name="object 4">
            <a:extLst>
              <a:ext uri="{FF2B5EF4-FFF2-40B4-BE49-F238E27FC236}">
                <a16:creationId xmlns:a16="http://schemas.microsoft.com/office/drawing/2014/main" id="{62EAAD3C-07AB-4824-8E40-0A887A9DFF34}"/>
              </a:ext>
            </a:extLst>
          </p:cNvPr>
          <p:cNvSpPr txBox="1"/>
          <p:nvPr/>
        </p:nvSpPr>
        <p:spPr>
          <a:xfrm>
            <a:off x="2068945" y="2316365"/>
            <a:ext cx="9425305" cy="3499035"/>
          </a:xfrm>
          <a:prstGeom prst="rect">
            <a:avLst/>
          </a:prstGeom>
        </p:spPr>
        <p:txBody>
          <a:bodyPr vert="horz" wrap="square" lIns="0" tIns="13335" rIns="0" bIns="0" rtlCol="0">
            <a:spAutoFit/>
          </a:bodyPr>
          <a:lstStyle/>
          <a:p>
            <a:pPr marL="307975" indent="-295910" algn="just">
              <a:lnSpc>
                <a:spcPct val="100000"/>
              </a:lnSpc>
              <a:spcBef>
                <a:spcPts val="105"/>
              </a:spcBef>
              <a:buSzPct val="96153"/>
              <a:buFont typeface="Wingdings"/>
              <a:buChar char=""/>
              <a:tabLst>
                <a:tab pos="308610" algn="l"/>
              </a:tabLst>
            </a:pPr>
            <a:r>
              <a:rPr lang="en-IN" sz="2600" b="1" dirty="0">
                <a:latin typeface="Carlito"/>
                <a:cs typeface="Carlito"/>
              </a:rPr>
              <a:t>       </a:t>
            </a:r>
            <a:r>
              <a:rPr sz="2600" b="1" dirty="0">
                <a:latin typeface="Carlito"/>
                <a:cs typeface="Carlito"/>
              </a:rPr>
              <a:t>No </a:t>
            </a:r>
            <a:r>
              <a:rPr sz="2600" b="1" spc="-5" dirty="0">
                <a:latin typeface="Carlito"/>
                <a:cs typeface="Carlito"/>
              </a:rPr>
              <a:t>assumptions </a:t>
            </a:r>
            <a:r>
              <a:rPr sz="2600" b="1" dirty="0">
                <a:latin typeface="Carlito"/>
                <a:cs typeface="Carlito"/>
              </a:rPr>
              <a:t>about </a:t>
            </a:r>
            <a:r>
              <a:rPr sz="2600" b="1" spc="-5" dirty="0">
                <a:latin typeface="Carlito"/>
                <a:cs typeface="Carlito"/>
              </a:rPr>
              <a:t>the distributions </a:t>
            </a:r>
            <a:r>
              <a:rPr sz="2600" b="1" dirty="0">
                <a:latin typeface="Carlito"/>
                <a:cs typeface="Carlito"/>
              </a:rPr>
              <a:t>of </a:t>
            </a:r>
            <a:r>
              <a:rPr sz="2600" b="1" spc="-5" dirty="0">
                <a:latin typeface="Carlito"/>
                <a:cs typeface="Carlito"/>
              </a:rPr>
              <a:t>the </a:t>
            </a:r>
            <a:r>
              <a:rPr sz="2600" b="1" spc="-10" dirty="0">
                <a:latin typeface="Carlito"/>
                <a:cs typeface="Carlito"/>
              </a:rPr>
              <a:t>predictor</a:t>
            </a:r>
            <a:r>
              <a:rPr sz="2600" b="1" spc="70" dirty="0">
                <a:latin typeface="Carlito"/>
                <a:cs typeface="Carlito"/>
              </a:rPr>
              <a:t> </a:t>
            </a:r>
            <a:r>
              <a:rPr sz="2600" b="1" spc="-5" dirty="0">
                <a:latin typeface="Carlito"/>
                <a:cs typeface="Carlito"/>
              </a:rPr>
              <a:t>variables.</a:t>
            </a:r>
            <a:endParaRPr sz="2600" dirty="0">
              <a:latin typeface="Carlito"/>
              <a:cs typeface="Carlito"/>
            </a:endParaRPr>
          </a:p>
          <a:p>
            <a:pPr algn="just">
              <a:lnSpc>
                <a:spcPct val="100000"/>
              </a:lnSpc>
              <a:buFont typeface="Wingdings"/>
              <a:buChar char=""/>
            </a:pPr>
            <a:endParaRPr sz="2350" dirty="0">
              <a:latin typeface="Carlito"/>
              <a:cs typeface="Carlito"/>
            </a:endParaRPr>
          </a:p>
          <a:p>
            <a:pPr marL="307975" indent="-295910" algn="just">
              <a:lnSpc>
                <a:spcPct val="100000"/>
              </a:lnSpc>
              <a:buSzPct val="96153"/>
              <a:buFont typeface="Wingdings"/>
              <a:buChar char=""/>
              <a:tabLst>
                <a:tab pos="308610" algn="l"/>
                <a:tab pos="5703570" algn="l"/>
              </a:tabLst>
            </a:pPr>
            <a:r>
              <a:rPr lang="en-IN" sz="2600" b="1" spc="-10" dirty="0">
                <a:latin typeface="Carlito"/>
                <a:cs typeface="Carlito"/>
              </a:rPr>
              <a:t>      </a:t>
            </a:r>
            <a:r>
              <a:rPr sz="2600" b="1" spc="-10" dirty="0">
                <a:latin typeface="Carlito"/>
                <a:cs typeface="Carlito"/>
              </a:rPr>
              <a:t>Predictors </a:t>
            </a:r>
            <a:r>
              <a:rPr sz="2600" b="1" spc="-5" dirty="0">
                <a:latin typeface="Carlito"/>
                <a:cs typeface="Carlito"/>
              </a:rPr>
              <a:t>do </a:t>
            </a:r>
            <a:r>
              <a:rPr sz="2600" b="1" dirty="0">
                <a:latin typeface="Carlito"/>
                <a:cs typeface="Carlito"/>
              </a:rPr>
              <a:t>not </a:t>
            </a:r>
            <a:r>
              <a:rPr sz="2600" b="1" spc="-20" dirty="0">
                <a:latin typeface="Carlito"/>
                <a:cs typeface="Carlito"/>
              </a:rPr>
              <a:t>have </a:t>
            </a:r>
            <a:r>
              <a:rPr sz="2600" b="1" spc="-15" dirty="0">
                <a:latin typeface="Carlito"/>
                <a:cs typeface="Carlito"/>
              </a:rPr>
              <a:t>to</a:t>
            </a:r>
            <a:r>
              <a:rPr sz="2600" b="1" spc="50" dirty="0">
                <a:latin typeface="Carlito"/>
                <a:cs typeface="Carlito"/>
              </a:rPr>
              <a:t> </a:t>
            </a:r>
            <a:r>
              <a:rPr sz="2600" b="1" spc="-5" dirty="0">
                <a:latin typeface="Carlito"/>
                <a:cs typeface="Carlito"/>
              </a:rPr>
              <a:t>be</a:t>
            </a:r>
            <a:r>
              <a:rPr sz="2600" b="1" spc="10" dirty="0">
                <a:latin typeface="Carlito"/>
                <a:cs typeface="Carlito"/>
              </a:rPr>
              <a:t> </a:t>
            </a:r>
            <a:r>
              <a:rPr sz="2600" b="1" dirty="0">
                <a:latin typeface="Carlito"/>
                <a:cs typeface="Carlito"/>
              </a:rPr>
              <a:t>normally</a:t>
            </a:r>
            <a:r>
              <a:rPr lang="en-IN" sz="2600" b="1" dirty="0">
                <a:latin typeface="Carlito"/>
                <a:cs typeface="Carlito"/>
              </a:rPr>
              <a:t> </a:t>
            </a:r>
            <a:r>
              <a:rPr sz="2600" b="1" spc="-10" dirty="0">
                <a:latin typeface="Carlito"/>
                <a:cs typeface="Carlito"/>
              </a:rPr>
              <a:t>distributed</a:t>
            </a:r>
            <a:endParaRPr sz="2600" dirty="0">
              <a:latin typeface="Carlito"/>
              <a:cs typeface="Carlito"/>
            </a:endParaRPr>
          </a:p>
          <a:p>
            <a:pPr algn="just">
              <a:lnSpc>
                <a:spcPct val="100000"/>
              </a:lnSpc>
              <a:spcBef>
                <a:spcPts val="10"/>
              </a:spcBef>
              <a:buFont typeface="Wingdings"/>
              <a:buChar char=""/>
            </a:pPr>
            <a:endParaRPr sz="2350" dirty="0">
              <a:latin typeface="Carlito"/>
              <a:cs typeface="Carlito"/>
            </a:endParaRPr>
          </a:p>
          <a:p>
            <a:pPr marL="307975" indent="-295910" algn="just">
              <a:lnSpc>
                <a:spcPct val="100000"/>
              </a:lnSpc>
              <a:buSzPct val="96153"/>
              <a:buFont typeface="Wingdings"/>
              <a:buChar char=""/>
              <a:tabLst>
                <a:tab pos="308610" algn="l"/>
              </a:tabLst>
            </a:pPr>
            <a:r>
              <a:rPr lang="en-IN" sz="2600" b="1" spc="-5" dirty="0">
                <a:latin typeface="Carlito"/>
                <a:cs typeface="Carlito"/>
              </a:rPr>
              <a:t>      </a:t>
            </a:r>
            <a:r>
              <a:rPr sz="2600" b="1" spc="-5" dirty="0">
                <a:latin typeface="Carlito"/>
                <a:cs typeface="Carlito"/>
              </a:rPr>
              <a:t>Does </a:t>
            </a:r>
            <a:r>
              <a:rPr sz="2600" b="1" dirty="0">
                <a:latin typeface="Carlito"/>
                <a:cs typeface="Carlito"/>
              </a:rPr>
              <a:t>not </a:t>
            </a:r>
            <a:r>
              <a:rPr sz="2600" b="1" spc="-20" dirty="0">
                <a:latin typeface="Carlito"/>
                <a:cs typeface="Carlito"/>
              </a:rPr>
              <a:t>have </a:t>
            </a:r>
            <a:r>
              <a:rPr sz="2600" b="1" spc="-15" dirty="0">
                <a:latin typeface="Carlito"/>
                <a:cs typeface="Carlito"/>
              </a:rPr>
              <a:t>to </a:t>
            </a:r>
            <a:r>
              <a:rPr sz="2600" b="1" spc="-5" dirty="0">
                <a:latin typeface="Carlito"/>
                <a:cs typeface="Carlito"/>
              </a:rPr>
              <a:t>be linearly</a:t>
            </a:r>
            <a:r>
              <a:rPr sz="2600" b="1" spc="35" dirty="0">
                <a:latin typeface="Carlito"/>
                <a:cs typeface="Carlito"/>
              </a:rPr>
              <a:t> </a:t>
            </a:r>
            <a:r>
              <a:rPr sz="2600" b="1" spc="-15" dirty="0">
                <a:latin typeface="Carlito"/>
                <a:cs typeface="Carlito"/>
              </a:rPr>
              <a:t>related.</a:t>
            </a:r>
            <a:endParaRPr sz="2600" dirty="0">
              <a:latin typeface="Carlito"/>
              <a:cs typeface="Carlito"/>
            </a:endParaRPr>
          </a:p>
          <a:p>
            <a:pPr algn="just">
              <a:lnSpc>
                <a:spcPct val="100000"/>
              </a:lnSpc>
              <a:buFont typeface="Wingdings"/>
              <a:buChar char=""/>
            </a:pPr>
            <a:endParaRPr sz="2350" dirty="0">
              <a:latin typeface="Carlito"/>
              <a:cs typeface="Carlito"/>
            </a:endParaRPr>
          </a:p>
          <a:p>
            <a:pPr marL="307975" indent="-295910" algn="just">
              <a:lnSpc>
                <a:spcPct val="100000"/>
              </a:lnSpc>
              <a:spcBef>
                <a:spcPts val="5"/>
              </a:spcBef>
              <a:buSzPct val="96153"/>
              <a:buFont typeface="Wingdings"/>
              <a:buChar char=""/>
              <a:tabLst>
                <a:tab pos="308610" algn="l"/>
              </a:tabLst>
            </a:pPr>
            <a:r>
              <a:rPr lang="en-IN" sz="2600" b="1" spc="-5" dirty="0">
                <a:latin typeface="Carlito"/>
                <a:cs typeface="Carlito"/>
              </a:rPr>
              <a:t>      </a:t>
            </a:r>
            <a:r>
              <a:rPr sz="2600" b="1" spc="-5" dirty="0">
                <a:latin typeface="Carlito"/>
                <a:cs typeface="Carlito"/>
              </a:rPr>
              <a:t>When equal variances </a:t>
            </a:r>
            <a:r>
              <a:rPr sz="2600" b="1" dirty="0">
                <a:latin typeface="Carlito"/>
                <a:cs typeface="Carlito"/>
              </a:rPr>
              <a:t>, </a:t>
            </a:r>
            <a:r>
              <a:rPr sz="2600" b="1" spc="-5" dirty="0">
                <a:latin typeface="Carlito"/>
                <a:cs typeface="Carlito"/>
              </a:rPr>
              <a:t>covariance </a:t>
            </a:r>
            <a:r>
              <a:rPr sz="2600" b="1" dirty="0">
                <a:latin typeface="Carlito"/>
                <a:cs typeface="Carlito"/>
              </a:rPr>
              <a:t>doesn't </a:t>
            </a:r>
            <a:r>
              <a:rPr sz="2600" b="1" spc="-15" dirty="0">
                <a:latin typeface="Carlito"/>
                <a:cs typeface="Carlito"/>
              </a:rPr>
              <a:t>exist </a:t>
            </a:r>
            <a:r>
              <a:rPr sz="2600" b="1" spc="-5" dirty="0">
                <a:latin typeface="Carlito"/>
                <a:cs typeface="Carlito"/>
              </a:rPr>
              <a:t>across the</a:t>
            </a:r>
            <a:r>
              <a:rPr sz="2600" b="1" spc="15" dirty="0">
                <a:latin typeface="Carlito"/>
                <a:cs typeface="Carlito"/>
              </a:rPr>
              <a:t> </a:t>
            </a:r>
            <a:r>
              <a:rPr sz="2600" b="1" spc="-10" dirty="0">
                <a:latin typeface="Carlito"/>
                <a:cs typeface="Carlito"/>
              </a:rPr>
              <a:t>groups.</a:t>
            </a:r>
            <a:endParaRPr sz="2600" dirty="0">
              <a:latin typeface="Carlito"/>
              <a:cs typeface="Carlito"/>
            </a:endParaRPr>
          </a:p>
        </p:txBody>
      </p:sp>
    </p:spTree>
    <p:extLst>
      <p:ext uri="{BB962C8B-B14F-4D97-AF65-F5344CB8AC3E}">
        <p14:creationId xmlns:p14="http://schemas.microsoft.com/office/powerpoint/2010/main" val="315028713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F8C1A-1837-434B-83AF-32B90916E457}"/>
              </a:ext>
            </a:extLst>
          </p:cNvPr>
          <p:cNvSpPr>
            <a:spLocks noGrp="1"/>
          </p:cNvSpPr>
          <p:nvPr>
            <p:ph type="ctrTitle"/>
          </p:nvPr>
        </p:nvSpPr>
        <p:spPr>
          <a:xfrm>
            <a:off x="1560945" y="323272"/>
            <a:ext cx="10280073" cy="625555"/>
          </a:xfrm>
        </p:spPr>
        <p:txBody>
          <a:bodyPr>
            <a:normAutofit/>
          </a:bodyPr>
          <a:lstStyle/>
          <a:p>
            <a:pPr defTabSz="799425">
              <a:defRPr/>
            </a:pPr>
            <a:r>
              <a:rPr lang="en-US" sz="3643" b="1" spc="-5" dirty="0">
                <a:solidFill>
                  <a:srgbClr val="0000FF"/>
                </a:solidFill>
                <a:latin typeface="Bookman Old Style" panose="02050604050505020204" pitchFamily="18" charset="0"/>
                <a:ea typeface="+mn-ea"/>
                <a:cs typeface="Times New Roman"/>
              </a:rPr>
              <a:t>Logistic Regressions  </a:t>
            </a:r>
            <a:endParaRPr lang="en-IN" sz="3643" b="1" spc="-5" dirty="0">
              <a:solidFill>
                <a:srgbClr val="0000FF"/>
              </a:solidFill>
              <a:latin typeface="Bookman Old Style" panose="02050604050505020204" pitchFamily="18" charset="0"/>
              <a:ea typeface="+mn-ea"/>
              <a:cs typeface="Times New Roman"/>
            </a:endParaRPr>
          </a:p>
        </p:txBody>
      </p:sp>
      <p:pic>
        <p:nvPicPr>
          <p:cNvPr id="4" name="Picture 3">
            <a:extLst>
              <a:ext uri="{FF2B5EF4-FFF2-40B4-BE49-F238E27FC236}">
                <a16:creationId xmlns:a16="http://schemas.microsoft.com/office/drawing/2014/main" id="{F7F2D7CE-40A9-4EB2-BAAB-AFA5B2FF8FC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0"/>
            <a:ext cx="1394692" cy="1521482"/>
          </a:xfrm>
          <a:prstGeom prst="rect">
            <a:avLst/>
          </a:prstGeom>
        </p:spPr>
      </p:pic>
      <p:sp>
        <p:nvSpPr>
          <p:cNvPr id="8" name="object 3">
            <a:extLst>
              <a:ext uri="{FF2B5EF4-FFF2-40B4-BE49-F238E27FC236}">
                <a16:creationId xmlns:a16="http://schemas.microsoft.com/office/drawing/2014/main" id="{59F30E89-BC2F-413E-BB4E-F2079E0E0974}"/>
              </a:ext>
            </a:extLst>
          </p:cNvPr>
          <p:cNvSpPr txBox="1"/>
          <p:nvPr/>
        </p:nvSpPr>
        <p:spPr>
          <a:xfrm>
            <a:off x="983672" y="1737981"/>
            <a:ext cx="4974982" cy="505267"/>
          </a:xfrm>
          <a:prstGeom prst="rect">
            <a:avLst/>
          </a:prstGeom>
        </p:spPr>
        <p:txBody>
          <a:bodyPr vert="horz" wrap="square" lIns="0" tIns="12700" rIns="0" bIns="0" rtlCol="0">
            <a:spAutoFit/>
          </a:bodyPr>
          <a:lstStyle/>
          <a:p>
            <a:pPr marL="12700">
              <a:lnSpc>
                <a:spcPct val="100000"/>
              </a:lnSpc>
              <a:spcBef>
                <a:spcPts val="100"/>
              </a:spcBef>
            </a:pPr>
            <a:r>
              <a:rPr lang="en-IN" sz="3200" b="1" dirty="0">
                <a:solidFill>
                  <a:srgbClr val="FF0000"/>
                </a:solidFill>
              </a:rPr>
              <a:t>Types of Logistic Regression</a:t>
            </a:r>
            <a:r>
              <a:rPr sz="3200" b="1" dirty="0">
                <a:solidFill>
                  <a:srgbClr val="FF0000"/>
                </a:solidFill>
              </a:rPr>
              <a:t>?</a:t>
            </a:r>
          </a:p>
        </p:txBody>
      </p:sp>
      <p:sp>
        <p:nvSpPr>
          <p:cNvPr id="7" name="object 4">
            <a:extLst>
              <a:ext uri="{FF2B5EF4-FFF2-40B4-BE49-F238E27FC236}">
                <a16:creationId xmlns:a16="http://schemas.microsoft.com/office/drawing/2014/main" id="{3442843F-F3BC-4D23-9D87-F9295C57B5CB}"/>
              </a:ext>
            </a:extLst>
          </p:cNvPr>
          <p:cNvSpPr txBox="1"/>
          <p:nvPr/>
        </p:nvSpPr>
        <p:spPr>
          <a:xfrm>
            <a:off x="1895994" y="2658885"/>
            <a:ext cx="10026650" cy="2967990"/>
          </a:xfrm>
          <a:prstGeom prst="rect">
            <a:avLst/>
          </a:prstGeom>
        </p:spPr>
        <p:txBody>
          <a:bodyPr vert="horz" wrap="square" lIns="0" tIns="97790" rIns="0" bIns="0" rtlCol="0">
            <a:spAutoFit/>
          </a:bodyPr>
          <a:lstStyle/>
          <a:p>
            <a:pPr marL="241300" indent="-228600">
              <a:lnSpc>
                <a:spcPct val="100000"/>
              </a:lnSpc>
              <a:spcBef>
                <a:spcPts val="770"/>
              </a:spcBef>
              <a:buFont typeface="Arial"/>
              <a:buChar char="•"/>
              <a:tabLst>
                <a:tab pos="241300" algn="l"/>
                <a:tab pos="1522730" algn="l"/>
                <a:tab pos="3001010" algn="l"/>
              </a:tabLst>
            </a:pPr>
            <a:r>
              <a:rPr sz="2800" b="1" i="1" u="heavy" spc="-15" dirty="0">
                <a:uFill>
                  <a:solidFill>
                    <a:srgbClr val="000000"/>
                  </a:solidFill>
                </a:uFill>
                <a:latin typeface="Carlito"/>
                <a:cs typeface="Carlito"/>
              </a:rPr>
              <a:t>BINARY	</a:t>
            </a:r>
            <a:r>
              <a:rPr sz="2800" b="1" i="1" u="heavy" spc="-20" dirty="0">
                <a:uFill>
                  <a:solidFill>
                    <a:srgbClr val="000000"/>
                  </a:solidFill>
                </a:uFill>
                <a:latin typeface="Carlito"/>
                <a:cs typeface="Carlito"/>
              </a:rPr>
              <a:t>LOGISTIC	</a:t>
            </a:r>
            <a:r>
              <a:rPr sz="2800" b="1" i="1" u="heavy" spc="-15" dirty="0">
                <a:uFill>
                  <a:solidFill>
                    <a:srgbClr val="000000"/>
                  </a:solidFill>
                </a:uFill>
                <a:latin typeface="Carlito"/>
                <a:cs typeface="Carlito"/>
              </a:rPr>
              <a:t>REGRESSION</a:t>
            </a:r>
            <a:endParaRPr sz="2800" dirty="0">
              <a:latin typeface="Carlito"/>
              <a:cs typeface="Carlito"/>
            </a:endParaRPr>
          </a:p>
          <a:p>
            <a:pPr marL="253365">
              <a:lnSpc>
                <a:spcPct val="100000"/>
              </a:lnSpc>
              <a:spcBef>
                <a:spcPts val="675"/>
              </a:spcBef>
            </a:pPr>
            <a:r>
              <a:rPr sz="2800" spc="-5" dirty="0">
                <a:latin typeface="Carlito"/>
                <a:cs typeface="Carlito"/>
              </a:rPr>
              <a:t>It is </a:t>
            </a:r>
            <a:r>
              <a:rPr sz="2800" spc="-10" dirty="0">
                <a:latin typeface="Carlito"/>
                <a:cs typeface="Carlito"/>
              </a:rPr>
              <a:t>used </a:t>
            </a:r>
            <a:r>
              <a:rPr sz="2800" spc="-5" dirty="0">
                <a:latin typeface="Carlito"/>
                <a:cs typeface="Carlito"/>
              </a:rPr>
              <a:t>when the </a:t>
            </a:r>
            <a:r>
              <a:rPr sz="2800" spc="-15" dirty="0">
                <a:latin typeface="Carlito"/>
                <a:cs typeface="Carlito"/>
              </a:rPr>
              <a:t>dependent </a:t>
            </a:r>
            <a:r>
              <a:rPr sz="2800" spc="-10" dirty="0">
                <a:latin typeface="Carlito"/>
                <a:cs typeface="Carlito"/>
              </a:rPr>
              <a:t>variable </a:t>
            </a:r>
            <a:r>
              <a:rPr sz="2800" spc="-5" dirty="0">
                <a:latin typeface="Carlito"/>
                <a:cs typeface="Carlito"/>
              </a:rPr>
              <a:t>is</a:t>
            </a:r>
            <a:r>
              <a:rPr sz="2800" spc="145" dirty="0">
                <a:latin typeface="Carlito"/>
                <a:cs typeface="Carlito"/>
              </a:rPr>
              <a:t> </a:t>
            </a:r>
            <a:r>
              <a:rPr lang="en-IN" sz="2800" spc="145" dirty="0">
                <a:latin typeface="Carlito"/>
                <a:cs typeface="Carlito"/>
              </a:rPr>
              <a:t>binary in nature</a:t>
            </a:r>
            <a:r>
              <a:rPr sz="2800" spc="-10" dirty="0">
                <a:latin typeface="Carlito"/>
                <a:cs typeface="Carlito"/>
              </a:rPr>
              <a:t>.</a:t>
            </a:r>
            <a:endParaRPr sz="2800" dirty="0">
              <a:latin typeface="Carlito"/>
              <a:cs typeface="Carlito"/>
            </a:endParaRPr>
          </a:p>
          <a:p>
            <a:pPr>
              <a:lnSpc>
                <a:spcPct val="100000"/>
              </a:lnSpc>
              <a:spcBef>
                <a:spcPts val="40"/>
              </a:spcBef>
            </a:pPr>
            <a:endParaRPr sz="3800" dirty="0">
              <a:latin typeface="Carlito"/>
              <a:cs typeface="Carlito"/>
            </a:endParaRPr>
          </a:p>
          <a:p>
            <a:pPr marL="12700">
              <a:lnSpc>
                <a:spcPct val="100000"/>
              </a:lnSpc>
              <a:spcBef>
                <a:spcPts val="5"/>
              </a:spcBef>
              <a:tabLst>
                <a:tab pos="2353310" algn="l"/>
                <a:tab pos="3831590" algn="l"/>
              </a:tabLst>
            </a:pPr>
            <a:r>
              <a:rPr sz="2800" b="1" i="1" u="heavy" spc="-30" dirty="0">
                <a:uFill>
                  <a:solidFill>
                    <a:srgbClr val="000000"/>
                  </a:solidFill>
                </a:uFill>
                <a:latin typeface="Carlito"/>
                <a:cs typeface="Carlito"/>
              </a:rPr>
              <a:t>MULTINOMIAL	</a:t>
            </a:r>
            <a:r>
              <a:rPr sz="2800" b="1" i="1" u="heavy" spc="-20" dirty="0">
                <a:uFill>
                  <a:solidFill>
                    <a:srgbClr val="000000"/>
                  </a:solidFill>
                </a:uFill>
                <a:latin typeface="Carlito"/>
                <a:cs typeface="Carlito"/>
              </a:rPr>
              <a:t>LOGISTIC	</a:t>
            </a:r>
            <a:r>
              <a:rPr sz="2800" b="1" i="1" u="heavy" spc="-15" dirty="0">
                <a:uFill>
                  <a:solidFill>
                    <a:srgbClr val="000000"/>
                  </a:solidFill>
                </a:uFill>
                <a:latin typeface="Carlito"/>
                <a:cs typeface="Carlito"/>
              </a:rPr>
              <a:t>REGRESSION</a:t>
            </a:r>
            <a:endParaRPr sz="2800" dirty="0">
              <a:latin typeface="Carlito"/>
              <a:cs typeface="Carlito"/>
            </a:endParaRPr>
          </a:p>
          <a:p>
            <a:pPr marL="241300" marR="5080" indent="12065">
              <a:lnSpc>
                <a:spcPts val="3030"/>
              </a:lnSpc>
              <a:spcBef>
                <a:spcPts val="1045"/>
              </a:spcBef>
              <a:tabLst>
                <a:tab pos="6701155" algn="l"/>
              </a:tabLst>
            </a:pPr>
            <a:r>
              <a:rPr sz="2800" spc="-5" dirty="0">
                <a:latin typeface="Carlito"/>
                <a:cs typeface="Carlito"/>
              </a:rPr>
              <a:t>It is </a:t>
            </a:r>
            <a:r>
              <a:rPr sz="2800" spc="-10" dirty="0">
                <a:latin typeface="Carlito"/>
                <a:cs typeface="Carlito"/>
              </a:rPr>
              <a:t>used </a:t>
            </a:r>
            <a:r>
              <a:rPr sz="2800" spc="-5" dirty="0">
                <a:latin typeface="Carlito"/>
                <a:cs typeface="Carlito"/>
              </a:rPr>
              <a:t>when the </a:t>
            </a:r>
            <a:r>
              <a:rPr sz="2800" spc="-15" dirty="0">
                <a:latin typeface="Carlito"/>
                <a:cs typeface="Carlito"/>
              </a:rPr>
              <a:t>dependent</a:t>
            </a:r>
            <a:r>
              <a:rPr sz="2800" spc="175" dirty="0">
                <a:latin typeface="Carlito"/>
                <a:cs typeface="Carlito"/>
              </a:rPr>
              <a:t> </a:t>
            </a:r>
            <a:r>
              <a:rPr sz="2800" spc="-5" dirty="0">
                <a:latin typeface="Carlito"/>
                <a:cs typeface="Carlito"/>
              </a:rPr>
              <a:t>or</a:t>
            </a:r>
            <a:r>
              <a:rPr sz="2800" spc="5" dirty="0">
                <a:latin typeface="Carlito"/>
                <a:cs typeface="Carlito"/>
              </a:rPr>
              <a:t> </a:t>
            </a:r>
            <a:r>
              <a:rPr sz="2800" spc="-15" dirty="0">
                <a:latin typeface="Carlito"/>
                <a:cs typeface="Carlito"/>
              </a:rPr>
              <a:t>outcomes	</a:t>
            </a:r>
            <a:r>
              <a:rPr sz="2800" spc="-10" dirty="0">
                <a:latin typeface="Carlito"/>
                <a:cs typeface="Carlito"/>
              </a:rPr>
              <a:t>variable has </a:t>
            </a:r>
            <a:r>
              <a:rPr sz="2800" spc="-15" dirty="0">
                <a:latin typeface="Carlito"/>
                <a:cs typeface="Carlito"/>
              </a:rPr>
              <a:t>more </a:t>
            </a:r>
            <a:r>
              <a:rPr sz="2800" spc="-5" dirty="0">
                <a:latin typeface="Carlito"/>
                <a:cs typeface="Carlito"/>
              </a:rPr>
              <a:t>than  </a:t>
            </a:r>
            <a:r>
              <a:rPr sz="2800" spc="-10" dirty="0">
                <a:latin typeface="Carlito"/>
                <a:cs typeface="Carlito"/>
              </a:rPr>
              <a:t>two </a:t>
            </a:r>
            <a:r>
              <a:rPr sz="2800" spc="-15" dirty="0">
                <a:latin typeface="Carlito"/>
                <a:cs typeface="Carlito"/>
              </a:rPr>
              <a:t>categories.</a:t>
            </a:r>
            <a:endParaRPr sz="2800" dirty="0">
              <a:latin typeface="Carlito"/>
              <a:cs typeface="Carlito"/>
            </a:endParaRPr>
          </a:p>
        </p:txBody>
      </p:sp>
    </p:spTree>
    <p:extLst>
      <p:ext uri="{BB962C8B-B14F-4D97-AF65-F5344CB8AC3E}">
        <p14:creationId xmlns:p14="http://schemas.microsoft.com/office/powerpoint/2010/main" val="231953755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F8C1A-1837-434B-83AF-32B90916E457}"/>
              </a:ext>
            </a:extLst>
          </p:cNvPr>
          <p:cNvSpPr>
            <a:spLocks noGrp="1"/>
          </p:cNvSpPr>
          <p:nvPr>
            <p:ph type="ctrTitle"/>
          </p:nvPr>
        </p:nvSpPr>
        <p:spPr>
          <a:xfrm>
            <a:off x="1560945" y="323272"/>
            <a:ext cx="10280073" cy="625555"/>
          </a:xfrm>
        </p:spPr>
        <p:txBody>
          <a:bodyPr>
            <a:normAutofit/>
          </a:bodyPr>
          <a:lstStyle/>
          <a:p>
            <a:pPr defTabSz="799425">
              <a:defRPr/>
            </a:pPr>
            <a:r>
              <a:rPr lang="en-US" sz="3643" b="1" spc="-5" dirty="0">
                <a:solidFill>
                  <a:srgbClr val="0000FF"/>
                </a:solidFill>
                <a:latin typeface="Bookman Old Style" panose="02050604050505020204" pitchFamily="18" charset="0"/>
                <a:ea typeface="+mn-ea"/>
                <a:cs typeface="Times New Roman"/>
              </a:rPr>
              <a:t>Logistic Regressions  </a:t>
            </a:r>
            <a:endParaRPr lang="en-IN" sz="3643" b="1" spc="-5" dirty="0">
              <a:solidFill>
                <a:srgbClr val="0000FF"/>
              </a:solidFill>
              <a:latin typeface="Bookman Old Style" panose="02050604050505020204" pitchFamily="18" charset="0"/>
              <a:ea typeface="+mn-ea"/>
              <a:cs typeface="Times New Roman"/>
            </a:endParaRPr>
          </a:p>
        </p:txBody>
      </p:sp>
      <p:pic>
        <p:nvPicPr>
          <p:cNvPr id="4" name="Picture 3">
            <a:extLst>
              <a:ext uri="{FF2B5EF4-FFF2-40B4-BE49-F238E27FC236}">
                <a16:creationId xmlns:a16="http://schemas.microsoft.com/office/drawing/2014/main" id="{F7F2D7CE-40A9-4EB2-BAAB-AFA5B2FF8FC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0"/>
            <a:ext cx="1394692" cy="1521482"/>
          </a:xfrm>
          <a:prstGeom prst="rect">
            <a:avLst/>
          </a:prstGeom>
        </p:spPr>
      </p:pic>
      <p:pic>
        <p:nvPicPr>
          <p:cNvPr id="5" name="Picture 4">
            <a:extLst>
              <a:ext uri="{FF2B5EF4-FFF2-40B4-BE49-F238E27FC236}">
                <a16:creationId xmlns:a16="http://schemas.microsoft.com/office/drawing/2014/main" id="{847AB37D-A205-412D-AA1B-F423A10578BF}"/>
              </a:ext>
            </a:extLst>
          </p:cNvPr>
          <p:cNvPicPr>
            <a:picLocks noChangeAspect="1"/>
          </p:cNvPicPr>
          <p:nvPr/>
        </p:nvPicPr>
        <p:blipFill>
          <a:blip r:embed="rId3"/>
          <a:stretch>
            <a:fillRect/>
          </a:stretch>
        </p:blipFill>
        <p:spPr>
          <a:xfrm>
            <a:off x="1560944" y="1300899"/>
            <a:ext cx="8921661" cy="4778348"/>
          </a:xfrm>
          <a:prstGeom prst="rect">
            <a:avLst/>
          </a:prstGeom>
        </p:spPr>
      </p:pic>
    </p:spTree>
    <p:extLst>
      <p:ext uri="{BB962C8B-B14F-4D97-AF65-F5344CB8AC3E}">
        <p14:creationId xmlns:p14="http://schemas.microsoft.com/office/powerpoint/2010/main" val="177253791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F8C1A-1837-434B-83AF-32B90916E457}"/>
              </a:ext>
            </a:extLst>
          </p:cNvPr>
          <p:cNvSpPr>
            <a:spLocks noGrp="1"/>
          </p:cNvSpPr>
          <p:nvPr>
            <p:ph type="ctrTitle"/>
          </p:nvPr>
        </p:nvSpPr>
        <p:spPr>
          <a:xfrm>
            <a:off x="1560945" y="323272"/>
            <a:ext cx="10280073" cy="625555"/>
          </a:xfrm>
        </p:spPr>
        <p:txBody>
          <a:bodyPr>
            <a:normAutofit/>
          </a:bodyPr>
          <a:lstStyle/>
          <a:p>
            <a:pPr defTabSz="799425">
              <a:defRPr/>
            </a:pPr>
            <a:r>
              <a:rPr lang="en-US" sz="3643" b="1" spc="-5" dirty="0">
                <a:solidFill>
                  <a:srgbClr val="0000FF"/>
                </a:solidFill>
                <a:latin typeface="Bookman Old Style" panose="02050604050505020204" pitchFamily="18" charset="0"/>
                <a:ea typeface="+mn-ea"/>
                <a:cs typeface="Times New Roman"/>
              </a:rPr>
              <a:t>Logistic Regressions  </a:t>
            </a:r>
            <a:endParaRPr lang="en-IN" sz="3643" b="1" spc="-5" dirty="0">
              <a:solidFill>
                <a:srgbClr val="0000FF"/>
              </a:solidFill>
              <a:latin typeface="Bookman Old Style" panose="02050604050505020204" pitchFamily="18" charset="0"/>
              <a:ea typeface="+mn-ea"/>
              <a:cs typeface="Times New Roman"/>
            </a:endParaRPr>
          </a:p>
        </p:txBody>
      </p:sp>
      <p:pic>
        <p:nvPicPr>
          <p:cNvPr id="4" name="Picture 3">
            <a:extLst>
              <a:ext uri="{FF2B5EF4-FFF2-40B4-BE49-F238E27FC236}">
                <a16:creationId xmlns:a16="http://schemas.microsoft.com/office/drawing/2014/main" id="{F7F2D7CE-40A9-4EB2-BAAB-AFA5B2FF8FC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0"/>
            <a:ext cx="1394692" cy="1521482"/>
          </a:xfrm>
          <a:prstGeom prst="rect">
            <a:avLst/>
          </a:prstGeom>
        </p:spPr>
      </p:pic>
      <p:pic>
        <p:nvPicPr>
          <p:cNvPr id="6" name="Picture 5">
            <a:extLst>
              <a:ext uri="{FF2B5EF4-FFF2-40B4-BE49-F238E27FC236}">
                <a16:creationId xmlns:a16="http://schemas.microsoft.com/office/drawing/2014/main" id="{CCB18670-9736-4C88-A1F6-2B037D133F0D}"/>
              </a:ext>
            </a:extLst>
          </p:cNvPr>
          <p:cNvPicPr>
            <a:picLocks noChangeAspect="1"/>
          </p:cNvPicPr>
          <p:nvPr/>
        </p:nvPicPr>
        <p:blipFill>
          <a:blip r:embed="rId3"/>
          <a:stretch>
            <a:fillRect/>
          </a:stretch>
        </p:blipFill>
        <p:spPr>
          <a:xfrm>
            <a:off x="1725105" y="1291472"/>
            <a:ext cx="8559538" cy="5072086"/>
          </a:xfrm>
          <a:prstGeom prst="rect">
            <a:avLst/>
          </a:prstGeom>
        </p:spPr>
      </p:pic>
    </p:spTree>
    <p:extLst>
      <p:ext uri="{BB962C8B-B14F-4D97-AF65-F5344CB8AC3E}">
        <p14:creationId xmlns:p14="http://schemas.microsoft.com/office/powerpoint/2010/main" val="326508442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F8C1A-1837-434B-83AF-32B90916E457}"/>
              </a:ext>
            </a:extLst>
          </p:cNvPr>
          <p:cNvSpPr>
            <a:spLocks noGrp="1"/>
          </p:cNvSpPr>
          <p:nvPr>
            <p:ph type="ctrTitle"/>
          </p:nvPr>
        </p:nvSpPr>
        <p:spPr>
          <a:xfrm>
            <a:off x="1560945" y="323272"/>
            <a:ext cx="10280073" cy="625555"/>
          </a:xfrm>
        </p:spPr>
        <p:txBody>
          <a:bodyPr>
            <a:normAutofit/>
          </a:bodyPr>
          <a:lstStyle/>
          <a:p>
            <a:pPr defTabSz="799425">
              <a:defRPr/>
            </a:pPr>
            <a:r>
              <a:rPr lang="en-US" sz="3643" b="1" spc="-5" dirty="0">
                <a:solidFill>
                  <a:srgbClr val="0000FF"/>
                </a:solidFill>
                <a:latin typeface="Bookman Old Style" panose="02050604050505020204" pitchFamily="18" charset="0"/>
                <a:ea typeface="+mn-ea"/>
                <a:cs typeface="Times New Roman"/>
              </a:rPr>
              <a:t>Logistic Regressions  </a:t>
            </a:r>
            <a:endParaRPr lang="en-IN" sz="3643" b="1" spc="-5" dirty="0">
              <a:solidFill>
                <a:srgbClr val="0000FF"/>
              </a:solidFill>
              <a:latin typeface="Bookman Old Style" panose="02050604050505020204" pitchFamily="18" charset="0"/>
              <a:ea typeface="+mn-ea"/>
              <a:cs typeface="Times New Roman"/>
            </a:endParaRPr>
          </a:p>
        </p:txBody>
      </p:sp>
      <p:pic>
        <p:nvPicPr>
          <p:cNvPr id="4" name="Picture 3">
            <a:extLst>
              <a:ext uri="{FF2B5EF4-FFF2-40B4-BE49-F238E27FC236}">
                <a16:creationId xmlns:a16="http://schemas.microsoft.com/office/drawing/2014/main" id="{F7F2D7CE-40A9-4EB2-BAAB-AFA5B2FF8FC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0"/>
            <a:ext cx="1394692" cy="1521482"/>
          </a:xfrm>
          <a:prstGeom prst="rect">
            <a:avLst/>
          </a:prstGeom>
        </p:spPr>
      </p:pic>
      <p:pic>
        <p:nvPicPr>
          <p:cNvPr id="5" name="Picture 4">
            <a:extLst>
              <a:ext uri="{FF2B5EF4-FFF2-40B4-BE49-F238E27FC236}">
                <a16:creationId xmlns:a16="http://schemas.microsoft.com/office/drawing/2014/main" id="{226EE2F3-66B3-433A-88C2-8BDECC9C27B3}"/>
              </a:ext>
            </a:extLst>
          </p:cNvPr>
          <p:cNvPicPr>
            <a:picLocks noChangeAspect="1"/>
          </p:cNvPicPr>
          <p:nvPr/>
        </p:nvPicPr>
        <p:blipFill>
          <a:blip r:embed="rId3"/>
          <a:stretch>
            <a:fillRect/>
          </a:stretch>
        </p:blipFill>
        <p:spPr>
          <a:xfrm>
            <a:off x="1687398" y="1414021"/>
            <a:ext cx="9832157" cy="4883084"/>
          </a:xfrm>
          <a:prstGeom prst="rect">
            <a:avLst/>
          </a:prstGeom>
        </p:spPr>
      </p:pic>
    </p:spTree>
    <p:extLst>
      <p:ext uri="{BB962C8B-B14F-4D97-AF65-F5344CB8AC3E}">
        <p14:creationId xmlns:p14="http://schemas.microsoft.com/office/powerpoint/2010/main" val="51048496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F8C1A-1837-434B-83AF-32B90916E457}"/>
              </a:ext>
            </a:extLst>
          </p:cNvPr>
          <p:cNvSpPr>
            <a:spLocks noGrp="1"/>
          </p:cNvSpPr>
          <p:nvPr>
            <p:ph type="ctrTitle"/>
          </p:nvPr>
        </p:nvSpPr>
        <p:spPr>
          <a:xfrm>
            <a:off x="1560945" y="323272"/>
            <a:ext cx="10280073" cy="625555"/>
          </a:xfrm>
        </p:spPr>
        <p:txBody>
          <a:bodyPr>
            <a:normAutofit/>
          </a:bodyPr>
          <a:lstStyle/>
          <a:p>
            <a:pPr defTabSz="799425">
              <a:defRPr/>
            </a:pPr>
            <a:r>
              <a:rPr lang="en-US" sz="3643" b="1" spc="-5" dirty="0">
                <a:solidFill>
                  <a:srgbClr val="0000FF"/>
                </a:solidFill>
                <a:latin typeface="Bookman Old Style" panose="02050604050505020204" pitchFamily="18" charset="0"/>
                <a:ea typeface="+mn-ea"/>
                <a:cs typeface="Times New Roman"/>
              </a:rPr>
              <a:t>Logistic Regressions  </a:t>
            </a:r>
            <a:endParaRPr lang="en-IN" sz="3643" b="1" spc="-5" dirty="0">
              <a:solidFill>
                <a:srgbClr val="0000FF"/>
              </a:solidFill>
              <a:latin typeface="Bookman Old Style" panose="02050604050505020204" pitchFamily="18" charset="0"/>
              <a:ea typeface="+mn-ea"/>
              <a:cs typeface="Times New Roman"/>
            </a:endParaRPr>
          </a:p>
        </p:txBody>
      </p:sp>
      <p:pic>
        <p:nvPicPr>
          <p:cNvPr id="4" name="Picture 3">
            <a:extLst>
              <a:ext uri="{FF2B5EF4-FFF2-40B4-BE49-F238E27FC236}">
                <a16:creationId xmlns:a16="http://schemas.microsoft.com/office/drawing/2014/main" id="{F7F2D7CE-40A9-4EB2-BAAB-AFA5B2FF8FC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0"/>
            <a:ext cx="1394692" cy="1521482"/>
          </a:xfrm>
          <a:prstGeom prst="rect">
            <a:avLst/>
          </a:prstGeom>
        </p:spPr>
      </p:pic>
      <p:sp>
        <p:nvSpPr>
          <p:cNvPr id="3" name="TextBox 2">
            <a:extLst>
              <a:ext uri="{FF2B5EF4-FFF2-40B4-BE49-F238E27FC236}">
                <a16:creationId xmlns:a16="http://schemas.microsoft.com/office/drawing/2014/main" id="{6D7FDB0B-ED77-4967-85CD-52C28F205491}"/>
              </a:ext>
            </a:extLst>
          </p:cNvPr>
          <p:cNvSpPr txBox="1"/>
          <p:nvPr/>
        </p:nvSpPr>
        <p:spPr>
          <a:xfrm>
            <a:off x="841889" y="1521482"/>
            <a:ext cx="10999129" cy="4924425"/>
          </a:xfrm>
          <a:prstGeom prst="rect">
            <a:avLst/>
          </a:prstGeom>
          <a:noFill/>
        </p:spPr>
        <p:txBody>
          <a:bodyPr wrap="square" rtlCol="0">
            <a:spAutoFit/>
          </a:bodyPr>
          <a:lstStyle/>
          <a:p>
            <a:r>
              <a:rPr lang="en-IN" sz="2400" b="1" dirty="0">
                <a:solidFill>
                  <a:srgbClr val="FF0000"/>
                </a:solidFill>
                <a:latin typeface="Arial" panose="020B0604020202020204" pitchFamily="34" charset="0"/>
                <a:cs typeface="Arial" panose="020B0604020202020204" pitchFamily="34" charset="0"/>
              </a:rPr>
              <a:t>Summary:</a:t>
            </a:r>
          </a:p>
          <a:p>
            <a:endParaRPr lang="en-IN" sz="2400" b="1" dirty="0">
              <a:solidFill>
                <a:srgbClr val="FF0000"/>
              </a:solidFill>
              <a:latin typeface="Arial" panose="020B0604020202020204" pitchFamily="34" charset="0"/>
              <a:cs typeface="Arial" panose="020B0604020202020204" pitchFamily="34" charset="0"/>
            </a:endParaRPr>
          </a:p>
          <a:p>
            <a:pPr marL="342900" indent="-342900" algn="just">
              <a:buFont typeface="Wingdings" panose="05000000000000000000" pitchFamily="2" charset="2"/>
              <a:buChar char="Ø"/>
            </a:pPr>
            <a:r>
              <a:rPr lang="en-US" sz="1900" dirty="0">
                <a:latin typeface="Arial" panose="020B0604020202020204" pitchFamily="34" charset="0"/>
                <a:cs typeface="Arial" panose="020B0604020202020204" pitchFamily="34" charset="0"/>
              </a:rPr>
              <a:t>Logistic regression is a probabilistic model that classifies the instances in terms of probabilities. </a:t>
            </a:r>
          </a:p>
          <a:p>
            <a:pPr marL="342900" indent="-342900" algn="just">
              <a:buFont typeface="Wingdings" panose="05000000000000000000" pitchFamily="2" charset="2"/>
              <a:buChar char="Ø"/>
            </a:pPr>
            <a:r>
              <a:rPr lang="en-US" sz="1900" dirty="0">
                <a:latin typeface="Arial" panose="020B0604020202020204" pitchFamily="34" charset="0"/>
                <a:cs typeface="Arial" panose="020B0604020202020204" pitchFamily="34" charset="0"/>
              </a:rPr>
              <a:t>Since the classification is probabilistic, a natural approach for optimizing the parameters is to ensure that the predicted probability of the observed class for each training instance is as large as possible. </a:t>
            </a:r>
          </a:p>
          <a:p>
            <a:pPr marL="342900" indent="-342900" algn="just">
              <a:buFont typeface="Wingdings" panose="05000000000000000000" pitchFamily="2" charset="2"/>
              <a:buChar char="Ø"/>
            </a:pPr>
            <a:r>
              <a:rPr lang="en-US" sz="1900" dirty="0">
                <a:latin typeface="Arial" panose="020B0604020202020204" pitchFamily="34" charset="0"/>
                <a:cs typeface="Arial" panose="020B0604020202020204" pitchFamily="34" charset="0"/>
              </a:rPr>
              <a:t>This is achieved by using the notion of maximum-likelihood estimation in order to learn the parameters of the model. </a:t>
            </a:r>
          </a:p>
          <a:p>
            <a:pPr marL="342900" indent="-342900" algn="just">
              <a:buFont typeface="Wingdings" panose="05000000000000000000" pitchFamily="2" charset="2"/>
              <a:buChar char="Ø"/>
            </a:pPr>
            <a:r>
              <a:rPr lang="en-US" sz="1900" dirty="0">
                <a:latin typeface="Arial" panose="020B0604020202020204" pitchFamily="34" charset="0"/>
                <a:cs typeface="Arial" panose="020B0604020202020204" pitchFamily="34" charset="0"/>
              </a:rPr>
              <a:t>The likelihood of the training data is defined as the product of the probabilities of the observed labels of each training instance. </a:t>
            </a:r>
          </a:p>
          <a:p>
            <a:pPr marL="342900" indent="-342900" algn="just">
              <a:buFont typeface="Wingdings" panose="05000000000000000000" pitchFamily="2" charset="2"/>
              <a:buChar char="Ø"/>
            </a:pPr>
            <a:r>
              <a:rPr lang="en-US" sz="1900" dirty="0">
                <a:latin typeface="Arial" panose="020B0604020202020204" pitchFamily="34" charset="0"/>
                <a:cs typeface="Arial" panose="020B0604020202020204" pitchFamily="34" charset="0"/>
              </a:rPr>
              <a:t>Larger values of this objective function are better. </a:t>
            </a:r>
          </a:p>
          <a:p>
            <a:pPr marL="342900" indent="-342900" algn="just">
              <a:buFont typeface="Wingdings" panose="05000000000000000000" pitchFamily="2" charset="2"/>
              <a:buChar char="Ø"/>
            </a:pPr>
            <a:r>
              <a:rPr lang="en-US" sz="1900" dirty="0">
                <a:latin typeface="Arial" panose="020B0604020202020204" pitchFamily="34" charset="0"/>
                <a:cs typeface="Arial" panose="020B0604020202020204" pitchFamily="34" charset="0"/>
              </a:rPr>
              <a:t>By using the negative logarithm of this value, one obtains an a loss function in minimization form. </a:t>
            </a:r>
          </a:p>
          <a:p>
            <a:pPr marL="342900" indent="-342900" algn="just">
              <a:buFont typeface="Wingdings" panose="05000000000000000000" pitchFamily="2" charset="2"/>
              <a:buChar char="Ø"/>
            </a:pPr>
            <a:r>
              <a:rPr lang="en-US" sz="1900" dirty="0">
                <a:latin typeface="Arial" panose="020B0604020202020204" pitchFamily="34" charset="0"/>
                <a:cs typeface="Arial" panose="020B0604020202020204" pitchFamily="34" charset="0"/>
              </a:rPr>
              <a:t>Therefore, the output node uses the negative log-likelihood as a loss function. </a:t>
            </a:r>
          </a:p>
          <a:p>
            <a:pPr marL="342900" indent="-342900" algn="just">
              <a:buFont typeface="Wingdings" panose="05000000000000000000" pitchFamily="2" charset="2"/>
              <a:buChar char="Ø"/>
            </a:pPr>
            <a:r>
              <a:rPr lang="en-US" sz="1900" dirty="0">
                <a:latin typeface="Arial" panose="020B0604020202020204" pitchFamily="34" charset="0"/>
                <a:cs typeface="Arial" panose="020B0604020202020204" pitchFamily="34" charset="0"/>
              </a:rPr>
              <a:t>This loss function replaces the squared error used in the Widrow-Hoff method. </a:t>
            </a:r>
          </a:p>
          <a:p>
            <a:pPr marL="342900" indent="-342900" algn="just">
              <a:buFont typeface="Wingdings" panose="05000000000000000000" pitchFamily="2" charset="2"/>
              <a:buChar char="Ø"/>
            </a:pPr>
            <a:r>
              <a:rPr lang="en-US" sz="1900" dirty="0">
                <a:latin typeface="Arial" panose="020B0604020202020204" pitchFamily="34" charset="0"/>
                <a:cs typeface="Arial" panose="020B0604020202020204" pitchFamily="34" charset="0"/>
              </a:rPr>
              <a:t>The output layer can be formulated with the sigmoid activation function, which is very common in neural network design. </a:t>
            </a:r>
            <a:endParaRPr lang="en-IN" sz="19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1896917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46F1DBF-3B03-47E3-AC85-A2E400CC473E}"/>
              </a:ext>
            </a:extLst>
          </p:cNvPr>
          <p:cNvPicPr>
            <a:picLocks noChangeAspect="1"/>
          </p:cNvPicPr>
          <p:nvPr/>
        </p:nvPicPr>
        <p:blipFill>
          <a:blip r:embed="rId2"/>
          <a:stretch>
            <a:fillRect/>
          </a:stretch>
        </p:blipFill>
        <p:spPr>
          <a:xfrm>
            <a:off x="4853355" y="5453589"/>
            <a:ext cx="4722726" cy="1278098"/>
          </a:xfrm>
          <a:prstGeom prst="rect">
            <a:avLst/>
          </a:prstGeom>
        </p:spPr>
      </p:pic>
      <p:sp>
        <p:nvSpPr>
          <p:cNvPr id="2" name="Title 1">
            <a:extLst>
              <a:ext uri="{FF2B5EF4-FFF2-40B4-BE49-F238E27FC236}">
                <a16:creationId xmlns:a16="http://schemas.microsoft.com/office/drawing/2014/main" id="{838F8C1A-1837-434B-83AF-32B90916E457}"/>
              </a:ext>
            </a:extLst>
          </p:cNvPr>
          <p:cNvSpPr>
            <a:spLocks noGrp="1"/>
          </p:cNvSpPr>
          <p:nvPr>
            <p:ph type="ctrTitle"/>
          </p:nvPr>
        </p:nvSpPr>
        <p:spPr>
          <a:xfrm>
            <a:off x="1560945" y="323272"/>
            <a:ext cx="10280073" cy="625555"/>
          </a:xfrm>
        </p:spPr>
        <p:txBody>
          <a:bodyPr>
            <a:normAutofit/>
          </a:bodyPr>
          <a:lstStyle/>
          <a:p>
            <a:pPr defTabSz="799425">
              <a:defRPr/>
            </a:pPr>
            <a:r>
              <a:rPr lang="en-US" sz="3643" b="1" spc="-5" dirty="0">
                <a:solidFill>
                  <a:srgbClr val="0000FF"/>
                </a:solidFill>
                <a:latin typeface="Bookman Old Style" panose="02050604050505020204" pitchFamily="18" charset="0"/>
                <a:ea typeface="+mn-ea"/>
                <a:cs typeface="Times New Roman"/>
              </a:rPr>
              <a:t>Loss Functions</a:t>
            </a:r>
            <a:endParaRPr lang="en-IN" sz="3643" b="1" spc="-5" dirty="0">
              <a:solidFill>
                <a:srgbClr val="0000FF"/>
              </a:solidFill>
              <a:latin typeface="Bookman Old Style" panose="02050604050505020204" pitchFamily="18" charset="0"/>
              <a:ea typeface="+mn-ea"/>
              <a:cs typeface="Times New Roman"/>
            </a:endParaRPr>
          </a:p>
        </p:txBody>
      </p:sp>
      <p:pic>
        <p:nvPicPr>
          <p:cNvPr id="4" name="Picture 3">
            <a:extLst>
              <a:ext uri="{FF2B5EF4-FFF2-40B4-BE49-F238E27FC236}">
                <a16:creationId xmlns:a16="http://schemas.microsoft.com/office/drawing/2014/main" id="{F7F2D7CE-40A9-4EB2-BAAB-AFA5B2FF8FC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193942" cy="1135464"/>
          </a:xfrm>
          <a:prstGeom prst="rect">
            <a:avLst/>
          </a:prstGeom>
        </p:spPr>
      </p:pic>
      <p:sp>
        <p:nvSpPr>
          <p:cNvPr id="6" name="TextBox 5">
            <a:extLst>
              <a:ext uri="{FF2B5EF4-FFF2-40B4-BE49-F238E27FC236}">
                <a16:creationId xmlns:a16="http://schemas.microsoft.com/office/drawing/2014/main" id="{63A39073-D1F0-4AB3-8A5F-3E66BD7B94A6}"/>
              </a:ext>
            </a:extLst>
          </p:cNvPr>
          <p:cNvSpPr txBox="1"/>
          <p:nvPr/>
        </p:nvSpPr>
        <p:spPr>
          <a:xfrm>
            <a:off x="715108" y="1135464"/>
            <a:ext cx="10761784" cy="4770537"/>
          </a:xfrm>
          <a:prstGeom prst="rect">
            <a:avLst/>
          </a:prstGeom>
          <a:noFill/>
        </p:spPr>
        <p:txBody>
          <a:bodyPr wrap="square">
            <a:spAutoFit/>
          </a:bodyPr>
          <a:lstStyle/>
          <a:p>
            <a:pPr marL="342900" indent="-342900">
              <a:buFont typeface="Wingdings" panose="05000000000000000000" pitchFamily="2" charset="2"/>
              <a:buChar char="Ø"/>
            </a:pPr>
            <a:r>
              <a:rPr lang="en-US" sz="2200" b="0" i="0" dirty="0">
                <a:solidFill>
                  <a:srgbClr val="C00000"/>
                </a:solidFill>
                <a:effectLst/>
                <a:latin typeface="gt-regular"/>
              </a:rPr>
              <a:t>Loss functions</a:t>
            </a:r>
            <a:r>
              <a:rPr lang="en-US" sz="2200" b="0" i="0" dirty="0">
                <a:solidFill>
                  <a:srgbClr val="404040"/>
                </a:solidFill>
                <a:effectLst/>
                <a:latin typeface="gt-regular"/>
              </a:rPr>
              <a:t> measure how far an estimated value is from its true value. </a:t>
            </a:r>
          </a:p>
          <a:p>
            <a:pPr marL="342900" indent="-342900">
              <a:buFont typeface="Wingdings" panose="05000000000000000000" pitchFamily="2" charset="2"/>
              <a:buChar char="Ø"/>
            </a:pPr>
            <a:r>
              <a:rPr lang="en-US" sz="2200" b="0" i="0" dirty="0">
                <a:solidFill>
                  <a:srgbClr val="C00000"/>
                </a:solidFill>
                <a:effectLst/>
                <a:latin typeface="gt-regular"/>
              </a:rPr>
              <a:t>A loss function maps decisions to thei</a:t>
            </a:r>
            <a:r>
              <a:rPr lang="en-US" sz="2200" dirty="0">
                <a:solidFill>
                  <a:srgbClr val="C00000"/>
                </a:solidFill>
                <a:latin typeface="gt-regular"/>
              </a:rPr>
              <a:t>r</a:t>
            </a:r>
            <a:r>
              <a:rPr lang="en-US" sz="2200" b="0" i="0" dirty="0">
                <a:solidFill>
                  <a:srgbClr val="C00000"/>
                </a:solidFill>
                <a:effectLst/>
                <a:latin typeface="gt-regular"/>
                <a:hlinkClick r:id="rId4">
                  <a:extLst>
                    <a:ext uri="{A12FA001-AC4F-418D-AE19-62706E023703}">
                      <ahyp:hlinkClr xmlns:ahyp="http://schemas.microsoft.com/office/drawing/2018/hyperlinkcolor" val="tx"/>
                    </a:ext>
                  </a:extLst>
                </a:hlinkClick>
              </a:rPr>
              <a:t> </a:t>
            </a:r>
            <a:r>
              <a:rPr lang="en-US" sz="2200" b="0" i="0" dirty="0">
                <a:solidFill>
                  <a:srgbClr val="C00000"/>
                </a:solidFill>
                <a:effectLst/>
                <a:latin typeface="gt-regular"/>
              </a:rPr>
              <a:t>associated costs</a:t>
            </a:r>
            <a:r>
              <a:rPr lang="en-US" sz="2200" b="0" i="0" dirty="0">
                <a:solidFill>
                  <a:srgbClr val="404040"/>
                </a:solidFill>
                <a:effectLst/>
                <a:latin typeface="gt-regular"/>
              </a:rPr>
              <a:t>. </a:t>
            </a:r>
          </a:p>
          <a:p>
            <a:pPr marL="342900" indent="-342900">
              <a:buFont typeface="Wingdings" panose="05000000000000000000" pitchFamily="2" charset="2"/>
              <a:buChar char="Ø"/>
            </a:pPr>
            <a:r>
              <a:rPr lang="en-US" sz="2200" b="0" i="0" dirty="0">
                <a:solidFill>
                  <a:srgbClr val="404040"/>
                </a:solidFill>
                <a:effectLst/>
                <a:latin typeface="gt-regular"/>
              </a:rPr>
              <a:t>Loss functions are not fixed, they change depending on the task in hand and the goal to be met.</a:t>
            </a:r>
          </a:p>
          <a:p>
            <a:r>
              <a:rPr lang="en-US" sz="2200" b="1" dirty="0">
                <a:solidFill>
                  <a:srgbClr val="002060"/>
                </a:solidFill>
                <a:latin typeface="gt-regular"/>
              </a:rPr>
              <a:t>       A</a:t>
            </a:r>
            <a:r>
              <a:rPr lang="en-US" sz="2200" b="1" i="0" dirty="0">
                <a:solidFill>
                  <a:srgbClr val="002060"/>
                </a:solidFill>
                <a:effectLst/>
                <a:latin typeface="gt-regular"/>
              </a:rPr>
              <a:t> way to measure how far a particular iteration of the model is from the actual values.</a:t>
            </a:r>
          </a:p>
          <a:p>
            <a:r>
              <a:rPr lang="en-US" sz="2200" b="1" u="sng" dirty="0">
                <a:solidFill>
                  <a:srgbClr val="FF0000"/>
                </a:solidFill>
                <a:latin typeface="gt-regular"/>
              </a:rPr>
              <a:t>Loss Function for Regressions:</a:t>
            </a:r>
          </a:p>
          <a:p>
            <a:pPr marL="342900" indent="-342900">
              <a:buAutoNum type="arabicParenBoth"/>
            </a:pPr>
            <a:r>
              <a:rPr lang="en-IN" sz="2200" b="0" i="0" dirty="0">
                <a:solidFill>
                  <a:srgbClr val="0A0B09"/>
                </a:solidFill>
                <a:effectLst/>
                <a:latin typeface="gt-medium"/>
              </a:rPr>
              <a:t>Mean Absolute Error (MAE)</a:t>
            </a:r>
          </a:p>
          <a:p>
            <a:r>
              <a:rPr lang="en-US" sz="2200" b="0" i="0" dirty="0">
                <a:solidFill>
                  <a:srgbClr val="1D9AD1"/>
                </a:solidFill>
                <a:effectLst/>
                <a:latin typeface="gt-regular"/>
              </a:rPr>
              <a:t>	</a:t>
            </a:r>
            <a:r>
              <a:rPr lang="en-US" sz="2200" b="0" i="0" dirty="0">
                <a:solidFill>
                  <a:srgbClr val="00B050"/>
                </a:solidFill>
                <a:effectLst/>
                <a:latin typeface="gt-regular"/>
              </a:rPr>
              <a:t>Mean Absolute Error (also called L1 loss) </a:t>
            </a:r>
            <a:r>
              <a:rPr lang="en-US" sz="2200" b="0" i="0" dirty="0">
                <a:solidFill>
                  <a:srgbClr val="404040"/>
                </a:solidFill>
                <a:effectLst/>
                <a:latin typeface="gt-regular"/>
              </a:rPr>
              <a:t>is one of the most simple yet robust loss functions used for regression models.</a:t>
            </a:r>
            <a:endParaRPr lang="en-IN" sz="2200" b="0" i="0" dirty="0">
              <a:solidFill>
                <a:srgbClr val="0A0B09"/>
              </a:solidFill>
              <a:effectLst/>
              <a:latin typeface="gt-medium"/>
            </a:endParaRPr>
          </a:p>
          <a:p>
            <a:r>
              <a:rPr lang="en-US" sz="2200" b="0" i="0" dirty="0">
                <a:solidFill>
                  <a:srgbClr val="404040"/>
                </a:solidFill>
                <a:effectLst/>
                <a:highlight>
                  <a:srgbClr val="FFFF00"/>
                </a:highlight>
                <a:latin typeface="gt-regular"/>
              </a:rPr>
              <a:t>Defined as </a:t>
            </a:r>
            <a:r>
              <a:rPr lang="en-US" sz="2200" b="0" i="0" dirty="0">
                <a:solidFill>
                  <a:srgbClr val="404040"/>
                </a:solidFill>
                <a:effectLst/>
                <a:latin typeface="gt-regular"/>
              </a:rPr>
              <a:t>the average sum of the absolute differences between the actual and the predicted values.</a:t>
            </a:r>
          </a:p>
          <a:p>
            <a:r>
              <a:rPr lang="en-US" sz="2200" b="0" i="0" dirty="0">
                <a:solidFill>
                  <a:srgbClr val="404040"/>
                </a:solidFill>
                <a:effectLst/>
                <a:latin typeface="gt-regular"/>
              </a:rPr>
              <a:t>For a data point x</a:t>
            </a:r>
            <a:r>
              <a:rPr lang="en-US" sz="2200" b="0" i="0" baseline="-25000" dirty="0">
                <a:solidFill>
                  <a:srgbClr val="404040"/>
                </a:solidFill>
                <a:effectLst/>
                <a:latin typeface="gt-regular"/>
              </a:rPr>
              <a:t>i</a:t>
            </a:r>
            <a:r>
              <a:rPr lang="en-US" sz="2200" b="0" i="0" dirty="0">
                <a:solidFill>
                  <a:srgbClr val="404040"/>
                </a:solidFill>
                <a:effectLst/>
                <a:latin typeface="gt-regular"/>
              </a:rPr>
              <a:t> and its predicted value </a:t>
            </a:r>
            <a:r>
              <a:rPr lang="en-US" sz="2200" b="0" i="0" dirty="0" err="1">
                <a:solidFill>
                  <a:srgbClr val="404040"/>
                </a:solidFill>
                <a:effectLst/>
                <a:latin typeface="gt-regular"/>
              </a:rPr>
              <a:t>y</a:t>
            </a:r>
            <a:r>
              <a:rPr lang="en-US" sz="2200" b="0" i="0" baseline="-25000" dirty="0" err="1">
                <a:solidFill>
                  <a:srgbClr val="404040"/>
                </a:solidFill>
                <a:effectLst/>
                <a:latin typeface="gt-regular"/>
              </a:rPr>
              <a:t>i</a:t>
            </a:r>
            <a:r>
              <a:rPr lang="en-US" sz="2200" b="0" i="0" dirty="0">
                <a:solidFill>
                  <a:srgbClr val="404040"/>
                </a:solidFill>
                <a:effectLst/>
                <a:latin typeface="gt-regular"/>
              </a:rPr>
              <a:t>, n being the total number of data points in the dataset, the mean absolute error is defined as:</a:t>
            </a:r>
          </a:p>
          <a:p>
            <a:endParaRPr lang="en-IN" b="1" u="sng" dirty="0">
              <a:solidFill>
                <a:srgbClr val="FF0000"/>
              </a:solidFill>
            </a:endParaRPr>
          </a:p>
        </p:txBody>
      </p:sp>
    </p:spTree>
    <p:extLst>
      <p:ext uri="{BB962C8B-B14F-4D97-AF65-F5344CB8AC3E}">
        <p14:creationId xmlns:p14="http://schemas.microsoft.com/office/powerpoint/2010/main" val="296722908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F8C1A-1837-434B-83AF-32B90916E457}"/>
              </a:ext>
            </a:extLst>
          </p:cNvPr>
          <p:cNvSpPr>
            <a:spLocks noGrp="1"/>
          </p:cNvSpPr>
          <p:nvPr>
            <p:ph type="ctrTitle"/>
          </p:nvPr>
        </p:nvSpPr>
        <p:spPr>
          <a:xfrm>
            <a:off x="1560945" y="323272"/>
            <a:ext cx="10280073" cy="625555"/>
          </a:xfrm>
        </p:spPr>
        <p:txBody>
          <a:bodyPr>
            <a:normAutofit/>
          </a:bodyPr>
          <a:lstStyle/>
          <a:p>
            <a:pPr defTabSz="799425">
              <a:defRPr/>
            </a:pPr>
            <a:r>
              <a:rPr lang="en-US" sz="3643" b="1" spc="-5" dirty="0">
                <a:solidFill>
                  <a:srgbClr val="0000FF"/>
                </a:solidFill>
                <a:latin typeface="Bookman Old Style" panose="02050604050505020204" pitchFamily="18" charset="0"/>
                <a:ea typeface="+mn-ea"/>
                <a:cs typeface="Times New Roman"/>
              </a:rPr>
              <a:t>Loss Functions - Regressions</a:t>
            </a:r>
            <a:endParaRPr lang="en-IN" sz="3643" b="1" spc="-5" dirty="0">
              <a:solidFill>
                <a:srgbClr val="0000FF"/>
              </a:solidFill>
              <a:latin typeface="Bookman Old Style" panose="02050604050505020204" pitchFamily="18" charset="0"/>
              <a:ea typeface="+mn-ea"/>
              <a:cs typeface="Times New Roman"/>
            </a:endParaRPr>
          </a:p>
        </p:txBody>
      </p:sp>
      <p:pic>
        <p:nvPicPr>
          <p:cNvPr id="4" name="Picture 3">
            <a:extLst>
              <a:ext uri="{FF2B5EF4-FFF2-40B4-BE49-F238E27FC236}">
                <a16:creationId xmlns:a16="http://schemas.microsoft.com/office/drawing/2014/main" id="{F7F2D7CE-40A9-4EB2-BAAB-AFA5B2FF8FC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193942" cy="1135464"/>
          </a:xfrm>
          <a:prstGeom prst="rect">
            <a:avLst/>
          </a:prstGeom>
        </p:spPr>
      </p:pic>
      <p:sp>
        <p:nvSpPr>
          <p:cNvPr id="6" name="TextBox 5">
            <a:extLst>
              <a:ext uri="{FF2B5EF4-FFF2-40B4-BE49-F238E27FC236}">
                <a16:creationId xmlns:a16="http://schemas.microsoft.com/office/drawing/2014/main" id="{63A39073-D1F0-4AB3-8A5F-3E66BD7B94A6}"/>
              </a:ext>
            </a:extLst>
          </p:cNvPr>
          <p:cNvSpPr txBox="1"/>
          <p:nvPr/>
        </p:nvSpPr>
        <p:spPr>
          <a:xfrm>
            <a:off x="715108" y="1135464"/>
            <a:ext cx="10761784" cy="2308324"/>
          </a:xfrm>
          <a:prstGeom prst="rect">
            <a:avLst/>
          </a:prstGeom>
          <a:noFill/>
        </p:spPr>
        <p:txBody>
          <a:bodyPr wrap="square">
            <a:spAutoFit/>
          </a:bodyPr>
          <a:lstStyle/>
          <a:p>
            <a:pPr algn="l"/>
            <a:r>
              <a:rPr lang="en-US" sz="2200" b="1" dirty="0">
                <a:solidFill>
                  <a:srgbClr val="002060"/>
                </a:solidFill>
                <a:latin typeface="gt-regular"/>
              </a:rPr>
              <a:t>(2) </a:t>
            </a:r>
            <a:r>
              <a:rPr lang="en-IN" sz="2400" b="0" i="0" dirty="0">
                <a:solidFill>
                  <a:srgbClr val="0A0B09"/>
                </a:solidFill>
                <a:effectLst/>
                <a:latin typeface="gt-medium"/>
              </a:rPr>
              <a:t>Mean Squared Error (MSE):</a:t>
            </a:r>
          </a:p>
          <a:p>
            <a:r>
              <a:rPr lang="en-US" sz="2200" b="0" i="0" dirty="0">
                <a:solidFill>
                  <a:srgbClr val="1D9AD1"/>
                </a:solidFill>
                <a:effectLst/>
                <a:latin typeface="gt-regular"/>
              </a:rPr>
              <a:t>	</a:t>
            </a:r>
            <a:r>
              <a:rPr lang="en-US" sz="2400" b="0" i="0" dirty="0">
                <a:solidFill>
                  <a:srgbClr val="1D9AD1"/>
                </a:solidFill>
                <a:effectLst/>
                <a:latin typeface="gt-regular"/>
                <a:hlinkClick r:id="rId3"/>
              </a:rPr>
              <a:t> </a:t>
            </a:r>
            <a:r>
              <a:rPr lang="en-US" sz="2400" b="0" i="0" dirty="0">
                <a:solidFill>
                  <a:srgbClr val="1D9AD1"/>
                </a:solidFill>
                <a:effectLst/>
                <a:latin typeface="gt-regular"/>
              </a:rPr>
              <a:t>Mean Squared Error (also called L2 loss)</a:t>
            </a:r>
            <a:r>
              <a:rPr lang="en-US" sz="2400" b="0" i="0" dirty="0">
                <a:solidFill>
                  <a:srgbClr val="404040"/>
                </a:solidFill>
                <a:effectLst/>
                <a:latin typeface="gt-regular"/>
              </a:rPr>
              <a:t> </a:t>
            </a:r>
          </a:p>
          <a:p>
            <a:endParaRPr lang="en-US" sz="2400" b="0" i="0" dirty="0">
              <a:solidFill>
                <a:srgbClr val="404040"/>
              </a:solidFill>
              <a:effectLst/>
              <a:latin typeface="gt-regular"/>
            </a:endParaRPr>
          </a:p>
          <a:p>
            <a:pPr algn="just"/>
            <a:r>
              <a:rPr lang="en-US" sz="2400" b="0" i="0" dirty="0">
                <a:solidFill>
                  <a:srgbClr val="404040"/>
                </a:solidFill>
                <a:effectLst/>
                <a:latin typeface="gt-regular"/>
              </a:rPr>
              <a:t> </a:t>
            </a:r>
            <a:r>
              <a:rPr lang="en-US" sz="2200" b="0" i="0" dirty="0">
                <a:solidFill>
                  <a:srgbClr val="404040"/>
                </a:solidFill>
                <a:effectLst/>
                <a:highlight>
                  <a:srgbClr val="FFFF00"/>
                </a:highlight>
                <a:latin typeface="gt-regular"/>
              </a:rPr>
              <a:t>Defined as </a:t>
            </a:r>
            <a:r>
              <a:rPr lang="en-US" sz="2400" b="0" i="0" dirty="0">
                <a:solidFill>
                  <a:srgbClr val="404040"/>
                </a:solidFill>
                <a:effectLst/>
                <a:latin typeface="gt-regular"/>
              </a:rPr>
              <a:t>the average of the squared differences between the actual and the predicted values. For a data point Y</a:t>
            </a:r>
            <a:r>
              <a:rPr lang="en-US" sz="2400" b="0" i="0" baseline="-25000" dirty="0">
                <a:solidFill>
                  <a:srgbClr val="404040"/>
                </a:solidFill>
                <a:effectLst/>
                <a:latin typeface="gt-regular"/>
              </a:rPr>
              <a:t>i</a:t>
            </a:r>
            <a:r>
              <a:rPr lang="en-US" sz="2400" b="0" i="0" dirty="0">
                <a:solidFill>
                  <a:srgbClr val="404040"/>
                </a:solidFill>
                <a:effectLst/>
                <a:latin typeface="gt-regular"/>
              </a:rPr>
              <a:t> and its predicted value </a:t>
            </a:r>
            <a:r>
              <a:rPr lang="en-US" sz="2400" b="0" i="0" dirty="0" err="1">
                <a:solidFill>
                  <a:srgbClr val="404040"/>
                </a:solidFill>
                <a:effectLst/>
                <a:latin typeface="gt-regular"/>
              </a:rPr>
              <a:t>Ŷ</a:t>
            </a:r>
            <a:r>
              <a:rPr lang="en-US" sz="2400" b="0" i="0" baseline="-25000" dirty="0" err="1">
                <a:solidFill>
                  <a:srgbClr val="404040"/>
                </a:solidFill>
                <a:effectLst/>
                <a:latin typeface="gt-regular"/>
              </a:rPr>
              <a:t>i</a:t>
            </a:r>
            <a:r>
              <a:rPr lang="en-US" sz="2400" b="0" i="0" dirty="0">
                <a:solidFill>
                  <a:srgbClr val="404040"/>
                </a:solidFill>
                <a:effectLst/>
                <a:latin typeface="gt-regular"/>
              </a:rPr>
              <a:t>, where n is the total number of data points in the dataset, the mean squared error is given as:</a:t>
            </a:r>
            <a:endParaRPr lang="en-IN" b="1" u="sng" dirty="0">
              <a:solidFill>
                <a:srgbClr val="FF0000"/>
              </a:solidFill>
            </a:endParaRPr>
          </a:p>
        </p:txBody>
      </p:sp>
      <p:pic>
        <p:nvPicPr>
          <p:cNvPr id="5" name="Picture 4">
            <a:extLst>
              <a:ext uri="{FF2B5EF4-FFF2-40B4-BE49-F238E27FC236}">
                <a16:creationId xmlns:a16="http://schemas.microsoft.com/office/drawing/2014/main" id="{D9D515DC-7AA4-4F26-A129-5587D10E0CF0}"/>
              </a:ext>
            </a:extLst>
          </p:cNvPr>
          <p:cNvPicPr>
            <a:picLocks noChangeAspect="1"/>
          </p:cNvPicPr>
          <p:nvPr/>
        </p:nvPicPr>
        <p:blipFill>
          <a:blip r:embed="rId4"/>
          <a:stretch>
            <a:fillRect/>
          </a:stretch>
        </p:blipFill>
        <p:spPr>
          <a:xfrm>
            <a:off x="4472458" y="3742452"/>
            <a:ext cx="3247083" cy="836800"/>
          </a:xfrm>
          <a:prstGeom prst="rect">
            <a:avLst/>
          </a:prstGeom>
        </p:spPr>
      </p:pic>
      <p:sp>
        <p:nvSpPr>
          <p:cNvPr id="7" name="TextBox 6">
            <a:extLst>
              <a:ext uri="{FF2B5EF4-FFF2-40B4-BE49-F238E27FC236}">
                <a16:creationId xmlns:a16="http://schemas.microsoft.com/office/drawing/2014/main" id="{6B0828E1-C847-4101-A96C-BA840673047A}"/>
              </a:ext>
            </a:extLst>
          </p:cNvPr>
          <p:cNvSpPr txBox="1"/>
          <p:nvPr/>
        </p:nvSpPr>
        <p:spPr>
          <a:xfrm>
            <a:off x="1034980" y="4579252"/>
            <a:ext cx="10441912" cy="2215991"/>
          </a:xfrm>
          <a:prstGeom prst="rect">
            <a:avLst/>
          </a:prstGeom>
          <a:noFill/>
        </p:spPr>
        <p:txBody>
          <a:bodyPr wrap="square" rtlCol="0">
            <a:spAutoFit/>
          </a:bodyPr>
          <a:lstStyle/>
          <a:p>
            <a:r>
              <a:rPr lang="en-IN" dirty="0"/>
              <a:t>(3) </a:t>
            </a:r>
            <a:r>
              <a:rPr lang="en-IN" sz="2400" dirty="0">
                <a:solidFill>
                  <a:srgbClr val="0A0B09"/>
                </a:solidFill>
                <a:latin typeface="gt-medium"/>
              </a:rPr>
              <a:t>Mean Bias Error (MBE):</a:t>
            </a:r>
          </a:p>
          <a:p>
            <a:r>
              <a:rPr lang="en-US" sz="2400" b="0" i="0" dirty="0">
                <a:solidFill>
                  <a:srgbClr val="404040"/>
                </a:solidFill>
                <a:effectLst/>
                <a:latin typeface="gt-regular"/>
              </a:rPr>
              <a:t>	</a:t>
            </a:r>
            <a:r>
              <a:rPr lang="en-US" sz="2400" dirty="0">
                <a:solidFill>
                  <a:srgbClr val="404040"/>
                </a:solidFill>
                <a:latin typeface="gt-regular"/>
              </a:rPr>
              <a:t>Mean Bias Error is used to calculate the average bias in the model. Bias, in short, is overestimating or underestimating a parameter</a:t>
            </a:r>
            <a:r>
              <a:rPr lang="en-US" sz="2400" b="0" i="0" dirty="0">
                <a:solidFill>
                  <a:srgbClr val="404040"/>
                </a:solidFill>
                <a:effectLst/>
                <a:latin typeface="gt-regular"/>
              </a:rPr>
              <a:t>.</a:t>
            </a:r>
          </a:p>
          <a:p>
            <a:pPr algn="ctr"/>
            <a:r>
              <a:rPr lang="en-US" sz="2400" b="0" i="0" dirty="0">
                <a:solidFill>
                  <a:srgbClr val="FF0000"/>
                </a:solidFill>
                <a:effectLst/>
                <a:latin typeface="gt-regular"/>
              </a:rPr>
              <a:t>Mean Bias Error takes the actual difference between the target and the predicted value, and not the absolute difference</a:t>
            </a:r>
            <a:endParaRPr lang="en-IN" sz="2400" dirty="0">
              <a:solidFill>
                <a:srgbClr val="FF0000"/>
              </a:solidFill>
              <a:latin typeface="gt-medium"/>
            </a:endParaRPr>
          </a:p>
          <a:p>
            <a:endParaRPr lang="en-IN" dirty="0"/>
          </a:p>
        </p:txBody>
      </p:sp>
    </p:spTree>
    <p:extLst>
      <p:ext uri="{BB962C8B-B14F-4D97-AF65-F5344CB8AC3E}">
        <p14:creationId xmlns:p14="http://schemas.microsoft.com/office/powerpoint/2010/main" val="387547713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E3D76424-66BF-40A0-AE46-6048DB4302A1}"/>
              </a:ext>
            </a:extLst>
          </p:cNvPr>
          <p:cNvPicPr>
            <a:picLocks noChangeAspect="1"/>
          </p:cNvPicPr>
          <p:nvPr/>
        </p:nvPicPr>
        <p:blipFill>
          <a:blip r:embed="rId2"/>
          <a:stretch>
            <a:fillRect/>
          </a:stretch>
        </p:blipFill>
        <p:spPr>
          <a:xfrm>
            <a:off x="4261337" y="5650533"/>
            <a:ext cx="3386295" cy="1071813"/>
          </a:xfrm>
          <a:prstGeom prst="rect">
            <a:avLst/>
          </a:prstGeom>
        </p:spPr>
      </p:pic>
      <p:sp>
        <p:nvSpPr>
          <p:cNvPr id="2" name="Title 1">
            <a:extLst>
              <a:ext uri="{FF2B5EF4-FFF2-40B4-BE49-F238E27FC236}">
                <a16:creationId xmlns:a16="http://schemas.microsoft.com/office/drawing/2014/main" id="{838F8C1A-1837-434B-83AF-32B90916E457}"/>
              </a:ext>
            </a:extLst>
          </p:cNvPr>
          <p:cNvSpPr>
            <a:spLocks noGrp="1"/>
          </p:cNvSpPr>
          <p:nvPr>
            <p:ph type="ctrTitle"/>
          </p:nvPr>
        </p:nvSpPr>
        <p:spPr>
          <a:xfrm>
            <a:off x="1560945" y="323272"/>
            <a:ext cx="10280073" cy="625555"/>
          </a:xfrm>
        </p:spPr>
        <p:txBody>
          <a:bodyPr>
            <a:normAutofit/>
          </a:bodyPr>
          <a:lstStyle/>
          <a:p>
            <a:pPr defTabSz="799425">
              <a:defRPr/>
            </a:pPr>
            <a:r>
              <a:rPr lang="en-US" sz="3643" b="1" spc="-5" dirty="0">
                <a:solidFill>
                  <a:srgbClr val="0000FF"/>
                </a:solidFill>
                <a:latin typeface="Bookman Old Style" panose="02050604050505020204" pitchFamily="18" charset="0"/>
                <a:ea typeface="+mn-ea"/>
                <a:cs typeface="Times New Roman"/>
              </a:rPr>
              <a:t>Loss Functions - Regressions</a:t>
            </a:r>
            <a:endParaRPr lang="en-IN" sz="3643" b="1" spc="-5" dirty="0">
              <a:solidFill>
                <a:srgbClr val="0000FF"/>
              </a:solidFill>
              <a:latin typeface="Bookman Old Style" panose="02050604050505020204" pitchFamily="18" charset="0"/>
              <a:ea typeface="+mn-ea"/>
              <a:cs typeface="Times New Roman"/>
            </a:endParaRPr>
          </a:p>
        </p:txBody>
      </p:sp>
      <p:pic>
        <p:nvPicPr>
          <p:cNvPr id="4" name="Picture 3">
            <a:extLst>
              <a:ext uri="{FF2B5EF4-FFF2-40B4-BE49-F238E27FC236}">
                <a16:creationId xmlns:a16="http://schemas.microsoft.com/office/drawing/2014/main" id="{F7F2D7CE-40A9-4EB2-BAAB-AFA5B2FF8FC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193942" cy="1135464"/>
          </a:xfrm>
          <a:prstGeom prst="rect">
            <a:avLst/>
          </a:prstGeom>
        </p:spPr>
      </p:pic>
      <p:sp>
        <p:nvSpPr>
          <p:cNvPr id="7" name="TextBox 6">
            <a:extLst>
              <a:ext uri="{FF2B5EF4-FFF2-40B4-BE49-F238E27FC236}">
                <a16:creationId xmlns:a16="http://schemas.microsoft.com/office/drawing/2014/main" id="{6B0828E1-C847-4101-A96C-BA840673047A}"/>
              </a:ext>
            </a:extLst>
          </p:cNvPr>
          <p:cNvSpPr txBox="1"/>
          <p:nvPr/>
        </p:nvSpPr>
        <p:spPr>
          <a:xfrm>
            <a:off x="733529" y="1424069"/>
            <a:ext cx="10441912" cy="1200329"/>
          </a:xfrm>
          <a:prstGeom prst="rect">
            <a:avLst/>
          </a:prstGeom>
          <a:noFill/>
        </p:spPr>
        <p:txBody>
          <a:bodyPr wrap="square" rtlCol="0">
            <a:spAutoFit/>
          </a:bodyPr>
          <a:lstStyle/>
          <a:p>
            <a:r>
              <a:rPr lang="en-IN" sz="2400" dirty="0">
                <a:solidFill>
                  <a:srgbClr val="0A0B09"/>
                </a:solidFill>
                <a:latin typeface="gt-medium"/>
              </a:rPr>
              <a:t>(3) Mean Bias Error (MBE):</a:t>
            </a:r>
          </a:p>
          <a:p>
            <a:r>
              <a:rPr lang="en-US" sz="2400" b="0" i="0" dirty="0">
                <a:solidFill>
                  <a:srgbClr val="404040"/>
                </a:solidFill>
                <a:effectLst/>
                <a:latin typeface="gt-regular"/>
              </a:rPr>
              <a:t>	One has to be cautious as the positive and the negative errors could cancel each other out, which is why it is one of the lesser-used loss functions	</a:t>
            </a:r>
            <a:endParaRPr lang="en-IN" dirty="0"/>
          </a:p>
        </p:txBody>
      </p:sp>
      <p:pic>
        <p:nvPicPr>
          <p:cNvPr id="8" name="Picture 7">
            <a:extLst>
              <a:ext uri="{FF2B5EF4-FFF2-40B4-BE49-F238E27FC236}">
                <a16:creationId xmlns:a16="http://schemas.microsoft.com/office/drawing/2014/main" id="{37108228-97B9-4DD5-8090-CAB7BE82ADAF}"/>
              </a:ext>
            </a:extLst>
          </p:cNvPr>
          <p:cNvPicPr>
            <a:picLocks noChangeAspect="1"/>
          </p:cNvPicPr>
          <p:nvPr/>
        </p:nvPicPr>
        <p:blipFill>
          <a:blip r:embed="rId4"/>
          <a:stretch>
            <a:fillRect/>
          </a:stretch>
        </p:blipFill>
        <p:spPr>
          <a:xfrm>
            <a:off x="4025148" y="2630778"/>
            <a:ext cx="3249857" cy="937724"/>
          </a:xfrm>
          <a:prstGeom prst="rect">
            <a:avLst/>
          </a:prstGeom>
        </p:spPr>
      </p:pic>
      <p:sp>
        <p:nvSpPr>
          <p:cNvPr id="9" name="TextBox 8">
            <a:extLst>
              <a:ext uri="{FF2B5EF4-FFF2-40B4-BE49-F238E27FC236}">
                <a16:creationId xmlns:a16="http://schemas.microsoft.com/office/drawing/2014/main" id="{5A219146-EC60-4471-B517-D67BA35E8123}"/>
              </a:ext>
            </a:extLst>
          </p:cNvPr>
          <p:cNvSpPr txBox="1"/>
          <p:nvPr/>
        </p:nvSpPr>
        <p:spPr>
          <a:xfrm>
            <a:off x="733529" y="3452884"/>
            <a:ext cx="10842172" cy="2308324"/>
          </a:xfrm>
          <a:prstGeom prst="rect">
            <a:avLst/>
          </a:prstGeom>
          <a:noFill/>
        </p:spPr>
        <p:txBody>
          <a:bodyPr wrap="square" rtlCol="0">
            <a:spAutoFit/>
          </a:bodyPr>
          <a:lstStyle/>
          <a:p>
            <a:pPr algn="l"/>
            <a:r>
              <a:rPr lang="en-US" sz="2400" dirty="0">
                <a:solidFill>
                  <a:srgbClr val="0A0B09"/>
                </a:solidFill>
                <a:latin typeface="gt-medium"/>
              </a:rPr>
              <a:t>(4) Mean Squared Logarithmic Error (MSLE):</a:t>
            </a:r>
          </a:p>
          <a:p>
            <a:pPr algn="l"/>
            <a:r>
              <a:rPr lang="en-US" sz="2400" b="0" i="0" dirty="0">
                <a:solidFill>
                  <a:srgbClr val="404040"/>
                </a:solidFill>
                <a:effectLst/>
                <a:latin typeface="gt-regular"/>
              </a:rPr>
              <a:t>      	We may not want to penalize the model too much for predicting unscaled quantities directly. Relaxing the penalty on huge differences can be done with the help of Mean Squared Logarithmic Error.</a:t>
            </a:r>
          </a:p>
          <a:p>
            <a:pPr algn="l"/>
            <a:r>
              <a:rPr lang="en-US" sz="2400" b="0" i="0" dirty="0">
                <a:solidFill>
                  <a:srgbClr val="404040"/>
                </a:solidFill>
                <a:effectLst/>
                <a:latin typeface="gt-regular"/>
              </a:rPr>
              <a:t>	Mean Squared Logarithmic Error is the same as Mean Squared Error, except the natural logarithm of the predicted values is used rather than the actual values</a:t>
            </a:r>
            <a:endParaRPr lang="en-US" sz="2400" dirty="0">
              <a:solidFill>
                <a:srgbClr val="0A0B09"/>
              </a:solidFill>
              <a:latin typeface="gt-medium"/>
            </a:endParaRPr>
          </a:p>
        </p:txBody>
      </p:sp>
    </p:spTree>
    <p:extLst>
      <p:ext uri="{BB962C8B-B14F-4D97-AF65-F5344CB8AC3E}">
        <p14:creationId xmlns:p14="http://schemas.microsoft.com/office/powerpoint/2010/main" val="234543345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F8C1A-1837-434B-83AF-32B90916E457}"/>
              </a:ext>
            </a:extLst>
          </p:cNvPr>
          <p:cNvSpPr>
            <a:spLocks noGrp="1"/>
          </p:cNvSpPr>
          <p:nvPr>
            <p:ph type="ctrTitle"/>
          </p:nvPr>
        </p:nvSpPr>
        <p:spPr>
          <a:xfrm>
            <a:off x="1560945" y="323272"/>
            <a:ext cx="10280073" cy="625555"/>
          </a:xfrm>
        </p:spPr>
        <p:txBody>
          <a:bodyPr>
            <a:normAutofit/>
          </a:bodyPr>
          <a:lstStyle/>
          <a:p>
            <a:pPr defTabSz="799425">
              <a:defRPr/>
            </a:pPr>
            <a:r>
              <a:rPr lang="en-US" sz="3643" b="1" spc="-5" dirty="0">
                <a:solidFill>
                  <a:srgbClr val="0000FF"/>
                </a:solidFill>
                <a:latin typeface="Bookman Old Style" panose="02050604050505020204" pitchFamily="18" charset="0"/>
                <a:ea typeface="+mn-ea"/>
                <a:cs typeface="Times New Roman"/>
              </a:rPr>
              <a:t>Loss Functions - Classifications</a:t>
            </a:r>
            <a:endParaRPr lang="en-IN" sz="3643" b="1" spc="-5" dirty="0">
              <a:solidFill>
                <a:srgbClr val="0000FF"/>
              </a:solidFill>
              <a:latin typeface="Bookman Old Style" panose="02050604050505020204" pitchFamily="18" charset="0"/>
              <a:ea typeface="+mn-ea"/>
              <a:cs typeface="Times New Roman"/>
            </a:endParaRPr>
          </a:p>
        </p:txBody>
      </p:sp>
      <p:pic>
        <p:nvPicPr>
          <p:cNvPr id="4" name="Picture 3">
            <a:extLst>
              <a:ext uri="{FF2B5EF4-FFF2-40B4-BE49-F238E27FC236}">
                <a16:creationId xmlns:a16="http://schemas.microsoft.com/office/drawing/2014/main" id="{F7F2D7CE-40A9-4EB2-BAAB-AFA5B2FF8FC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193942" cy="1135464"/>
          </a:xfrm>
          <a:prstGeom prst="rect">
            <a:avLst/>
          </a:prstGeom>
        </p:spPr>
      </p:pic>
      <p:sp>
        <p:nvSpPr>
          <p:cNvPr id="7" name="TextBox 6">
            <a:extLst>
              <a:ext uri="{FF2B5EF4-FFF2-40B4-BE49-F238E27FC236}">
                <a16:creationId xmlns:a16="http://schemas.microsoft.com/office/drawing/2014/main" id="{6B0828E1-C847-4101-A96C-BA840673047A}"/>
              </a:ext>
            </a:extLst>
          </p:cNvPr>
          <p:cNvSpPr txBox="1"/>
          <p:nvPr/>
        </p:nvSpPr>
        <p:spPr>
          <a:xfrm>
            <a:off x="733528" y="1424069"/>
            <a:ext cx="11033091" cy="2308324"/>
          </a:xfrm>
          <a:prstGeom prst="rect">
            <a:avLst/>
          </a:prstGeom>
          <a:noFill/>
        </p:spPr>
        <p:txBody>
          <a:bodyPr wrap="square" rtlCol="0">
            <a:spAutoFit/>
          </a:bodyPr>
          <a:lstStyle/>
          <a:p>
            <a:r>
              <a:rPr lang="en-IN" sz="2400" dirty="0">
                <a:solidFill>
                  <a:srgbClr val="C00000"/>
                </a:solidFill>
                <a:latin typeface="gt-medium"/>
              </a:rPr>
              <a:t>(1)</a:t>
            </a:r>
            <a:r>
              <a:rPr lang="en-IN" sz="2400" dirty="0">
                <a:solidFill>
                  <a:srgbClr val="0A0B09"/>
                </a:solidFill>
                <a:latin typeface="gt-medium"/>
              </a:rPr>
              <a:t> </a:t>
            </a:r>
            <a:r>
              <a:rPr lang="en-IN" sz="2400" b="0" i="0" u="sng" dirty="0">
                <a:solidFill>
                  <a:srgbClr val="C00000"/>
                </a:solidFill>
                <a:effectLst/>
                <a:latin typeface="gt-medium"/>
              </a:rPr>
              <a:t>Binary Cross Entropy Loss</a:t>
            </a:r>
            <a:r>
              <a:rPr lang="en-IN" sz="2400" u="sng" dirty="0">
                <a:solidFill>
                  <a:srgbClr val="C00000"/>
                </a:solidFill>
                <a:latin typeface="gt-medium"/>
              </a:rPr>
              <a:t>:</a:t>
            </a:r>
          </a:p>
          <a:p>
            <a:pPr algn="just"/>
            <a:r>
              <a:rPr lang="en-US" sz="2400" b="0" i="0" dirty="0">
                <a:solidFill>
                  <a:srgbClr val="404040"/>
                </a:solidFill>
                <a:effectLst/>
                <a:latin typeface="gt-regular"/>
              </a:rPr>
              <a:t>	 This is the most common loss function used for classification problems that have two classes </a:t>
            </a:r>
          </a:p>
          <a:p>
            <a:pPr algn="just"/>
            <a:r>
              <a:rPr lang="en-US" sz="2400" b="0" i="0" dirty="0">
                <a:solidFill>
                  <a:srgbClr val="FF0000"/>
                </a:solidFill>
                <a:effectLst/>
                <a:latin typeface="gt-regular"/>
              </a:rPr>
              <a:t>Entropy </a:t>
            </a:r>
            <a:r>
              <a:rPr lang="en-US" sz="2400" b="0" i="0" dirty="0">
                <a:solidFill>
                  <a:srgbClr val="404040"/>
                </a:solidFill>
                <a:effectLst/>
                <a:latin typeface="gt-regular"/>
              </a:rPr>
              <a:t>is the measure of randomness in the information being processed, and cross entropy is a measure of the difference of the randomness between two random variables. 	</a:t>
            </a:r>
            <a:endParaRPr lang="en-IN" dirty="0"/>
          </a:p>
        </p:txBody>
      </p:sp>
      <p:pic>
        <p:nvPicPr>
          <p:cNvPr id="5" name="Picture 4">
            <a:extLst>
              <a:ext uri="{FF2B5EF4-FFF2-40B4-BE49-F238E27FC236}">
                <a16:creationId xmlns:a16="http://schemas.microsoft.com/office/drawing/2014/main" id="{FEC06A66-D2DE-45FE-AD08-5578F4CD62C5}"/>
              </a:ext>
            </a:extLst>
          </p:cNvPr>
          <p:cNvPicPr>
            <a:picLocks noChangeAspect="1"/>
          </p:cNvPicPr>
          <p:nvPr/>
        </p:nvPicPr>
        <p:blipFill>
          <a:blip r:embed="rId3"/>
          <a:stretch>
            <a:fillRect/>
          </a:stretch>
        </p:blipFill>
        <p:spPr>
          <a:xfrm>
            <a:off x="1661428" y="3871276"/>
            <a:ext cx="7049286" cy="961981"/>
          </a:xfrm>
          <a:prstGeom prst="rect">
            <a:avLst/>
          </a:prstGeom>
        </p:spPr>
      </p:pic>
      <p:sp>
        <p:nvSpPr>
          <p:cNvPr id="6" name="TextBox 5">
            <a:extLst>
              <a:ext uri="{FF2B5EF4-FFF2-40B4-BE49-F238E27FC236}">
                <a16:creationId xmlns:a16="http://schemas.microsoft.com/office/drawing/2014/main" id="{FC3A130F-4134-4A01-83AC-74C61B01AB97}"/>
              </a:ext>
            </a:extLst>
          </p:cNvPr>
          <p:cNvSpPr txBox="1"/>
          <p:nvPr/>
        </p:nvSpPr>
        <p:spPr>
          <a:xfrm>
            <a:off x="884255" y="5114611"/>
            <a:ext cx="10339754" cy="1292662"/>
          </a:xfrm>
          <a:prstGeom prst="rect">
            <a:avLst/>
          </a:prstGeom>
          <a:noFill/>
        </p:spPr>
        <p:txBody>
          <a:bodyPr wrap="square" rtlCol="0">
            <a:spAutoFit/>
          </a:bodyPr>
          <a:lstStyle/>
          <a:p>
            <a:pPr marL="342900" indent="-342900" algn="l">
              <a:buFont typeface="Wingdings" panose="05000000000000000000" pitchFamily="2" charset="2"/>
              <a:buChar char="Ø"/>
            </a:pPr>
            <a:r>
              <a:rPr lang="en-US" sz="2000" b="0" i="0" dirty="0">
                <a:solidFill>
                  <a:srgbClr val="404040"/>
                </a:solidFill>
                <a:effectLst/>
                <a:latin typeface="gt-regular"/>
              </a:rPr>
              <a:t>Where </a:t>
            </a:r>
            <a:r>
              <a:rPr lang="en-US" sz="2000" b="0" i="0" dirty="0" err="1">
                <a:solidFill>
                  <a:srgbClr val="404040"/>
                </a:solidFill>
                <a:effectLst/>
                <a:latin typeface="gt-regular"/>
              </a:rPr>
              <a:t>y</a:t>
            </a:r>
            <a:r>
              <a:rPr lang="en-US" sz="2000" b="0" i="0" baseline="-25000" dirty="0" err="1">
                <a:solidFill>
                  <a:srgbClr val="404040"/>
                </a:solidFill>
                <a:effectLst/>
                <a:latin typeface="gt-regular"/>
              </a:rPr>
              <a:t>i</a:t>
            </a:r>
            <a:r>
              <a:rPr lang="en-US" sz="2000" b="0" i="0" dirty="0">
                <a:solidFill>
                  <a:srgbClr val="404040"/>
                </a:solidFill>
                <a:effectLst/>
                <a:latin typeface="gt-regular"/>
              </a:rPr>
              <a:t> is the true label and </a:t>
            </a:r>
            <a:r>
              <a:rPr lang="en-US" sz="2000" b="0" i="0" dirty="0" err="1">
                <a:solidFill>
                  <a:srgbClr val="404040"/>
                </a:solidFill>
                <a:effectLst/>
                <a:latin typeface="gt-regular"/>
              </a:rPr>
              <a:t>h</a:t>
            </a:r>
            <a:r>
              <a:rPr lang="en-US" sz="2000" b="0" i="0" baseline="-25000" dirty="0" err="1">
                <a:solidFill>
                  <a:srgbClr val="404040"/>
                </a:solidFill>
                <a:effectLst/>
                <a:latin typeface="gt-regular"/>
              </a:rPr>
              <a:t>θ</a:t>
            </a:r>
            <a:r>
              <a:rPr lang="en-US" sz="2000" b="0" i="0" dirty="0">
                <a:solidFill>
                  <a:srgbClr val="404040"/>
                </a:solidFill>
                <a:effectLst/>
                <a:latin typeface="gt-regular"/>
              </a:rPr>
              <a:t>(x</a:t>
            </a:r>
            <a:r>
              <a:rPr lang="en-US" sz="2000" b="0" i="0" baseline="-25000" dirty="0">
                <a:solidFill>
                  <a:srgbClr val="404040"/>
                </a:solidFill>
                <a:effectLst/>
                <a:latin typeface="gt-regular"/>
              </a:rPr>
              <a:t>i</a:t>
            </a:r>
            <a:r>
              <a:rPr lang="en-US" sz="2000" b="0" i="0" dirty="0">
                <a:solidFill>
                  <a:srgbClr val="404040"/>
                </a:solidFill>
                <a:effectLst/>
                <a:latin typeface="gt-regular"/>
              </a:rPr>
              <a:t>) is the predicted value post hypothesis.</a:t>
            </a:r>
          </a:p>
          <a:p>
            <a:pPr marL="342900" indent="-342900" algn="l">
              <a:buFont typeface="Wingdings" panose="05000000000000000000" pitchFamily="2" charset="2"/>
              <a:buChar char="Ø"/>
            </a:pPr>
            <a:r>
              <a:rPr lang="en-US" sz="2000" b="0" i="0" dirty="0">
                <a:solidFill>
                  <a:srgbClr val="404040"/>
                </a:solidFill>
                <a:effectLst/>
                <a:latin typeface="gt-regular"/>
              </a:rPr>
              <a:t>Since binary classification means the classes take either 0 or 1, if </a:t>
            </a:r>
            <a:r>
              <a:rPr lang="en-US" sz="2000" b="0" i="0" dirty="0" err="1">
                <a:solidFill>
                  <a:srgbClr val="404040"/>
                </a:solidFill>
                <a:effectLst/>
                <a:latin typeface="gt-regular"/>
              </a:rPr>
              <a:t>y</a:t>
            </a:r>
            <a:r>
              <a:rPr lang="en-US" sz="2000" b="0" i="0" baseline="-25000" dirty="0" err="1">
                <a:solidFill>
                  <a:srgbClr val="404040"/>
                </a:solidFill>
                <a:effectLst/>
                <a:latin typeface="gt-regular"/>
              </a:rPr>
              <a:t>i</a:t>
            </a:r>
            <a:r>
              <a:rPr lang="en-US" sz="2000" b="0" i="0" dirty="0">
                <a:solidFill>
                  <a:srgbClr val="404040"/>
                </a:solidFill>
                <a:effectLst/>
                <a:latin typeface="gt-regular"/>
              </a:rPr>
              <a:t> = 0, that term ceases to exist and if </a:t>
            </a:r>
            <a:r>
              <a:rPr lang="en-US" sz="2000" b="0" i="0" dirty="0" err="1">
                <a:solidFill>
                  <a:srgbClr val="404040"/>
                </a:solidFill>
                <a:effectLst/>
                <a:latin typeface="gt-regular"/>
              </a:rPr>
              <a:t>y</a:t>
            </a:r>
            <a:r>
              <a:rPr lang="en-US" sz="2000" b="0" i="0" baseline="-25000" dirty="0" err="1">
                <a:solidFill>
                  <a:srgbClr val="404040"/>
                </a:solidFill>
                <a:effectLst/>
                <a:latin typeface="gt-regular"/>
              </a:rPr>
              <a:t>i</a:t>
            </a:r>
            <a:r>
              <a:rPr lang="en-US" sz="2000" b="0" i="0" dirty="0">
                <a:solidFill>
                  <a:srgbClr val="404040"/>
                </a:solidFill>
                <a:effectLst/>
                <a:latin typeface="gt-regular"/>
              </a:rPr>
              <a:t> = 1, the (1-y</a:t>
            </a:r>
            <a:r>
              <a:rPr lang="en-US" sz="2000" b="0" i="0" baseline="-25000" dirty="0">
                <a:solidFill>
                  <a:srgbClr val="404040"/>
                </a:solidFill>
                <a:effectLst/>
                <a:latin typeface="gt-regular"/>
              </a:rPr>
              <a:t>i</a:t>
            </a:r>
            <a:r>
              <a:rPr lang="en-US" sz="2000" b="0" i="0" dirty="0">
                <a:solidFill>
                  <a:srgbClr val="404040"/>
                </a:solidFill>
                <a:effectLst/>
                <a:latin typeface="gt-regular"/>
              </a:rPr>
              <a:t>) term becomes 0.</a:t>
            </a:r>
          </a:p>
          <a:p>
            <a:endParaRPr lang="en-IN" dirty="0"/>
          </a:p>
        </p:txBody>
      </p:sp>
    </p:spTree>
    <p:extLst>
      <p:ext uri="{BB962C8B-B14F-4D97-AF65-F5344CB8AC3E}">
        <p14:creationId xmlns:p14="http://schemas.microsoft.com/office/powerpoint/2010/main" val="3143963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793</TotalTime>
  <Words>9730</Words>
  <Application>Microsoft Office PowerPoint</Application>
  <PresentationFormat>Widescreen</PresentationFormat>
  <Paragraphs>1150</Paragraphs>
  <Slides>117</Slides>
  <Notes>0</Notes>
  <HiddenSlides>0</HiddenSlides>
  <MMClips>0</MMClips>
  <ScaleCrop>false</ScaleCrop>
  <HeadingPairs>
    <vt:vector size="8" baseType="variant">
      <vt:variant>
        <vt:lpstr>Fonts Used</vt:lpstr>
      </vt:variant>
      <vt:variant>
        <vt:i4>17</vt:i4>
      </vt:variant>
      <vt:variant>
        <vt:lpstr>Theme</vt:lpstr>
      </vt:variant>
      <vt:variant>
        <vt:i4>2</vt:i4>
      </vt:variant>
      <vt:variant>
        <vt:lpstr>Embedded OLE Servers</vt:lpstr>
      </vt:variant>
      <vt:variant>
        <vt:i4>1</vt:i4>
      </vt:variant>
      <vt:variant>
        <vt:lpstr>Slide Titles</vt:lpstr>
      </vt:variant>
      <vt:variant>
        <vt:i4>117</vt:i4>
      </vt:variant>
    </vt:vector>
  </HeadingPairs>
  <TitlesOfParts>
    <vt:vector size="137" baseType="lpstr">
      <vt:lpstr>-apple-system</vt:lpstr>
      <vt:lpstr>Arial</vt:lpstr>
      <vt:lpstr>Arial Black</vt:lpstr>
      <vt:lpstr>Bookman Old Style</vt:lpstr>
      <vt:lpstr>Calibri</vt:lpstr>
      <vt:lpstr>Calibri Light</vt:lpstr>
      <vt:lpstr>Carlito</vt:lpstr>
      <vt:lpstr>charter</vt:lpstr>
      <vt:lpstr>gt-medium</vt:lpstr>
      <vt:lpstr>gt-regular</vt:lpstr>
      <vt:lpstr>Montserrat</vt:lpstr>
      <vt:lpstr>Poppins</vt:lpstr>
      <vt:lpstr>Roboto</vt:lpstr>
      <vt:lpstr>Symbol</vt:lpstr>
      <vt:lpstr>Tahoma</vt:lpstr>
      <vt:lpstr>urw-din</vt:lpstr>
      <vt:lpstr>Wingdings</vt:lpstr>
      <vt:lpstr>Office Theme</vt:lpstr>
      <vt:lpstr>Custom Design</vt:lpstr>
      <vt:lpstr>Equation</vt:lpstr>
      <vt:lpstr>SECA4002 – DEEP LEARNING NEURAL NETWORKS</vt:lpstr>
      <vt:lpstr>Topics To Be Covered in this Video Lecture are</vt:lpstr>
      <vt:lpstr>Course Introduction</vt:lpstr>
      <vt:lpstr>Course Introduction Continued</vt:lpstr>
      <vt:lpstr>Course Introduction Continued.,</vt:lpstr>
      <vt:lpstr>Course Introduction Continued.,</vt:lpstr>
      <vt:lpstr>Course Introduction Continued</vt:lpstr>
      <vt:lpstr>Course Introduction Continued.,</vt:lpstr>
      <vt:lpstr>Course Introduction Continued.,</vt:lpstr>
      <vt:lpstr>Course Outcomes</vt:lpstr>
      <vt:lpstr>Course Objectives</vt:lpstr>
      <vt:lpstr>PowerPoint Presentation</vt:lpstr>
      <vt:lpstr>PowerPoint Presentation</vt:lpstr>
      <vt:lpstr>PowerPoint Presentation</vt:lpstr>
      <vt:lpstr>PowerPoint Presentation</vt:lpstr>
      <vt:lpstr>UNIT-1   Introduction To Machine Learning</vt:lpstr>
      <vt:lpstr>Introduction - Machine Learning</vt:lpstr>
      <vt:lpstr>Introduction - Machine Learning</vt:lpstr>
      <vt:lpstr>Introduction - Machine Learning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Introduction – Contd.,</vt:lpstr>
      <vt:lpstr>Questions to Consider Before You Start </vt:lpstr>
      <vt:lpstr>           Models of ANN      contd.</vt:lpstr>
      <vt:lpstr>Single Layer Perceptron Model  Algorithm</vt:lpstr>
      <vt:lpstr>PowerPoint Presentation</vt:lpstr>
      <vt:lpstr>PowerPoint Presentation</vt:lpstr>
      <vt:lpstr>PowerPoint Presentation</vt:lpstr>
      <vt:lpstr>PowerPoint Presentation</vt:lpstr>
      <vt:lpstr>PowerPoint Presentation</vt:lpstr>
      <vt:lpstr>            I. Perceptron Model </vt:lpstr>
      <vt:lpstr>            I. b. Multi Layer Perceptron Model </vt:lpstr>
      <vt:lpstr>            II. b. Multi Layer Perceptron Model </vt:lpstr>
      <vt:lpstr>            I. b. Multi Layer Perceptron Model </vt:lpstr>
      <vt:lpstr>            Support Vector Machines (SVM) </vt:lpstr>
      <vt:lpstr> Linear Classifiers</vt:lpstr>
      <vt:lpstr> Linear Classifiers</vt:lpstr>
      <vt:lpstr> Linear Classifiers</vt:lpstr>
      <vt:lpstr> Linear Classifiers</vt:lpstr>
      <vt:lpstr>Classifier Margin</vt:lpstr>
      <vt:lpstr>Maximum Margin</vt:lpstr>
      <vt:lpstr>Maximum Margin</vt:lpstr>
      <vt:lpstr>Why Maximum Margin?</vt:lpstr>
      <vt:lpstr>Specifying a line and margin</vt:lpstr>
      <vt:lpstr>Specifying a line and margin</vt:lpstr>
      <vt:lpstr>Computing the margin width</vt:lpstr>
      <vt:lpstr>Computing the margin width</vt:lpstr>
      <vt:lpstr>Computing the margin width</vt:lpstr>
      <vt:lpstr>Computing the margin width</vt:lpstr>
      <vt:lpstr>Computing the margin width</vt:lpstr>
      <vt:lpstr>Computing the margin width</vt:lpstr>
      <vt:lpstr>Computing the margin width</vt:lpstr>
      <vt:lpstr>Computing the margin width</vt:lpstr>
      <vt:lpstr>Learning the Maximum Margin Classifier</vt:lpstr>
      <vt:lpstr>Learning via Quadratic Programming</vt:lpstr>
      <vt:lpstr>Quadratic Programming</vt:lpstr>
      <vt:lpstr>Quadratic Programming</vt:lpstr>
      <vt:lpstr>Learning the Maximum Margin Classifier</vt:lpstr>
      <vt:lpstr>Learning the Maximum Margin Classifier</vt:lpstr>
      <vt:lpstr>Uh-oh!</vt:lpstr>
      <vt:lpstr>Uh-oh!</vt:lpstr>
      <vt:lpstr>Uh-oh!</vt:lpstr>
      <vt:lpstr>Uh-oh!</vt:lpstr>
      <vt:lpstr>Uh-oh!</vt:lpstr>
      <vt:lpstr>Learning Maximum Margin with Noise</vt:lpstr>
      <vt:lpstr>Learning Maximum Margin with Noise</vt:lpstr>
      <vt:lpstr>Learning Maximum Margin with Noise</vt:lpstr>
      <vt:lpstr>Learning Maximum Margin with Noise</vt:lpstr>
      <vt:lpstr>Learning Maximum Margin with Noise</vt:lpstr>
      <vt:lpstr>Suppose we’re in 1-dimension</vt:lpstr>
      <vt:lpstr>Suppose we’re in 1-dimension</vt:lpstr>
      <vt:lpstr>Harder 1-dimensional dataset</vt:lpstr>
      <vt:lpstr>Harder 1-dimensional dataset</vt:lpstr>
      <vt:lpstr>Harder 1-dimensional dataset</vt:lpstr>
      <vt:lpstr>Common SVM basis functions</vt:lpstr>
      <vt:lpstr>Support Vector Machines (SVM) </vt:lpstr>
      <vt:lpstr>Logistic Regressions  </vt:lpstr>
      <vt:lpstr>Logistic Regressions  </vt:lpstr>
      <vt:lpstr>Logistic Regressions  </vt:lpstr>
      <vt:lpstr>Logistic Regressions  </vt:lpstr>
      <vt:lpstr>Logistic Regressions  </vt:lpstr>
      <vt:lpstr>Logistic Regressions  </vt:lpstr>
      <vt:lpstr>Logistic Regressions  </vt:lpstr>
      <vt:lpstr>Logistic Regressions  </vt:lpstr>
      <vt:lpstr>Loss Functions</vt:lpstr>
      <vt:lpstr>Loss Functions - Regressions</vt:lpstr>
      <vt:lpstr>Loss Functions - Regressions</vt:lpstr>
      <vt:lpstr>Loss Functions - Classifications</vt:lpstr>
      <vt:lpstr>Loss Functions - Classifications</vt:lpstr>
      <vt:lpstr>Loss Functions - Classifications</vt:lpstr>
      <vt:lpstr> Back Propagation- Algorithm</vt:lpstr>
      <vt:lpstr> Gradient Descent- Algorithm</vt:lpstr>
      <vt:lpstr> Gradient Descent- Algorithm</vt:lpstr>
      <vt:lpstr> Gradient Descent- Algorithm</vt:lpstr>
      <vt:lpstr> Gradient Descent- Algorithm</vt:lpstr>
      <vt:lpstr> Gradient Descent Algorithm - Issues</vt:lpstr>
      <vt:lpstr>Stochastic Gradient Descent- Algorithm</vt:lpstr>
      <vt:lpstr>Stochastic Gradient Descent- Algorithm</vt:lpstr>
      <vt:lpstr>Stochastic Gradient Descent- Algorithm</vt:lpstr>
      <vt:lpstr>Shallow Networks</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SECA4002 – DEEP LEARNING NEURAL NETWORKS</dc:title>
  <dc:creator>vedanarayanan venugopal</dc:creator>
  <cp:lastModifiedBy>HARIHARAN B P</cp:lastModifiedBy>
  <cp:revision>60</cp:revision>
  <dcterms:created xsi:type="dcterms:W3CDTF">2021-07-05T04:49:38Z</dcterms:created>
  <dcterms:modified xsi:type="dcterms:W3CDTF">2021-08-15T15:22:09Z</dcterms:modified>
</cp:coreProperties>
</file>